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4"/>
  </p:notesMasterIdLst>
  <p:handoutMasterIdLst>
    <p:handoutMasterId r:id="rId45"/>
  </p:handoutMasterIdLst>
  <p:sldIdLst>
    <p:sldId id="417" r:id="rId2"/>
    <p:sldId id="445" r:id="rId3"/>
    <p:sldId id="439" r:id="rId4"/>
    <p:sldId id="437" r:id="rId5"/>
    <p:sldId id="438" r:id="rId6"/>
    <p:sldId id="415" r:id="rId7"/>
    <p:sldId id="355" r:id="rId8"/>
    <p:sldId id="427" r:id="rId9"/>
    <p:sldId id="428" r:id="rId10"/>
    <p:sldId id="383" r:id="rId11"/>
    <p:sldId id="407" r:id="rId12"/>
    <p:sldId id="411" r:id="rId13"/>
    <p:sldId id="416" r:id="rId14"/>
    <p:sldId id="422" r:id="rId15"/>
    <p:sldId id="423" r:id="rId16"/>
    <p:sldId id="424" r:id="rId17"/>
    <p:sldId id="426" r:id="rId18"/>
    <p:sldId id="433" r:id="rId19"/>
    <p:sldId id="434" r:id="rId20"/>
    <p:sldId id="357" r:id="rId21"/>
    <p:sldId id="418" r:id="rId22"/>
    <p:sldId id="431" r:id="rId23"/>
    <p:sldId id="442" r:id="rId24"/>
    <p:sldId id="443" r:id="rId25"/>
    <p:sldId id="444" r:id="rId26"/>
    <p:sldId id="429" r:id="rId27"/>
    <p:sldId id="430" r:id="rId28"/>
    <p:sldId id="392" r:id="rId29"/>
    <p:sldId id="372" r:id="rId30"/>
    <p:sldId id="373" r:id="rId31"/>
    <p:sldId id="348" r:id="rId32"/>
    <p:sldId id="350" r:id="rId33"/>
    <p:sldId id="390" r:id="rId34"/>
    <p:sldId id="403" r:id="rId35"/>
    <p:sldId id="414" r:id="rId36"/>
    <p:sldId id="375" r:id="rId37"/>
    <p:sldId id="345" r:id="rId38"/>
    <p:sldId id="420" r:id="rId39"/>
    <p:sldId id="377" r:id="rId40"/>
    <p:sldId id="404" r:id="rId41"/>
    <p:sldId id="379" r:id="rId42"/>
    <p:sldId id="406" r:id="rId43"/>
  </p:sldIdLst>
  <p:sldSz cx="9144000" cy="6858000" type="screen4x3"/>
  <p:notesSz cx="6858000" cy="9296400"/>
  <p:custDataLst>
    <p:tags r:id="rId4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3" autoAdjust="0"/>
  </p:normalViewPr>
  <p:slideViewPr>
    <p:cSldViewPr>
      <p:cViewPr varScale="1">
        <p:scale>
          <a:sx n="99" d="100"/>
          <a:sy n="99" d="100"/>
        </p:scale>
        <p:origin x="1566" y="78"/>
      </p:cViewPr>
      <p:guideLst>
        <p:guide orient="horz" pos="2161"/>
        <p:guide pos="2880"/>
      </p:guideLst>
    </p:cSldViewPr>
  </p:slideViewPr>
  <p:outlineViewPr>
    <p:cViewPr>
      <p:scale>
        <a:sx n="33" d="100"/>
        <a:sy n="33" d="100"/>
      </p:scale>
      <p:origin x="0" y="-9636"/>
    </p:cViewPr>
  </p:outlineViewPr>
  <p:notesTextViewPr>
    <p:cViewPr>
      <p:scale>
        <a:sx n="3" d="2"/>
        <a:sy n="3" d="2"/>
      </p:scale>
      <p:origin x="0" y="0"/>
    </p:cViewPr>
  </p:notesTextViewPr>
  <p:sorterViewPr>
    <p:cViewPr varScale="1">
      <p:scale>
        <a:sx n="1" d="1"/>
        <a:sy n="1" d="1"/>
      </p:scale>
      <p:origin x="0" y="0"/>
    </p:cViewPr>
  </p:sorterViewPr>
  <p:notesViewPr>
    <p:cSldViewPr>
      <p:cViewPr>
        <p:scale>
          <a:sx n="93" d="100"/>
          <a:sy n="93" d="100"/>
        </p:scale>
        <p:origin x="2850" y="66"/>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c4282\Desktop\ECP%20graph%20templa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2262591287434E-2"/>
          <c:y val="9.1449669143469747E-2"/>
          <c:w val="0.95934382826469466"/>
          <c:h val="0.73013930630564128"/>
        </c:manualLayout>
      </c:layout>
      <c:barChart>
        <c:barDir val="col"/>
        <c:grouping val="stacked"/>
        <c:varyColors val="0"/>
        <c:ser>
          <c:idx val="0"/>
          <c:order val="0"/>
          <c:tx>
            <c:strRef>
              <c:f>Campus!$B$1</c:f>
              <c:strCache>
                <c:ptCount val="1"/>
                <c:pt idx="0">
                  <c:v>CDM</c:v>
                </c:pt>
              </c:strCache>
            </c:strRef>
          </c:tx>
          <c:spPr>
            <a:solidFill>
              <a:schemeClr val="accent1"/>
            </a:solidFill>
            <a:ln>
              <a:noFill/>
            </a:ln>
            <a:effectLst/>
          </c:spPr>
          <c:invertIfNegative val="0"/>
          <c:cat>
            <c:strRef>
              <c:f>Campus!$A$2:$A$4</c:f>
              <c:strCache>
                <c:ptCount val="3"/>
                <c:pt idx="0">
                  <c:v>incidents</c:v>
                </c:pt>
                <c:pt idx="1">
                  <c:v>sharps</c:v>
                </c:pt>
                <c:pt idx="2">
                  <c:v>non-sharps</c:v>
                </c:pt>
              </c:strCache>
            </c:strRef>
          </c:cat>
          <c:val>
            <c:numRef>
              <c:f>Campus!$B$2:$B$4</c:f>
              <c:numCache>
                <c:formatCode>General</c:formatCode>
                <c:ptCount val="3"/>
                <c:pt idx="0">
                  <c:v>23</c:v>
                </c:pt>
                <c:pt idx="1">
                  <c:v>23</c:v>
                </c:pt>
                <c:pt idx="2">
                  <c:v>0</c:v>
                </c:pt>
              </c:numCache>
            </c:numRef>
          </c:val>
          <c:extLst>
            <c:ext xmlns:c16="http://schemas.microsoft.com/office/drawing/2014/chart" uri="{C3380CC4-5D6E-409C-BE32-E72D297353CC}">
              <c16:uniqueId val="{00000000-51FE-4783-8C08-9A759797F252}"/>
            </c:ext>
          </c:extLst>
        </c:ser>
        <c:ser>
          <c:idx val="1"/>
          <c:order val="1"/>
          <c:tx>
            <c:strRef>
              <c:f>Campus!$C$1</c:f>
              <c:strCache>
                <c:ptCount val="1"/>
                <c:pt idx="0">
                  <c:v>CUIMC</c:v>
                </c:pt>
              </c:strCache>
            </c:strRef>
          </c:tx>
          <c:spPr>
            <a:solidFill>
              <a:schemeClr val="accent2"/>
            </a:solidFill>
            <a:ln>
              <a:noFill/>
            </a:ln>
            <a:effectLst/>
          </c:spPr>
          <c:invertIfNegative val="0"/>
          <c:cat>
            <c:strRef>
              <c:f>Campus!$A$2:$A$4</c:f>
              <c:strCache>
                <c:ptCount val="3"/>
                <c:pt idx="0">
                  <c:v>incidents</c:v>
                </c:pt>
                <c:pt idx="1">
                  <c:v>sharps</c:v>
                </c:pt>
                <c:pt idx="2">
                  <c:v>non-sharps</c:v>
                </c:pt>
              </c:strCache>
            </c:strRef>
          </c:cat>
          <c:val>
            <c:numRef>
              <c:f>Campus!$C$2:$C$4</c:f>
              <c:numCache>
                <c:formatCode>General</c:formatCode>
                <c:ptCount val="3"/>
                <c:pt idx="0">
                  <c:v>55</c:v>
                </c:pt>
                <c:pt idx="1">
                  <c:v>47</c:v>
                </c:pt>
                <c:pt idx="2">
                  <c:v>8</c:v>
                </c:pt>
              </c:numCache>
            </c:numRef>
          </c:val>
          <c:extLst>
            <c:ext xmlns:c16="http://schemas.microsoft.com/office/drawing/2014/chart" uri="{C3380CC4-5D6E-409C-BE32-E72D297353CC}">
              <c16:uniqueId val="{00000001-51FE-4783-8C08-9A759797F252}"/>
            </c:ext>
          </c:extLst>
        </c:ser>
        <c:ser>
          <c:idx val="2"/>
          <c:order val="2"/>
          <c:tx>
            <c:strRef>
              <c:f>Campus!$D$1</c:f>
              <c:strCache>
                <c:ptCount val="1"/>
                <c:pt idx="0">
                  <c:v>MS</c:v>
                </c:pt>
              </c:strCache>
            </c:strRef>
          </c:tx>
          <c:spPr>
            <a:solidFill>
              <a:schemeClr val="accent3"/>
            </a:solidFill>
            <a:ln>
              <a:noFill/>
            </a:ln>
            <a:effectLst/>
          </c:spPr>
          <c:invertIfNegative val="0"/>
          <c:cat>
            <c:strRef>
              <c:f>Campus!$A$2:$A$4</c:f>
              <c:strCache>
                <c:ptCount val="3"/>
                <c:pt idx="0">
                  <c:v>incidents</c:v>
                </c:pt>
                <c:pt idx="1">
                  <c:v>sharps</c:v>
                </c:pt>
                <c:pt idx="2">
                  <c:v>non-sharps</c:v>
                </c:pt>
              </c:strCache>
            </c:strRef>
          </c:cat>
          <c:val>
            <c:numRef>
              <c:f>Campus!$D$2:$D$4</c:f>
              <c:numCache>
                <c:formatCode>General</c:formatCode>
                <c:ptCount val="3"/>
                <c:pt idx="0">
                  <c:v>6</c:v>
                </c:pt>
                <c:pt idx="1">
                  <c:v>6</c:v>
                </c:pt>
                <c:pt idx="2">
                  <c:v>0</c:v>
                </c:pt>
              </c:numCache>
            </c:numRef>
          </c:val>
          <c:extLst>
            <c:ext xmlns:c16="http://schemas.microsoft.com/office/drawing/2014/chart" uri="{C3380CC4-5D6E-409C-BE32-E72D297353CC}">
              <c16:uniqueId val="{00000002-51FE-4783-8C08-9A759797F252}"/>
            </c:ext>
          </c:extLst>
        </c:ser>
        <c:dLbls>
          <c:showLegendKey val="0"/>
          <c:showVal val="0"/>
          <c:showCatName val="0"/>
          <c:showSerName val="0"/>
          <c:showPercent val="0"/>
          <c:showBubbleSize val="0"/>
        </c:dLbls>
        <c:gapWidth val="150"/>
        <c:overlap val="100"/>
        <c:axId val="344684320"/>
        <c:axId val="344685888"/>
      </c:barChart>
      <c:catAx>
        <c:axId val="34468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44685888"/>
        <c:crosses val="autoZero"/>
        <c:auto val="1"/>
        <c:lblAlgn val="ctr"/>
        <c:lblOffset val="100"/>
        <c:noMultiLvlLbl val="0"/>
      </c:catAx>
      <c:valAx>
        <c:axId val="344685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6843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4084047129956202"/>
          <c:y val="0.91543792589923889"/>
          <c:w val="0.49893814677725667"/>
          <c:h val="8.456212339654731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24-49CD-8033-EEE4CD7A1F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24-49CD-8033-EEE4CD7A1F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24-49CD-8033-EEE4CD7A1F2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24-49CD-8033-EEE4CD7A1F2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24-49CD-8033-EEE4CD7A1F2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924-49CD-8033-EEE4CD7A1F2C}"/>
              </c:ext>
            </c:extLst>
          </c:dPt>
          <c:cat>
            <c:strRef>
              <c:f>Sheet2!$A$1:$A$6</c:f>
              <c:strCache>
                <c:ptCount val="6"/>
                <c:pt idx="0">
                  <c:v>Needle</c:v>
                </c:pt>
                <c:pt idx="1">
                  <c:v>Explorer</c:v>
                </c:pt>
                <c:pt idx="2">
                  <c:v>Scissors</c:v>
                </c:pt>
                <c:pt idx="3">
                  <c:v>Fender Wedge</c:v>
                </c:pt>
                <c:pt idx="4">
                  <c:v>Denture base polymer</c:v>
                </c:pt>
                <c:pt idx="5">
                  <c:v>Arch wire</c:v>
                </c:pt>
              </c:strCache>
            </c:strRef>
          </c:cat>
          <c:val>
            <c:numRef>
              <c:f>Sheet2!$B$1:$B$6</c:f>
              <c:numCache>
                <c:formatCode>General</c:formatCode>
                <c:ptCount val="6"/>
                <c:pt idx="0">
                  <c:v>6</c:v>
                </c:pt>
                <c:pt idx="1">
                  <c:v>1</c:v>
                </c:pt>
                <c:pt idx="2">
                  <c:v>1</c:v>
                </c:pt>
                <c:pt idx="3">
                  <c:v>1</c:v>
                </c:pt>
                <c:pt idx="4">
                  <c:v>1</c:v>
                </c:pt>
                <c:pt idx="5">
                  <c:v>1</c:v>
                </c:pt>
              </c:numCache>
            </c:numRef>
          </c:val>
          <c:extLst>
            <c:ext xmlns:c16="http://schemas.microsoft.com/office/drawing/2014/chart" uri="{C3380CC4-5D6E-409C-BE32-E72D297353CC}">
              <c16:uniqueId val="{0000000C-6924-49CD-8033-EEE4CD7A1F2C}"/>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0.17312</cdr:x>
      <cdr:y>0.13876</cdr:y>
    </cdr:from>
    <cdr:to>
      <cdr:x>0.22526</cdr:x>
      <cdr:y>0.19363</cdr:y>
    </cdr:to>
    <cdr:sp macro="" textlink="">
      <cdr:nvSpPr>
        <cdr:cNvPr id="2" name="TextBox 1"/>
        <cdr:cNvSpPr txBox="1"/>
      </cdr:nvSpPr>
      <cdr:spPr>
        <a:xfrm xmlns:a="http://schemas.openxmlformats.org/drawingml/2006/main">
          <a:off x="1905779" y="749755"/>
          <a:ext cx="573979" cy="2964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4</a:t>
          </a:r>
        </a:p>
      </cdr:txBody>
    </cdr:sp>
  </cdr:relSizeAnchor>
  <cdr:relSizeAnchor xmlns:cdr="http://schemas.openxmlformats.org/drawingml/2006/chartDrawing">
    <cdr:from>
      <cdr:x>0.49166</cdr:x>
      <cdr:y>0.20197</cdr:y>
    </cdr:from>
    <cdr:to>
      <cdr:x>0.53388</cdr:x>
      <cdr:y>0.25684</cdr:y>
    </cdr:to>
    <cdr:sp macro="" textlink="">
      <cdr:nvSpPr>
        <cdr:cNvPr id="3" name="TextBox 2"/>
        <cdr:cNvSpPr txBox="1"/>
      </cdr:nvSpPr>
      <cdr:spPr>
        <a:xfrm xmlns:a="http://schemas.openxmlformats.org/drawingml/2006/main">
          <a:off x="5412403" y="1091294"/>
          <a:ext cx="464775" cy="2964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4</a:t>
          </a:r>
        </a:p>
      </cdr:txBody>
    </cdr:sp>
  </cdr:relSizeAnchor>
  <cdr:relSizeAnchor xmlns:cdr="http://schemas.openxmlformats.org/drawingml/2006/chartDrawing">
    <cdr:from>
      <cdr:x>0.17098</cdr:x>
      <cdr:y>0.43415</cdr:y>
    </cdr:from>
    <cdr:to>
      <cdr:x>0.21994</cdr:x>
      <cdr:y>0.5</cdr:y>
    </cdr:to>
    <cdr:sp macro="" textlink="">
      <cdr:nvSpPr>
        <cdr:cNvPr id="4" name="TextBox 3"/>
        <cdr:cNvSpPr txBox="1"/>
      </cdr:nvSpPr>
      <cdr:spPr>
        <a:xfrm xmlns:a="http://schemas.openxmlformats.org/drawingml/2006/main">
          <a:off x="1907970" y="2348840"/>
          <a:ext cx="546265" cy="356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0.16779</cdr:x>
      <cdr:y>0.40452</cdr:y>
    </cdr:from>
    <cdr:to>
      <cdr:x>0.221</cdr:x>
      <cdr:y>0.46817</cdr:y>
    </cdr:to>
    <cdr:sp macro="" textlink="">
      <cdr:nvSpPr>
        <cdr:cNvPr id="5" name="TextBox 4"/>
        <cdr:cNvSpPr txBox="1"/>
      </cdr:nvSpPr>
      <cdr:spPr>
        <a:xfrm xmlns:a="http://schemas.openxmlformats.org/drawingml/2006/main">
          <a:off x="1872344" y="2188522"/>
          <a:ext cx="593766" cy="3443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55</a:t>
          </a:r>
          <a:endParaRPr lang="en-US" sz="1800" dirty="0"/>
        </a:p>
      </cdr:txBody>
    </cdr:sp>
  </cdr:relSizeAnchor>
  <cdr:relSizeAnchor xmlns:cdr="http://schemas.openxmlformats.org/drawingml/2006/chartDrawing">
    <cdr:from>
      <cdr:x>0.49095</cdr:x>
      <cdr:y>0.43196</cdr:y>
    </cdr:from>
    <cdr:to>
      <cdr:x>0.53139</cdr:x>
      <cdr:y>0.5</cdr:y>
    </cdr:to>
    <cdr:sp macro="" textlink="">
      <cdr:nvSpPr>
        <cdr:cNvPr id="6" name="TextBox 5"/>
        <cdr:cNvSpPr txBox="1"/>
      </cdr:nvSpPr>
      <cdr:spPr>
        <a:xfrm xmlns:a="http://schemas.openxmlformats.org/drawingml/2006/main">
          <a:off x="5478484" y="2336964"/>
          <a:ext cx="451262" cy="3681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0.48421</cdr:x>
      <cdr:y>0.455</cdr:y>
    </cdr:from>
    <cdr:to>
      <cdr:x>0.55445</cdr:x>
      <cdr:y>0.545</cdr:y>
    </cdr:to>
    <cdr:sp macro="" textlink="">
      <cdr:nvSpPr>
        <cdr:cNvPr id="7" name="TextBox 6"/>
        <cdr:cNvSpPr txBox="1"/>
      </cdr:nvSpPr>
      <cdr:spPr>
        <a:xfrm xmlns:a="http://schemas.openxmlformats.org/drawingml/2006/main">
          <a:off x="5403274" y="2461656"/>
          <a:ext cx="783771" cy="486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47</a:t>
          </a:r>
          <a:endParaRPr lang="en-US" sz="1800" dirty="0"/>
        </a:p>
      </cdr:txBody>
    </cdr:sp>
  </cdr:relSizeAnchor>
  <cdr:relSizeAnchor xmlns:cdr="http://schemas.openxmlformats.org/drawingml/2006/chartDrawing">
    <cdr:from>
      <cdr:x>0.16673</cdr:x>
      <cdr:y>0.7366</cdr:y>
    </cdr:from>
    <cdr:to>
      <cdr:x>0.21564</cdr:x>
      <cdr:y>0.81123</cdr:y>
    </cdr:to>
    <cdr:sp macro="" textlink="">
      <cdr:nvSpPr>
        <cdr:cNvPr id="8" name="TextBox 7"/>
        <cdr:cNvSpPr txBox="1"/>
      </cdr:nvSpPr>
      <cdr:spPr>
        <a:xfrm xmlns:a="http://schemas.openxmlformats.org/drawingml/2006/main">
          <a:off x="1835435" y="3980051"/>
          <a:ext cx="538442" cy="4032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23</a:t>
          </a:r>
          <a:endParaRPr lang="en-US" sz="1800" dirty="0"/>
        </a:p>
      </cdr:txBody>
    </cdr:sp>
  </cdr:relSizeAnchor>
  <cdr:relSizeAnchor xmlns:cdr="http://schemas.openxmlformats.org/drawingml/2006/chartDrawing">
    <cdr:from>
      <cdr:x>0.49166</cdr:x>
      <cdr:y>0.73441</cdr:y>
    </cdr:from>
    <cdr:to>
      <cdr:x>0.54275</cdr:x>
      <cdr:y>0.78709</cdr:y>
    </cdr:to>
    <cdr:sp macro="" textlink="">
      <cdr:nvSpPr>
        <cdr:cNvPr id="9" name="TextBox 8"/>
        <cdr:cNvSpPr txBox="1"/>
      </cdr:nvSpPr>
      <cdr:spPr>
        <a:xfrm xmlns:a="http://schemas.openxmlformats.org/drawingml/2006/main">
          <a:off x="5486401" y="3973287"/>
          <a:ext cx="570016" cy="285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23</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0.80436</cdr:x>
      <cdr:y>0.48993</cdr:y>
    </cdr:from>
    <cdr:to>
      <cdr:x>0.83825</cdr:x>
      <cdr:y>0.53386</cdr:y>
    </cdr:to>
    <cdr:sp macro="" textlink="">
      <cdr:nvSpPr>
        <cdr:cNvPr id="2" name="TextBox 1"/>
        <cdr:cNvSpPr txBox="1"/>
      </cdr:nvSpPr>
      <cdr:spPr>
        <a:xfrm xmlns:a="http://schemas.openxmlformats.org/drawingml/2006/main">
          <a:off x="6200898" y="2383971"/>
          <a:ext cx="261257" cy="2137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9</a:t>
          </a:r>
          <a:endParaRPr lang="en-US" sz="1100" dirty="0"/>
        </a:p>
      </cdr:txBody>
    </cdr:sp>
  </cdr:relSizeAnchor>
  <cdr:relSizeAnchor xmlns:cdr="http://schemas.openxmlformats.org/drawingml/2006/chartDrawing">
    <cdr:from>
      <cdr:x>0.30988</cdr:x>
      <cdr:y>0.85845</cdr:y>
    </cdr:from>
    <cdr:to>
      <cdr:x>0.34531</cdr:x>
      <cdr:y>0.90726</cdr:y>
    </cdr:to>
    <cdr:sp macro="" textlink="">
      <cdr:nvSpPr>
        <cdr:cNvPr id="3" name="TextBox 2"/>
        <cdr:cNvSpPr txBox="1"/>
      </cdr:nvSpPr>
      <cdr:spPr>
        <a:xfrm xmlns:a="http://schemas.openxmlformats.org/drawingml/2006/main">
          <a:off x="2388919" y="4177145"/>
          <a:ext cx="273132" cy="2375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dr:relSizeAnchor xmlns:cdr="http://schemas.openxmlformats.org/drawingml/2006/chartDrawing">
    <cdr:from>
      <cdr:x>0.18819</cdr:x>
      <cdr:y>0.63148</cdr:y>
    </cdr:from>
    <cdr:to>
      <cdr:x>0.23286</cdr:x>
      <cdr:y>0.69982</cdr:y>
    </cdr:to>
    <cdr:sp macro="" textlink="">
      <cdr:nvSpPr>
        <cdr:cNvPr id="4" name="TextBox 3"/>
        <cdr:cNvSpPr txBox="1"/>
      </cdr:nvSpPr>
      <cdr:spPr>
        <a:xfrm xmlns:a="http://schemas.openxmlformats.org/drawingml/2006/main">
          <a:off x="1450768" y="3072740"/>
          <a:ext cx="344384" cy="332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dr:relSizeAnchor xmlns:cdr="http://schemas.openxmlformats.org/drawingml/2006/chartDrawing">
    <cdr:from>
      <cdr:x>0.16046</cdr:x>
      <cdr:y>0.37279</cdr:y>
    </cdr:from>
    <cdr:to>
      <cdr:x>0.20359</cdr:x>
      <cdr:y>0.42404</cdr:y>
    </cdr:to>
    <cdr:sp macro="" textlink="">
      <cdr:nvSpPr>
        <cdr:cNvPr id="5" name="TextBox 4"/>
        <cdr:cNvSpPr txBox="1"/>
      </cdr:nvSpPr>
      <cdr:spPr>
        <a:xfrm xmlns:a="http://schemas.openxmlformats.org/drawingml/2006/main">
          <a:off x="1237012" y="1813956"/>
          <a:ext cx="332509" cy="2493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dr:relSizeAnchor xmlns:cdr="http://schemas.openxmlformats.org/drawingml/2006/chartDrawing">
    <cdr:from>
      <cdr:x>0.23902</cdr:x>
      <cdr:y>0.15314</cdr:y>
    </cdr:from>
    <cdr:to>
      <cdr:x>0.25751</cdr:x>
      <cdr:y>0.19463</cdr:y>
    </cdr:to>
    <cdr:sp macro="" textlink="">
      <cdr:nvSpPr>
        <cdr:cNvPr id="6" name="TextBox 5"/>
        <cdr:cNvSpPr txBox="1"/>
      </cdr:nvSpPr>
      <cdr:spPr>
        <a:xfrm xmlns:a="http://schemas.openxmlformats.org/drawingml/2006/main">
          <a:off x="1842654" y="745176"/>
          <a:ext cx="142504" cy="2018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dr:relSizeAnchor xmlns:cdr="http://schemas.openxmlformats.org/drawingml/2006/chartDrawing">
    <cdr:from>
      <cdr:x>0.36534</cdr:x>
      <cdr:y>0.036</cdr:y>
    </cdr:from>
    <cdr:to>
      <cdr:x>0.41463</cdr:x>
      <cdr:y>0.05308</cdr:y>
    </cdr:to>
    <cdr:sp macro="" textlink="">
      <cdr:nvSpPr>
        <cdr:cNvPr id="7" name="TextBox 6"/>
        <cdr:cNvSpPr txBox="1"/>
      </cdr:nvSpPr>
      <cdr:spPr>
        <a:xfrm xmlns:a="http://schemas.openxmlformats.org/drawingml/2006/main">
          <a:off x="2816430" y="175161"/>
          <a:ext cx="380011" cy="83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0.34531</cdr:x>
      <cdr:y>0.01891</cdr:y>
    </cdr:from>
    <cdr:to>
      <cdr:x>0.36688</cdr:x>
      <cdr:y>0.06528</cdr:y>
    </cdr:to>
    <cdr:sp macro="" textlink="">
      <cdr:nvSpPr>
        <cdr:cNvPr id="8" name="TextBox 7"/>
        <cdr:cNvSpPr txBox="1"/>
      </cdr:nvSpPr>
      <cdr:spPr>
        <a:xfrm xmlns:a="http://schemas.openxmlformats.org/drawingml/2006/main">
          <a:off x="2662051" y="92034"/>
          <a:ext cx="166255" cy="2256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092" tIns="46046" rIns="92092" bIns="46046" numCol="1" anchor="t" anchorCtr="0" compatLnSpc="1">
            <a:prstTxWarp prst="textNoShape">
              <a:avLst/>
            </a:prstTxWarp>
          </a:bodyPr>
          <a:lstStyle>
            <a:lvl1pPr eaLnBrk="1" hangingPunct="1">
              <a:defRPr sz="1200">
                <a:cs typeface="+mn-cs"/>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63550"/>
          </a:xfrm>
          <a:prstGeom prst="rect">
            <a:avLst/>
          </a:prstGeom>
          <a:noFill/>
          <a:ln w="9525">
            <a:noFill/>
            <a:miter lim="800000"/>
            <a:headEnd/>
            <a:tailEnd/>
          </a:ln>
          <a:effectLst/>
        </p:spPr>
        <p:txBody>
          <a:bodyPr vert="horz" wrap="square" lIns="92092" tIns="46046" rIns="92092" bIns="46046" numCol="1" anchor="t" anchorCtr="0" compatLnSpc="1">
            <a:prstTxWarp prst="textNoShape">
              <a:avLst/>
            </a:prstTxWarp>
          </a:bodyPr>
          <a:lstStyle>
            <a:lvl1pPr algn="r" eaLnBrk="1" hangingPunct="1">
              <a:defRPr sz="1200">
                <a:cs typeface="+mn-cs"/>
              </a:defRPr>
            </a:lvl1pPr>
          </a:lstStyle>
          <a:p>
            <a:pPr>
              <a:defRPr/>
            </a:pPr>
            <a:endParaRPr lang="en-US"/>
          </a:p>
        </p:txBody>
      </p:sp>
      <p:sp>
        <p:nvSpPr>
          <p:cNvPr id="24580" name="Rectangle 4"/>
          <p:cNvSpPr>
            <a:spLocks noGrp="1" noChangeArrowheads="1"/>
          </p:cNvSpPr>
          <p:nvPr>
            <p:ph type="ftr" sz="quarter" idx="2"/>
          </p:nvPr>
        </p:nvSpPr>
        <p:spPr bwMode="auto">
          <a:xfrm>
            <a:off x="0" y="8832850"/>
            <a:ext cx="2971800" cy="463550"/>
          </a:xfrm>
          <a:prstGeom prst="rect">
            <a:avLst/>
          </a:prstGeom>
          <a:noFill/>
          <a:ln w="9525">
            <a:noFill/>
            <a:miter lim="800000"/>
            <a:headEnd/>
            <a:tailEnd/>
          </a:ln>
          <a:effectLst/>
        </p:spPr>
        <p:txBody>
          <a:bodyPr vert="horz" wrap="square" lIns="92092" tIns="46046" rIns="92092" bIns="46046" numCol="1" anchor="b" anchorCtr="0" compatLnSpc="1">
            <a:prstTxWarp prst="textNoShape">
              <a:avLst/>
            </a:prstTxWarp>
          </a:bodyPr>
          <a:lstStyle>
            <a:lvl1pPr eaLnBrk="1" hangingPunct="1">
              <a:defRPr sz="1200">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6200" y="8832850"/>
            <a:ext cx="2971800" cy="463550"/>
          </a:xfrm>
          <a:prstGeom prst="rect">
            <a:avLst/>
          </a:prstGeom>
          <a:noFill/>
          <a:ln w="9525">
            <a:noFill/>
            <a:miter lim="800000"/>
            <a:headEnd/>
            <a:tailEnd/>
          </a:ln>
          <a:effectLst/>
        </p:spPr>
        <p:txBody>
          <a:bodyPr vert="horz" wrap="square" lIns="92092" tIns="46046" rIns="92092" bIns="46046" numCol="1" anchor="b" anchorCtr="0" compatLnSpc="1">
            <a:prstTxWarp prst="textNoShape">
              <a:avLst/>
            </a:prstTxWarp>
          </a:bodyPr>
          <a:lstStyle>
            <a:lvl1pPr algn="r" eaLnBrk="1" hangingPunct="1">
              <a:defRPr sz="1200"/>
            </a:lvl1pPr>
          </a:lstStyle>
          <a:p>
            <a:pPr>
              <a:defRPr/>
            </a:pPr>
            <a:fld id="{E9A33D91-BF15-4D57-925C-E72BD243746E}" type="slidenum">
              <a:rPr lang="en-US" altLang="en-US"/>
              <a:pPr>
                <a:defRPr/>
              </a:pPr>
              <a:t>‹#›</a:t>
            </a:fld>
            <a:endParaRPr lang="en-US" altLang="en-US"/>
          </a:p>
        </p:txBody>
      </p:sp>
    </p:spTree>
    <p:extLst>
      <p:ext uri="{BB962C8B-B14F-4D97-AF65-F5344CB8AC3E}">
        <p14:creationId xmlns:p14="http://schemas.microsoft.com/office/powerpoint/2010/main" val="885804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2092" tIns="46046" rIns="92092" bIns="46046" numCol="1" anchor="t" anchorCtr="0" compatLnSpc="1">
            <a:prstTxWarp prst="textNoShape">
              <a:avLst/>
            </a:prstTxWarp>
          </a:bodyPr>
          <a:lstStyle>
            <a:lvl1pPr eaLnBrk="1" hangingPunct="1">
              <a:defRPr sz="1200">
                <a:cs typeface="+mn-cs"/>
              </a:defRPr>
            </a:lvl1pPr>
          </a:lstStyle>
          <a:p>
            <a:pPr>
              <a:defRPr/>
            </a:pPr>
            <a:endParaRPr lang="en-US"/>
          </a:p>
        </p:txBody>
      </p:sp>
      <p:sp>
        <p:nvSpPr>
          <p:cNvPr id="21507" name="Rectangle 3"/>
          <p:cNvSpPr>
            <a:spLocks noGrp="1" noChangeArrowheads="1"/>
          </p:cNvSpPr>
          <p:nvPr>
            <p:ph type="dt" idx="1"/>
          </p:nvPr>
        </p:nvSpPr>
        <p:spPr bwMode="auto">
          <a:xfrm>
            <a:off x="3886200" y="0"/>
            <a:ext cx="2971800" cy="463550"/>
          </a:xfrm>
          <a:prstGeom prst="rect">
            <a:avLst/>
          </a:prstGeom>
          <a:noFill/>
          <a:ln w="9525">
            <a:noFill/>
            <a:miter lim="800000"/>
            <a:headEnd/>
            <a:tailEnd/>
          </a:ln>
          <a:effectLst/>
        </p:spPr>
        <p:txBody>
          <a:bodyPr vert="horz" wrap="square" lIns="92092" tIns="46046" rIns="92092" bIns="46046" numCol="1" anchor="t" anchorCtr="0" compatLnSpc="1">
            <a:prstTxWarp prst="textNoShape">
              <a:avLst/>
            </a:prstTxWarp>
          </a:bodyPr>
          <a:lstStyle>
            <a:lvl1pPr algn="r" eaLnBrk="1" hangingPunct="1">
              <a:defRPr sz="12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064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14400" y="4416425"/>
            <a:ext cx="5029200" cy="4181475"/>
          </a:xfrm>
          <a:prstGeom prst="rect">
            <a:avLst/>
          </a:prstGeom>
          <a:noFill/>
          <a:ln w="9525">
            <a:noFill/>
            <a:miter lim="800000"/>
            <a:headEnd/>
            <a:tailEnd/>
          </a:ln>
          <a:effectLst/>
        </p:spPr>
        <p:txBody>
          <a:bodyPr vert="horz" wrap="square" lIns="92092" tIns="46046" rIns="92092" bIns="460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32850"/>
            <a:ext cx="2971800" cy="463550"/>
          </a:xfrm>
          <a:prstGeom prst="rect">
            <a:avLst/>
          </a:prstGeom>
          <a:noFill/>
          <a:ln w="9525">
            <a:noFill/>
            <a:miter lim="800000"/>
            <a:headEnd/>
            <a:tailEnd/>
          </a:ln>
          <a:effectLst/>
        </p:spPr>
        <p:txBody>
          <a:bodyPr vert="horz" wrap="square" lIns="92092" tIns="46046" rIns="92092" bIns="46046" numCol="1" anchor="b" anchorCtr="0" compatLnSpc="1">
            <a:prstTxWarp prst="textNoShape">
              <a:avLst/>
            </a:prstTxWarp>
          </a:bodyPr>
          <a:lstStyle>
            <a:lvl1pPr eaLnBrk="1" hangingPunct="1">
              <a:defRPr sz="1200">
                <a:cs typeface="+mn-cs"/>
              </a:defRPr>
            </a:lvl1pPr>
          </a:lstStyle>
          <a:p>
            <a:pPr>
              <a:defRPr/>
            </a:pPr>
            <a:endParaRPr lang="en-US"/>
          </a:p>
        </p:txBody>
      </p:sp>
      <p:sp>
        <p:nvSpPr>
          <p:cNvPr id="21511" name="Rectangle 7"/>
          <p:cNvSpPr>
            <a:spLocks noGrp="1" noChangeArrowheads="1"/>
          </p:cNvSpPr>
          <p:nvPr>
            <p:ph type="sldNum" sz="quarter" idx="5"/>
          </p:nvPr>
        </p:nvSpPr>
        <p:spPr bwMode="auto">
          <a:xfrm>
            <a:off x="3886200" y="8832850"/>
            <a:ext cx="2971800" cy="463550"/>
          </a:xfrm>
          <a:prstGeom prst="rect">
            <a:avLst/>
          </a:prstGeom>
          <a:noFill/>
          <a:ln w="9525">
            <a:noFill/>
            <a:miter lim="800000"/>
            <a:headEnd/>
            <a:tailEnd/>
          </a:ln>
          <a:effectLst/>
        </p:spPr>
        <p:txBody>
          <a:bodyPr vert="horz" wrap="square" lIns="92092" tIns="46046" rIns="92092" bIns="46046" numCol="1" anchor="b" anchorCtr="0" compatLnSpc="1">
            <a:prstTxWarp prst="textNoShape">
              <a:avLst/>
            </a:prstTxWarp>
          </a:bodyPr>
          <a:lstStyle>
            <a:lvl1pPr algn="r" eaLnBrk="1" hangingPunct="1">
              <a:defRPr sz="1200"/>
            </a:lvl1pPr>
          </a:lstStyle>
          <a:p>
            <a:pPr>
              <a:defRPr/>
            </a:pPr>
            <a:fld id="{CEB3004B-FC9B-4B04-ABA2-997F6667E7B1}" type="slidenum">
              <a:rPr lang="en-US" altLang="en-US"/>
              <a:pPr>
                <a:defRPr/>
              </a:pPr>
              <a:t>‹#›</a:t>
            </a:fld>
            <a:endParaRPr lang="en-US" altLang="en-US"/>
          </a:p>
        </p:txBody>
      </p:sp>
    </p:spTree>
    <p:extLst>
      <p:ext uri="{BB962C8B-B14F-4D97-AF65-F5344CB8AC3E}">
        <p14:creationId xmlns:p14="http://schemas.microsoft.com/office/powerpoint/2010/main" val="26654444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3CA501-BB65-4A85-8DB7-158EB84304AD}" type="slidenum">
              <a:rPr lang="en-US" altLang="en-US" smtClean="0"/>
              <a:pPr>
                <a:spcBef>
                  <a:spcPct val="0"/>
                </a:spcBef>
              </a:pPr>
              <a:t>1</a:t>
            </a:fld>
            <a:endParaRPr lang="en-US" altLang="en-US"/>
          </a:p>
        </p:txBody>
      </p:sp>
    </p:spTree>
    <p:extLst>
      <p:ext uri="{BB962C8B-B14F-4D97-AF65-F5344CB8AC3E}">
        <p14:creationId xmlns:p14="http://schemas.microsoft.com/office/powerpoint/2010/main" val="173075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135">
              <a:defRPr/>
            </a:pPr>
            <a:r>
              <a:rPr lang="en-US" altLang="en-US" dirty="0"/>
              <a:t>We have had several instances of Inappropriate Sharps Disposal at CDM.</a:t>
            </a:r>
            <a:r>
              <a:rPr lang="en-US" altLang="en-US" baseline="0" dirty="0"/>
              <a:t> It’s always been an issue but has got especially concerning with 8 sharps having been found in the regular trash in September alone. And those were the ones that were found. There were probably others too.</a:t>
            </a:r>
            <a:endParaRPr lang="en-US" altLang="en-US" dirty="0"/>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You may get injured</a:t>
            </a:r>
            <a:r>
              <a:rPr lang="en-US" baseline="0" dirty="0">
                <a:latin typeface="Verdana" panose="020B0604030504040204" pitchFamily="34" charset="0"/>
                <a:ea typeface="Verdana" panose="020B0604030504040204" pitchFamily="34" charset="0"/>
                <a:cs typeface="Verdana" panose="020B0604030504040204" pitchFamily="34" charset="0"/>
              </a:rPr>
              <a:t> putting additional waste in the bag. You will need to seek immediate medical attention. You will consider taking post exposure prophylaxis drugs which have unpleasant side effects. Getting HIV is a lifelong thing.</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Your colleague may get injured the same</a:t>
            </a:r>
            <a:r>
              <a:rPr lang="en-US" baseline="0" dirty="0">
                <a:latin typeface="Verdana" panose="020B0604030504040204" pitchFamily="34" charset="0"/>
                <a:ea typeface="Verdana" panose="020B0604030504040204" pitchFamily="34" charset="0"/>
                <a:cs typeface="Verdana" panose="020B0604030504040204" pitchFamily="34" charset="0"/>
              </a:rPr>
              <a:t> way</a:t>
            </a:r>
            <a:r>
              <a:rPr lang="en-US" dirty="0">
                <a:latin typeface="Verdana" panose="020B0604030504040204" pitchFamily="34" charset="0"/>
                <a:ea typeface="Verdana" panose="020B0604030504040204" pitchFamily="34" charset="0"/>
                <a:cs typeface="Verdana" panose="020B0604030504040204" pitchFamily="34" charset="0"/>
              </a:rPr>
              <a:t>. They will seek</a:t>
            </a:r>
            <a:r>
              <a:rPr lang="en-US" baseline="0" dirty="0">
                <a:latin typeface="Verdana" panose="020B0604030504040204" pitchFamily="34" charset="0"/>
                <a:ea typeface="Verdana" panose="020B0604030504040204" pitchFamily="34" charset="0"/>
                <a:cs typeface="Verdana" panose="020B0604030504040204" pitchFamily="34" charset="0"/>
              </a:rPr>
              <a:t> the </a:t>
            </a:r>
            <a:r>
              <a:rPr lang="en-US" dirty="0">
                <a:latin typeface="Verdana" panose="020B0604030504040204" pitchFamily="34" charset="0"/>
                <a:ea typeface="Verdana" panose="020B0604030504040204" pitchFamily="34" charset="0"/>
                <a:cs typeface="Verdana" panose="020B0604030504040204" pitchFamily="34" charset="0"/>
              </a:rPr>
              <a:t>same attention. How would you feel knowing that your negligence caused this</a:t>
            </a:r>
          </a:p>
          <a:p>
            <a:r>
              <a:rPr lang="en-US" dirty="0">
                <a:latin typeface="Verdana" panose="020B0604030504040204" pitchFamily="34" charset="0"/>
                <a:ea typeface="Verdana" panose="020B0604030504040204" pitchFamily="34" charset="0"/>
                <a:cs typeface="Verdana" panose="020B0604030504040204" pitchFamily="34" charset="0"/>
              </a:rPr>
              <a:t>Facilities custodians may get injured. The custodians are our valued colleagues too. Do you know the name of the custodian who services your area? When custodians are injured by sharps they too</a:t>
            </a:r>
            <a:r>
              <a:rPr lang="en-US" baseline="0" dirty="0">
                <a:latin typeface="Verdana" panose="020B0604030504040204" pitchFamily="34" charset="0"/>
                <a:ea typeface="Verdana" panose="020B0604030504040204" pitchFamily="34" charset="0"/>
                <a:cs typeface="Verdana" panose="020B0604030504040204" pitchFamily="34" charset="0"/>
              </a:rPr>
              <a:t> take post exposure prophylaxis. Drugs with some unpleasant side effects. The good relationship we have with facilities workers and their union has taken years to build. Do you want to destroy that trust in a single moment?</a:t>
            </a:r>
          </a:p>
          <a:p>
            <a:r>
              <a:rPr lang="en-US" baseline="0" dirty="0">
                <a:latin typeface="Verdana" panose="020B0604030504040204" pitchFamily="34" charset="0"/>
                <a:ea typeface="Verdana" panose="020B0604030504040204" pitchFamily="34" charset="0"/>
                <a:cs typeface="Verdana" panose="020B0604030504040204" pitchFamily="34" charset="0"/>
              </a:rPr>
              <a:t>If a complaint is lodged with OSHA this Federal Agency may come in and seem this as an unsafe work environment. They can put a stop work order on this clinic. No one gets to do any work, No one gets any dental care. If you think being here for 20 minutes is eating </a:t>
            </a:r>
            <a:r>
              <a:rPr lang="en-US" baseline="0" dirty="0" err="1">
                <a:latin typeface="Verdana" panose="020B0604030504040204" pitchFamily="34" charset="0"/>
                <a:ea typeface="Verdana" panose="020B0604030504040204" pitchFamily="34" charset="0"/>
                <a:cs typeface="Verdana" panose="020B0604030504040204" pitchFamily="34" charset="0"/>
              </a:rPr>
              <a:t>eating</a:t>
            </a:r>
            <a:r>
              <a:rPr lang="en-US" baseline="0" dirty="0">
                <a:latin typeface="Verdana" panose="020B0604030504040204" pitchFamily="34" charset="0"/>
                <a:ea typeface="Verdana" panose="020B0604030504040204" pitchFamily="34" charset="0"/>
                <a:cs typeface="Verdana" panose="020B0604030504040204" pitchFamily="34" charset="0"/>
              </a:rPr>
              <a:t> your valuable day, consider how much time you will be spending being retrained when the clinic is out of operation.</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CEB3004B-FC9B-4B04-ABA2-997F6667E7B1}" type="slidenum">
              <a:rPr lang="en-US" altLang="en-US" smtClean="0"/>
              <a:pPr>
                <a:defRPr/>
              </a:pPr>
              <a:t>14</a:t>
            </a:fld>
            <a:endParaRPr lang="en-US" altLang="en-US"/>
          </a:p>
        </p:txBody>
      </p:sp>
    </p:spTree>
    <p:extLst>
      <p:ext uri="{BB962C8B-B14F-4D97-AF65-F5344CB8AC3E}">
        <p14:creationId xmlns:p14="http://schemas.microsoft.com/office/powerpoint/2010/main" val="368809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defRPr>
            </a:lvl1pPr>
            <a:lvl2pPr marL="741828" indent="-284105">
              <a:spcBef>
                <a:spcPct val="30000"/>
              </a:spcBef>
              <a:defRPr sz="1100">
                <a:solidFill>
                  <a:schemeClr val="tx1"/>
                </a:solidFill>
                <a:latin typeface="Times New Roman" panose="02020603050405020304" pitchFamily="18" charset="0"/>
              </a:defRPr>
            </a:lvl2pPr>
            <a:lvl3pPr marL="1142732" indent="-227283">
              <a:spcBef>
                <a:spcPct val="30000"/>
              </a:spcBef>
              <a:defRPr sz="1100">
                <a:solidFill>
                  <a:schemeClr val="tx1"/>
                </a:solidFill>
                <a:latin typeface="Times New Roman" panose="02020603050405020304" pitchFamily="18" charset="0"/>
              </a:defRPr>
            </a:lvl3pPr>
            <a:lvl4pPr marL="1602035" indent="-227283">
              <a:spcBef>
                <a:spcPct val="30000"/>
              </a:spcBef>
              <a:defRPr sz="1100">
                <a:solidFill>
                  <a:schemeClr val="tx1"/>
                </a:solidFill>
                <a:latin typeface="Times New Roman" panose="02020603050405020304" pitchFamily="18" charset="0"/>
              </a:defRPr>
            </a:lvl4pPr>
            <a:lvl5pPr marL="2058180" indent="-227283">
              <a:spcBef>
                <a:spcPct val="30000"/>
              </a:spcBef>
              <a:defRPr sz="1100">
                <a:solidFill>
                  <a:schemeClr val="tx1"/>
                </a:solidFill>
                <a:latin typeface="Times New Roman" panose="02020603050405020304" pitchFamily="18" charset="0"/>
              </a:defRPr>
            </a:lvl5pPr>
            <a:lvl6pPr marL="2512748" indent="-227283" eaLnBrk="0" fontAlgn="base" hangingPunct="0">
              <a:spcBef>
                <a:spcPct val="30000"/>
              </a:spcBef>
              <a:spcAft>
                <a:spcPct val="0"/>
              </a:spcAft>
              <a:defRPr sz="1100">
                <a:solidFill>
                  <a:schemeClr val="tx1"/>
                </a:solidFill>
                <a:latin typeface="Times New Roman" panose="02020603050405020304" pitchFamily="18" charset="0"/>
              </a:defRPr>
            </a:lvl6pPr>
            <a:lvl7pPr marL="2967315" indent="-227283" eaLnBrk="0" fontAlgn="base" hangingPunct="0">
              <a:spcBef>
                <a:spcPct val="30000"/>
              </a:spcBef>
              <a:spcAft>
                <a:spcPct val="0"/>
              </a:spcAft>
              <a:defRPr sz="1100">
                <a:solidFill>
                  <a:schemeClr val="tx1"/>
                </a:solidFill>
                <a:latin typeface="Times New Roman" panose="02020603050405020304" pitchFamily="18" charset="0"/>
              </a:defRPr>
            </a:lvl7pPr>
            <a:lvl8pPr marL="3421882" indent="-227283" eaLnBrk="0" fontAlgn="base" hangingPunct="0">
              <a:spcBef>
                <a:spcPct val="30000"/>
              </a:spcBef>
              <a:spcAft>
                <a:spcPct val="0"/>
              </a:spcAft>
              <a:defRPr sz="1100">
                <a:solidFill>
                  <a:schemeClr val="tx1"/>
                </a:solidFill>
                <a:latin typeface="Times New Roman" panose="02020603050405020304" pitchFamily="18" charset="0"/>
              </a:defRPr>
            </a:lvl8pPr>
            <a:lvl9pPr marL="3876450" indent="-227283"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0EF15541-BD21-4F5C-B358-31F1ED17AA55}" type="slidenum">
              <a:rPr lang="en-US" altLang="en-US" smtClean="0"/>
              <a:pPr>
                <a:spcBef>
                  <a:spcPct val="0"/>
                </a:spcBef>
              </a:pPr>
              <a:t>15</a:t>
            </a:fld>
            <a:endParaRPr lang="en-US" altLang="en-US"/>
          </a:p>
        </p:txBody>
      </p:sp>
      <p:sp>
        <p:nvSpPr>
          <p:cNvPr id="54276" name="Rectangle 3"/>
          <p:cNvSpPr>
            <a:spLocks noGrp="1" noChangeArrowheads="1"/>
          </p:cNvSpPr>
          <p:nvPr>
            <p:ph type="body" idx="3"/>
          </p:nvPr>
        </p:nvSpPr>
        <p:spPr>
          <a:xfrm>
            <a:off x="892178" y="4391026"/>
            <a:ext cx="5049838" cy="42370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Does anyone remember this slide from</a:t>
            </a:r>
            <a:r>
              <a:rPr lang="en-US" altLang="en-US" baseline="0" dirty="0"/>
              <a:t> 3</a:t>
            </a:r>
            <a:r>
              <a:rPr lang="en-US" altLang="en-US" baseline="30000" dirty="0"/>
              <a:t>rd</a:t>
            </a:r>
            <a:r>
              <a:rPr lang="en-US" altLang="en-US" baseline="0" dirty="0"/>
              <a:t> year or 4</a:t>
            </a:r>
            <a:r>
              <a:rPr lang="en-US" altLang="en-US" baseline="30000" dirty="0"/>
              <a:t>th</a:t>
            </a:r>
            <a:r>
              <a:rPr lang="en-US" altLang="en-US" baseline="0" dirty="0"/>
              <a:t> year annual training? Were you paying attention or doing something else on your phone? There is a copy of this chart in all the clinics as a friendly reminder. </a:t>
            </a:r>
          </a:p>
          <a:p>
            <a:pPr eaLnBrk="1" hangingPunct="1"/>
            <a:endParaRPr lang="en-US" altLang="en-US" baseline="0" dirty="0"/>
          </a:p>
          <a:p>
            <a:pPr eaLnBrk="1" hangingPunct="1"/>
            <a:r>
              <a:rPr lang="en-US" altLang="en-US" baseline="0" dirty="0"/>
              <a:t>T</a:t>
            </a:r>
            <a:r>
              <a:rPr lang="en-US" altLang="en-US" dirty="0"/>
              <a:t>hese are all sharps. Even dental wires, even blunt end needles.</a:t>
            </a:r>
            <a:r>
              <a:rPr lang="en-US" altLang="en-US" baseline="0" dirty="0"/>
              <a:t> Anything that could rip a red bag goes in the sharps containers.</a:t>
            </a:r>
          </a:p>
          <a:p>
            <a:pPr eaLnBrk="1" hangingPunct="1"/>
            <a:endParaRPr lang="en-US" altLang="en-US" baseline="0" dirty="0"/>
          </a:p>
          <a:p>
            <a:pPr eaLnBrk="1" hangingPunct="1"/>
            <a:endParaRPr lang="en-US" altLang="en-US" dirty="0"/>
          </a:p>
        </p:txBody>
      </p:sp>
    </p:spTree>
    <p:extLst>
      <p:ext uri="{BB962C8B-B14F-4D97-AF65-F5344CB8AC3E}">
        <p14:creationId xmlns:p14="http://schemas.microsoft.com/office/powerpoint/2010/main" val="410045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Facilities</a:t>
            </a:r>
            <a:r>
              <a:rPr lang="en-US" baseline="0" dirty="0"/>
              <a:t> pick up the bags, may note a problem with sharps as well as the location, and call our office. Waste is returned to CDM, </a:t>
            </a:r>
            <a:r>
              <a:rPr lang="en-US" dirty="0"/>
              <a:t>Offenders will identified</a:t>
            </a:r>
            <a:r>
              <a:rPr lang="en-US" baseline="0" dirty="0"/>
              <a:t> and counselled/lose clinic privileges.</a:t>
            </a:r>
            <a:endParaRPr lang="en-US" dirty="0"/>
          </a:p>
        </p:txBody>
      </p:sp>
      <p:sp>
        <p:nvSpPr>
          <p:cNvPr id="4" name="Slide Number Placeholder 3"/>
          <p:cNvSpPr>
            <a:spLocks noGrp="1"/>
          </p:cNvSpPr>
          <p:nvPr>
            <p:ph type="sldNum" sz="quarter" idx="10"/>
          </p:nvPr>
        </p:nvSpPr>
        <p:spPr/>
        <p:txBody>
          <a:bodyPr/>
          <a:lstStyle/>
          <a:p>
            <a:pPr>
              <a:defRPr/>
            </a:pPr>
            <a:fld id="{CEB3004B-FC9B-4B04-ABA2-997F6667E7B1}" type="slidenum">
              <a:rPr lang="en-US" altLang="en-US" smtClean="0"/>
              <a:pPr>
                <a:defRPr/>
              </a:pPr>
              <a:t>16</a:t>
            </a:fld>
            <a:endParaRPr lang="en-US" altLang="en-US"/>
          </a:p>
        </p:txBody>
      </p:sp>
    </p:spTree>
    <p:extLst>
      <p:ext uri="{BB962C8B-B14F-4D97-AF65-F5344CB8AC3E}">
        <p14:creationId xmlns:p14="http://schemas.microsoft.com/office/powerpoint/2010/main" val="46204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yourself before you wreck yourself…..</a:t>
            </a:r>
          </a:p>
        </p:txBody>
      </p:sp>
      <p:sp>
        <p:nvSpPr>
          <p:cNvPr id="4" name="Slide Number Placeholder 3"/>
          <p:cNvSpPr>
            <a:spLocks noGrp="1"/>
          </p:cNvSpPr>
          <p:nvPr>
            <p:ph type="sldNum" sz="quarter" idx="10"/>
          </p:nvPr>
        </p:nvSpPr>
        <p:spPr/>
        <p:txBody>
          <a:bodyPr/>
          <a:lstStyle/>
          <a:p>
            <a:pPr>
              <a:defRPr/>
            </a:pPr>
            <a:fld id="{CEB3004B-FC9B-4B04-ABA2-997F6667E7B1}" type="slidenum">
              <a:rPr lang="en-US" altLang="en-US" smtClean="0"/>
              <a:pPr>
                <a:defRPr/>
              </a:pPr>
              <a:t>17</a:t>
            </a:fld>
            <a:endParaRPr lang="en-US" altLang="en-US"/>
          </a:p>
        </p:txBody>
      </p:sp>
    </p:spTree>
    <p:extLst>
      <p:ext uri="{BB962C8B-B14F-4D97-AF65-F5344CB8AC3E}">
        <p14:creationId xmlns:p14="http://schemas.microsoft.com/office/powerpoint/2010/main" val="51271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 new facility.</a:t>
            </a:r>
            <a:r>
              <a:rPr lang="en-US" baseline="0" dirty="0"/>
              <a:t> As soon as it opened we were notified of numerous sharps being disposed in the red bags or regular trash. Facilities should be commended.</a:t>
            </a:r>
            <a:endParaRPr lang="en-US" dirty="0"/>
          </a:p>
          <a:p>
            <a:endParaRPr lang="en-US" dirty="0"/>
          </a:p>
          <a:p>
            <a:r>
              <a:rPr lang="en-US" dirty="0"/>
              <a:t>Wall charts not enough. Arrow labels needed</a:t>
            </a:r>
            <a:r>
              <a:rPr lang="en-US" baseline="0" dirty="0"/>
              <a:t> right above the holes.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service of all CDM staff and students and added training materials to CDM web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Actions to be taken by custodial staff if a sharp is found</a:t>
            </a:r>
            <a:r>
              <a:rPr lang="en-US" sz="1200" baseline="0" dirty="0"/>
              <a:t> on the floor.</a:t>
            </a:r>
            <a:endParaRPr lang="en-US" sz="1200" dirty="0"/>
          </a:p>
          <a:p>
            <a:endParaRPr lang="en-US" dirty="0"/>
          </a:p>
        </p:txBody>
      </p:sp>
      <p:sp>
        <p:nvSpPr>
          <p:cNvPr id="4" name="Slide Number Placeholder 3"/>
          <p:cNvSpPr>
            <a:spLocks noGrp="1"/>
          </p:cNvSpPr>
          <p:nvPr>
            <p:ph type="sldNum" sz="quarter" idx="10"/>
          </p:nvPr>
        </p:nvSpPr>
        <p:spPr/>
        <p:txBody>
          <a:bodyPr/>
          <a:lstStyle/>
          <a:p>
            <a:fld id="{5128C77C-5F31-4E5C-987C-EA86EF3BC15F}" type="slidenum">
              <a:rPr lang="en-US" smtClean="0"/>
              <a:pPr/>
              <a:t>18</a:t>
            </a:fld>
            <a:endParaRPr lang="en-US"/>
          </a:p>
        </p:txBody>
      </p:sp>
    </p:spTree>
    <p:extLst>
      <p:ext uri="{BB962C8B-B14F-4D97-AF65-F5344CB8AC3E}">
        <p14:creationId xmlns:p14="http://schemas.microsoft.com/office/powerpoint/2010/main" val="227617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CDM IC committee has spearheaded</a:t>
            </a:r>
            <a:r>
              <a:rPr lang="en-US" baseline="0" dirty="0"/>
              <a:t> evaluation of ESIP devices.</a:t>
            </a:r>
            <a:endParaRPr lang="en-US" dirty="0"/>
          </a:p>
          <a:p>
            <a:r>
              <a:rPr lang="en-US" dirty="0"/>
              <a:t>Engagement of frontline staff. Opinions documented</a:t>
            </a:r>
          </a:p>
          <a:p>
            <a:endParaRPr lang="en-US" sz="1200" dirty="0"/>
          </a:p>
          <a:p>
            <a:r>
              <a:rPr lang="en-US" sz="1200" dirty="0"/>
              <a:t>Most injuries are not by syringe</a:t>
            </a:r>
          </a:p>
          <a:p>
            <a:endParaRPr lang="en-US" dirty="0"/>
          </a:p>
        </p:txBody>
      </p:sp>
      <p:sp>
        <p:nvSpPr>
          <p:cNvPr id="4" name="Slide Number Placeholder 3"/>
          <p:cNvSpPr>
            <a:spLocks noGrp="1"/>
          </p:cNvSpPr>
          <p:nvPr>
            <p:ph type="sldNum" sz="quarter" idx="10"/>
          </p:nvPr>
        </p:nvSpPr>
        <p:spPr/>
        <p:txBody>
          <a:bodyPr/>
          <a:lstStyle/>
          <a:p>
            <a:fld id="{5128C77C-5F31-4E5C-987C-EA86EF3BC15F}" type="slidenum">
              <a:rPr lang="en-US" smtClean="0"/>
              <a:pPr/>
              <a:t>19</a:t>
            </a:fld>
            <a:endParaRPr lang="en-US"/>
          </a:p>
        </p:txBody>
      </p:sp>
    </p:spTree>
    <p:extLst>
      <p:ext uri="{BB962C8B-B14F-4D97-AF65-F5344CB8AC3E}">
        <p14:creationId xmlns:p14="http://schemas.microsoft.com/office/powerpoint/2010/main" val="236616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Formerly known as universal precautions</a:t>
            </a:r>
          </a:p>
          <a:p>
            <a:r>
              <a:rPr lang="en-US" altLang="en-US"/>
              <a:t>Non-intact (broken) skin and Mucous membranes can also be a source of infectious material.</a:t>
            </a:r>
          </a:p>
          <a:p>
            <a:endParaRPr lang="en-US" altLang="en-US"/>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2DC47C-F318-4A66-B58B-E468E95BB1F8}" type="slidenum">
              <a:rPr lang="en-US" altLang="en-US" smtClean="0"/>
              <a:pPr>
                <a:spcBef>
                  <a:spcPct val="0"/>
                </a:spcBef>
              </a:pPr>
              <a:t>20</a:t>
            </a:fld>
            <a:endParaRPr lang="en-US" altLang="en-US"/>
          </a:p>
        </p:txBody>
      </p:sp>
    </p:spTree>
    <p:extLst>
      <p:ext uri="{BB962C8B-B14F-4D97-AF65-F5344CB8AC3E}">
        <p14:creationId xmlns:p14="http://schemas.microsoft.com/office/powerpoint/2010/main" val="64641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More on hand washing later….</a:t>
            </a:r>
          </a:p>
          <a:p>
            <a:r>
              <a:rPr lang="en-US" altLang="en-US"/>
              <a:t>Use of sharps with safety features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7DCA96-8195-4C1A-A8C9-6E2C7A4A0C94}" type="slidenum">
              <a:rPr lang="en-US" altLang="en-US" smtClean="0">
                <a:solidFill>
                  <a:srgbClr val="000000"/>
                </a:solidFill>
              </a:rPr>
              <a:pPr>
                <a:spcBef>
                  <a:spcPct val="0"/>
                </a:spcBef>
              </a:pPr>
              <a:t>21</a:t>
            </a:fld>
            <a:endParaRPr lang="en-US" altLang="en-US">
              <a:solidFill>
                <a:srgbClr val="000000"/>
              </a:solidFill>
            </a:endParaRPr>
          </a:p>
        </p:txBody>
      </p:sp>
    </p:spTree>
    <p:extLst>
      <p:ext uri="{BB962C8B-B14F-4D97-AF65-F5344CB8AC3E}">
        <p14:creationId xmlns:p14="http://schemas.microsoft.com/office/powerpoint/2010/main" val="96801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2018 it was 73%</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71A1835-9FB1-4276-B4DC-E9B9DC4190D8}" type="slidenum">
              <a:rPr lang="en-US" altLang="en-US" sz="1200" smtClean="0"/>
              <a:pPr/>
              <a:t>22</a:t>
            </a:fld>
            <a:endParaRPr lang="en-US" altLang="en-US" sz="1200"/>
          </a:p>
        </p:txBody>
      </p:sp>
    </p:spTree>
    <p:extLst>
      <p:ext uri="{BB962C8B-B14F-4D97-AF65-F5344CB8AC3E}">
        <p14:creationId xmlns:p14="http://schemas.microsoft.com/office/powerpoint/2010/main" val="210177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stacked</a:t>
            </a:r>
            <a:endParaRPr lang="en-US" dirty="0"/>
          </a:p>
        </p:txBody>
      </p:sp>
      <p:sp>
        <p:nvSpPr>
          <p:cNvPr id="4" name="Slide Number Placeholder 3"/>
          <p:cNvSpPr>
            <a:spLocks noGrp="1"/>
          </p:cNvSpPr>
          <p:nvPr>
            <p:ph type="sldNum" sz="quarter" idx="10"/>
          </p:nvPr>
        </p:nvSpPr>
        <p:spPr/>
        <p:txBody>
          <a:bodyPr/>
          <a:lstStyle/>
          <a:p>
            <a:fld id="{5128C77C-5F31-4E5C-987C-EA86EF3BC15F}" type="slidenum">
              <a:rPr lang="en-US" smtClean="0"/>
              <a:pPr/>
              <a:t>23</a:t>
            </a:fld>
            <a:endParaRPr lang="en-US"/>
          </a:p>
        </p:txBody>
      </p:sp>
    </p:spTree>
    <p:extLst>
      <p:ext uri="{BB962C8B-B14F-4D97-AF65-F5344CB8AC3E}">
        <p14:creationId xmlns:p14="http://schemas.microsoft.com/office/powerpoint/2010/main" val="124171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Use of ultrasonic scalers should be limited to patients who are </a:t>
            </a:r>
            <a:r>
              <a:rPr lang="en-US" sz="1200" b="1" i="0" kern="1200" dirty="0" smtClean="0">
                <a:solidFill>
                  <a:schemeClr val="tx1"/>
                </a:solidFill>
                <a:effectLst/>
                <a:latin typeface="Times New Roman" pitchFamily="18" charset="0"/>
                <a:ea typeface="+mn-ea"/>
                <a:cs typeface="+mn-cs"/>
              </a:rPr>
              <a:t>FULLY VACCINATED</a:t>
            </a:r>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If it is determined that using the ultrasonic scaler is absolutely necessary for a patient that is not fully vaccinated:</a:t>
            </a:r>
          </a:p>
          <a:p>
            <a:endParaRPr lang="en-US" dirty="0"/>
          </a:p>
        </p:txBody>
      </p:sp>
      <p:sp>
        <p:nvSpPr>
          <p:cNvPr id="4" name="Slide Number Placeholder 3"/>
          <p:cNvSpPr>
            <a:spLocks noGrp="1"/>
          </p:cNvSpPr>
          <p:nvPr>
            <p:ph type="sldNum" sz="quarter" idx="10"/>
          </p:nvPr>
        </p:nvSpPr>
        <p:spPr/>
        <p:txBody>
          <a:bodyPr/>
          <a:lstStyle/>
          <a:p>
            <a:pPr>
              <a:defRPr/>
            </a:pPr>
            <a:fld id="{CEB3004B-FC9B-4B04-ABA2-997F6667E7B1}" type="slidenum">
              <a:rPr lang="en-US" altLang="en-US" smtClean="0"/>
              <a:pPr>
                <a:defRPr/>
              </a:pPr>
              <a:t>4</a:t>
            </a:fld>
            <a:endParaRPr lang="en-US" altLang="en-US"/>
          </a:p>
        </p:txBody>
      </p:sp>
    </p:spTree>
    <p:extLst>
      <p:ext uri="{BB962C8B-B14F-4D97-AF65-F5344CB8AC3E}">
        <p14:creationId xmlns:p14="http://schemas.microsoft.com/office/powerpoint/2010/main" val="2669218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Why are the reports so important?</a:t>
            </a:r>
          </a:p>
          <a:p>
            <a:endParaRPr lang="en-US" baseline="0" dirty="0" smtClean="0"/>
          </a:p>
          <a:p>
            <a:r>
              <a:rPr lang="en-US" baseline="0" dirty="0" smtClean="0"/>
              <a:t>Investigate in short order after the incident while the memories are still fresh.</a:t>
            </a:r>
          </a:p>
          <a:p>
            <a:r>
              <a:rPr lang="en-US" baseline="0" dirty="0" err="1" smtClean="0"/>
              <a:t>Qualtrics</a:t>
            </a:r>
            <a:r>
              <a:rPr lang="en-US" baseline="0" dirty="0" smtClean="0"/>
              <a:t> platform easy to modify to ask questions to that pertain to type of sharp</a:t>
            </a:r>
          </a:p>
          <a:p>
            <a:endParaRPr lang="en-US" baseline="0" dirty="0" smtClean="0"/>
          </a:p>
          <a:p>
            <a:r>
              <a:rPr lang="en-US" baseline="0" dirty="0" smtClean="0"/>
              <a:t>Why are the evaluations important?</a:t>
            </a:r>
          </a:p>
          <a:p>
            <a:r>
              <a:rPr lang="en-US" dirty="0" smtClean="0"/>
              <a:t>SHS provided the questions that they ask when a student comes in for an exposure evaluation. Questions sufficient to enable an investigation.</a:t>
            </a:r>
          </a:p>
          <a:p>
            <a:r>
              <a:rPr lang="en-US" dirty="0" smtClean="0"/>
              <a:t>SHS asked to complete </a:t>
            </a:r>
            <a:r>
              <a:rPr lang="en-US" dirty="0" err="1" smtClean="0"/>
              <a:t>deidentified</a:t>
            </a:r>
            <a:r>
              <a:rPr lang="en-US" dirty="0" smtClean="0"/>
              <a:t> accident investigation form – Didn’t work because of</a:t>
            </a:r>
            <a:r>
              <a:rPr lang="en-US" baseline="0" dirty="0" smtClean="0"/>
              <a:t> duplication of effort.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Reluctance due to</a:t>
            </a:r>
            <a:r>
              <a:rPr lang="en-US" baseline="0" dirty="0" smtClean="0"/>
              <a:t> privacy and trust concerns</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Students know to receive</a:t>
            </a:r>
            <a:r>
              <a:rPr lang="en-US" baseline="0" dirty="0" smtClean="0"/>
              <a:t> and evaluation (the more important step) but are not using the CDM </a:t>
            </a:r>
            <a:r>
              <a:rPr lang="en-US" baseline="0" dirty="0" err="1" smtClean="0"/>
              <a:t>Qualtrics</a:t>
            </a:r>
            <a:r>
              <a:rPr lang="en-US" baseline="0" dirty="0" smtClean="0"/>
              <a:t> reporting system enough.</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 in minutes about resident vs. post</a:t>
            </a:r>
            <a:r>
              <a:rPr lang="en-US" baseline="0" dirty="0" smtClean="0"/>
              <a:t> grads. All are covered by the program but are the post grads compensated employees?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8C77C-5F31-4E5C-987C-EA86EF3BC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171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8C77C-5F31-4E5C-987C-EA86EF3BC15F}" type="slidenum">
              <a:rPr lang="en-US" smtClean="0"/>
              <a:pPr/>
              <a:t>25</a:t>
            </a:fld>
            <a:endParaRPr lang="en-US"/>
          </a:p>
        </p:txBody>
      </p:sp>
    </p:spTree>
    <p:extLst>
      <p:ext uri="{BB962C8B-B14F-4D97-AF65-F5344CB8AC3E}">
        <p14:creationId xmlns:p14="http://schemas.microsoft.com/office/powerpoint/2010/main" val="1016180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is occupational exposure?</a:t>
            </a:r>
          </a:p>
          <a:p>
            <a:r>
              <a:rPr lang="en-US" altLang="en-US"/>
              <a:t>Response is the same in all cases.</a:t>
            </a:r>
          </a:p>
          <a:p>
            <a:r>
              <a:rPr lang="en-US" altLang="en-US"/>
              <a:t>Source patient, if identifiable my be asked to consent to HIV testing if their status is unknown. HBV testing can be performed without consent.</a:t>
            </a:r>
          </a:p>
          <a:p>
            <a:r>
              <a:rPr lang="en-US" altLang="en-US"/>
              <a:t>Reporting of accidents is required for workers comp.</a:t>
            </a:r>
          </a:p>
          <a:p>
            <a:endParaRPr lang="en-US"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856373-24FE-4150-B3BA-E6B690CB134C}" type="slidenum">
              <a:rPr lang="en-US" altLang="en-US" smtClean="0"/>
              <a:pPr>
                <a:spcBef>
                  <a:spcPct val="0"/>
                </a:spcBef>
              </a:pPr>
              <a:t>26</a:t>
            </a:fld>
            <a:endParaRPr lang="en-US" altLang="en-US"/>
          </a:p>
        </p:txBody>
      </p:sp>
    </p:spTree>
    <p:extLst>
      <p:ext uri="{BB962C8B-B14F-4D97-AF65-F5344CB8AC3E}">
        <p14:creationId xmlns:p14="http://schemas.microsoft.com/office/powerpoint/2010/main" val="199163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Essentially the medical providers are going to offer you antiretroviral drugs and do some follow up testing.</a:t>
            </a:r>
          </a:p>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BCED0D-D0F4-403E-BD64-87411FBB4BDC}"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457020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doesn’t matter. Containment to prevent contact with the material, especially in public spaces; clinics.</a:t>
            </a:r>
          </a:p>
          <a:p>
            <a:r>
              <a:rPr lang="en-US" altLang="en-US"/>
              <a:t>There’s a red bag under this hole.</a:t>
            </a:r>
          </a:p>
          <a:p>
            <a:r>
              <a:rPr lang="en-US" altLang="en-US"/>
              <a:t>A single leak-resistant red biohazard bag is usually adequate to contain soft, regulated medical waste. Gloves PPE, gauze, anything visibly contaminated with blood, but non-sharp items.</a:t>
            </a:r>
          </a:p>
          <a:p>
            <a:endParaRPr lang="en-US" alt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6125" indent="-285750">
              <a:defRPr sz="2400">
                <a:solidFill>
                  <a:schemeClr val="tx1"/>
                </a:solidFill>
                <a:latin typeface="Times New Roman" panose="02020603050405020304" pitchFamily="18" charset="0"/>
                <a:cs typeface="Arial" panose="020B0604020202020204" pitchFamily="34" charset="0"/>
              </a:defRPr>
            </a:lvl2pPr>
            <a:lvl3pPr marL="1149350" indent="-228600">
              <a:defRPr sz="2400">
                <a:solidFill>
                  <a:schemeClr val="tx1"/>
                </a:solidFill>
                <a:latin typeface="Times New Roman" panose="02020603050405020304" pitchFamily="18" charset="0"/>
                <a:cs typeface="Arial" panose="020B0604020202020204" pitchFamily="34" charset="0"/>
              </a:defRPr>
            </a:lvl3pPr>
            <a:lvl4pPr marL="1611313" indent="-228600">
              <a:defRPr sz="2400">
                <a:solidFill>
                  <a:schemeClr val="tx1"/>
                </a:solidFill>
                <a:latin typeface="Times New Roman" panose="02020603050405020304" pitchFamily="18" charset="0"/>
                <a:cs typeface="Arial" panose="020B0604020202020204" pitchFamily="34" charset="0"/>
              </a:defRPr>
            </a:lvl4pPr>
            <a:lvl5pPr marL="2070100" indent="-228600">
              <a:defRPr sz="2400">
                <a:solidFill>
                  <a:schemeClr val="tx1"/>
                </a:solidFill>
                <a:latin typeface="Times New Roman" panose="02020603050405020304" pitchFamily="18" charset="0"/>
                <a:cs typeface="Arial" panose="020B0604020202020204" pitchFamily="34" charset="0"/>
              </a:defRPr>
            </a:lvl5pPr>
            <a:lvl6pPr marL="25273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845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417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89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74C33D4-AA20-4C01-B088-39B28F9C952F}" type="slidenum">
              <a:rPr lang="en-US" altLang="en-US" sz="1200" smtClean="0"/>
              <a:pPr/>
              <a:t>28</a:t>
            </a:fld>
            <a:endParaRPr lang="en-US" altLang="en-US" sz="1200"/>
          </a:p>
        </p:txBody>
      </p:sp>
    </p:spTree>
    <p:extLst>
      <p:ext uri="{BB962C8B-B14F-4D97-AF65-F5344CB8AC3E}">
        <p14:creationId xmlns:p14="http://schemas.microsoft.com/office/powerpoint/2010/main" val="2795248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a:t>There are two categories of environmental surfaces.</a:t>
            </a:r>
          </a:p>
          <a:p>
            <a:pPr eaLnBrk="1" hangingPunct="1">
              <a:spcBef>
                <a:spcPct val="50000"/>
              </a:spcBef>
            </a:pPr>
            <a:r>
              <a:rPr lang="en-US" altLang="en-US"/>
              <a:t>Clinical contact surfaces have a high potential for direct contamination from patient materials either by direct spray or spatter generated during dental procedures or by contact with DHCP’s gloved hand.  These surfaces are known as fomites; they can later contaminate other instruments, devices, hands, or gloves.</a:t>
            </a:r>
          </a:p>
          <a:p>
            <a:pPr eaLnBrk="1" hangingPunct="1">
              <a:spcBef>
                <a:spcPct val="50000"/>
              </a:spcBef>
            </a:pPr>
            <a:endParaRPr lang="en-US" altLang="en-US"/>
          </a:p>
          <a:p>
            <a:pPr eaLnBrk="1" hangingPunct="1">
              <a:spcBef>
                <a:spcPct val="50000"/>
              </a:spcBef>
            </a:pPr>
            <a:r>
              <a:rPr lang="en-US" altLang="en-US"/>
              <a:t>Housekeeping surfaces </a:t>
            </a:r>
            <a:r>
              <a:rPr lang="en-US" altLang="en-US">
                <a:ea typeface="Times New Roman" panose="02020603050405020304" pitchFamily="18" charset="0"/>
                <a:cs typeface="Arial" panose="020B0604020202020204" pitchFamily="34" charset="0"/>
              </a:rPr>
              <a:t>do not come into contact with patients or devices used in dental procedures. Therefore, they have a limited risk of disease transmission.</a:t>
            </a:r>
          </a:p>
          <a:p>
            <a:endParaRPr lang="en-US" alt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5E6D55-7C80-494C-8D7E-F3429A48AFF7}" type="slidenum">
              <a:rPr lang="en-US" altLang="en-US" smtClean="0"/>
              <a:pPr>
                <a:spcBef>
                  <a:spcPct val="0"/>
                </a:spcBef>
              </a:pPr>
              <a:t>29</a:t>
            </a:fld>
            <a:endParaRPr lang="en-US" altLang="en-US"/>
          </a:p>
        </p:txBody>
      </p:sp>
    </p:spTree>
    <p:extLst>
      <p:ext uri="{BB962C8B-B14F-4D97-AF65-F5344CB8AC3E}">
        <p14:creationId xmlns:p14="http://schemas.microsoft.com/office/powerpoint/2010/main" val="65159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slide shows some examples of clinical contact surfaces, including a </a:t>
            </a:r>
            <a:r>
              <a:rPr lang="en-US" altLang="en-US">
                <a:ea typeface="Times New Roman" panose="02020603050405020304" pitchFamily="18" charset="0"/>
                <a:cs typeface="Arial" panose="020B0604020202020204" pitchFamily="34" charset="0"/>
              </a:rPr>
              <a:t>light handle, countertop, bracket tray, dental chair, and door handle (shown by arrows).</a:t>
            </a:r>
          </a:p>
          <a:p>
            <a:pPr eaLnBrk="1" hangingPunct="1"/>
            <a:r>
              <a:rPr lang="en-US" altLang="en-US">
                <a:cs typeface="Arial" panose="020B0604020202020204" pitchFamily="34" charset="0"/>
              </a:rPr>
              <a:t>You can put removable tape on them to prevent them from becoming a fomite</a:t>
            </a:r>
            <a:endParaRPr lang="en-US" altLang="en-US"/>
          </a:p>
          <a:p>
            <a:pPr eaLnBrk="1" hangingPunct="1"/>
            <a:endParaRPr lang="en-US" altLang="en-US"/>
          </a:p>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39B6AC-22EE-4793-8556-D2C78DC8550D}" type="slidenum">
              <a:rPr lang="en-US" altLang="en-US" smtClean="0"/>
              <a:pPr>
                <a:spcBef>
                  <a:spcPct val="0"/>
                </a:spcBef>
              </a:pPr>
              <a:t>30</a:t>
            </a:fld>
            <a:endParaRPr lang="en-US" altLang="en-US"/>
          </a:p>
        </p:txBody>
      </p:sp>
    </p:spTree>
    <p:extLst>
      <p:ext uri="{BB962C8B-B14F-4D97-AF65-F5344CB8AC3E}">
        <p14:creationId xmlns:p14="http://schemas.microsoft.com/office/powerpoint/2010/main" val="3234245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401EEB-E9A4-4AC7-B0D6-AB0596BA580E}" type="slidenum">
              <a:rPr lang="en-US" altLang="en-US" smtClean="0"/>
              <a:pPr>
                <a:spcBef>
                  <a:spcPct val="0"/>
                </a:spcBef>
              </a:pPr>
              <a:t>31</a:t>
            </a:fld>
            <a:endParaRPr lang="en-US" altLang="en-US"/>
          </a:p>
        </p:txBody>
      </p:sp>
      <p:sp>
        <p:nvSpPr>
          <p:cNvPr id="72707" name="Rectangle 2"/>
          <p:cNvSpPr>
            <a:spLocks noGrp="1" noRot="1" noChangeAspect="1" noChangeArrowheads="1" noTextEdit="1"/>
          </p:cNvSpPr>
          <p:nvPr>
            <p:ph type="sldImg"/>
          </p:nvPr>
        </p:nvSpPr>
        <p:spPr>
          <a:xfrm>
            <a:off x="1108075" y="695325"/>
            <a:ext cx="4618038" cy="3465513"/>
          </a:xfrm>
          <a:ln/>
        </p:spPr>
      </p:sp>
      <p:sp>
        <p:nvSpPr>
          <p:cNvPr id="72708" name="Rectangle 3"/>
          <p:cNvSpPr>
            <a:spLocks noGrp="1" noChangeArrowheads="1"/>
          </p:cNvSpPr>
          <p:nvPr>
            <p:ph type="body" idx="1"/>
          </p:nvPr>
        </p:nvSpPr>
        <p:spPr>
          <a:xfrm>
            <a:off x="892175" y="4391025"/>
            <a:ext cx="5049838" cy="423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75000"/>
            </a:pPr>
            <a:r>
              <a:rPr lang="en-US" altLang="en-US"/>
              <a:t>May become contaminated </a:t>
            </a:r>
          </a:p>
          <a:p>
            <a:pPr eaLnBrk="1" hangingPunct="1">
              <a:buSzPct val="75000"/>
            </a:pPr>
            <a:r>
              <a:rPr lang="en-US" altLang="en-US"/>
              <a:t>Not directly involved in infectious disease transmission</a:t>
            </a:r>
          </a:p>
          <a:p>
            <a:pPr eaLnBrk="1" hangingPunct="1">
              <a:buSzPct val="75000"/>
            </a:pPr>
            <a:r>
              <a:rPr lang="en-US" altLang="en-US"/>
              <a:t>Do not require as stringent decontamination procedures</a:t>
            </a:r>
          </a:p>
        </p:txBody>
      </p:sp>
    </p:spTree>
    <p:extLst>
      <p:ext uri="{BB962C8B-B14F-4D97-AF65-F5344CB8AC3E}">
        <p14:creationId xmlns:p14="http://schemas.microsoft.com/office/powerpoint/2010/main" val="2799533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3BF5DE-261A-4065-BF67-B1DFAF781AAD}" type="slidenum">
              <a:rPr lang="en-US" altLang="en-US" smtClean="0"/>
              <a:pPr>
                <a:spcBef>
                  <a:spcPct val="0"/>
                </a:spcBef>
              </a:pPr>
              <a:t>32</a:t>
            </a:fld>
            <a:endParaRPr lang="en-US" altLang="en-US"/>
          </a:p>
        </p:txBody>
      </p:sp>
    </p:spTree>
    <p:extLst>
      <p:ext uri="{BB962C8B-B14F-4D97-AF65-F5344CB8AC3E}">
        <p14:creationId xmlns:p14="http://schemas.microsoft.com/office/powerpoint/2010/main" val="1706061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A734DB-3139-4881-8737-5FBCFBED553F}" type="slidenum">
              <a:rPr lang="en-US" altLang="en-US" smtClean="0"/>
              <a:pPr>
                <a:spcBef>
                  <a:spcPct val="0"/>
                </a:spcBef>
              </a:pPr>
              <a:t>33</a:t>
            </a:fld>
            <a:endParaRPr lang="en-US" altLang="en-US"/>
          </a:p>
        </p:txBody>
      </p:sp>
    </p:spTree>
    <p:extLst>
      <p:ext uri="{BB962C8B-B14F-4D97-AF65-F5344CB8AC3E}">
        <p14:creationId xmlns:p14="http://schemas.microsoft.com/office/powerpoint/2010/main" val="118407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2D1B085-4C6E-477D-8952-787023C55255}" type="slidenum">
              <a:rPr lang="en-US" smtClean="0">
                <a:solidFill>
                  <a:prstClr val="black"/>
                </a:solidFill>
              </a:rPr>
              <a:pPr/>
              <a:t>6</a:t>
            </a:fld>
            <a:endParaRPr lang="en-US" dirty="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4771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EH&amp;S and CDM are considering providing eye protection for patients. May see such a program in one of the clinics.</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6125" indent="-285750">
              <a:defRPr sz="2400">
                <a:solidFill>
                  <a:schemeClr val="tx1"/>
                </a:solidFill>
                <a:latin typeface="Times New Roman" panose="02020603050405020304" pitchFamily="18" charset="0"/>
                <a:cs typeface="Arial" panose="020B0604020202020204" pitchFamily="34" charset="0"/>
              </a:defRPr>
            </a:lvl2pPr>
            <a:lvl3pPr marL="1149350" indent="-228600">
              <a:defRPr sz="2400">
                <a:solidFill>
                  <a:schemeClr val="tx1"/>
                </a:solidFill>
                <a:latin typeface="Times New Roman" panose="02020603050405020304" pitchFamily="18" charset="0"/>
                <a:cs typeface="Arial" panose="020B0604020202020204" pitchFamily="34" charset="0"/>
              </a:defRPr>
            </a:lvl3pPr>
            <a:lvl4pPr marL="1611313" indent="-228600">
              <a:defRPr sz="2400">
                <a:solidFill>
                  <a:schemeClr val="tx1"/>
                </a:solidFill>
                <a:latin typeface="Times New Roman" panose="02020603050405020304" pitchFamily="18" charset="0"/>
                <a:cs typeface="Arial" panose="020B0604020202020204" pitchFamily="34" charset="0"/>
              </a:defRPr>
            </a:lvl4pPr>
            <a:lvl5pPr marL="2070100" indent="-228600">
              <a:defRPr sz="2400">
                <a:solidFill>
                  <a:schemeClr val="tx1"/>
                </a:solidFill>
                <a:latin typeface="Times New Roman" panose="02020603050405020304" pitchFamily="18" charset="0"/>
                <a:cs typeface="Arial" panose="020B0604020202020204" pitchFamily="34" charset="0"/>
              </a:defRPr>
            </a:lvl5pPr>
            <a:lvl6pPr marL="25273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845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417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989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F342A6D-3B83-4782-89C7-7A53EA451419}" type="slidenum">
              <a:rPr lang="en-US" altLang="en-US" sz="1200" smtClean="0"/>
              <a:pPr/>
              <a:t>34</a:t>
            </a:fld>
            <a:endParaRPr lang="en-US" altLang="en-US" sz="1200"/>
          </a:p>
        </p:txBody>
      </p:sp>
    </p:spTree>
    <p:extLst>
      <p:ext uri="{BB962C8B-B14F-4D97-AF65-F5344CB8AC3E}">
        <p14:creationId xmlns:p14="http://schemas.microsoft.com/office/powerpoint/2010/main" val="700654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Gloves are worn for three reasons:</a:t>
            </a:r>
          </a:p>
          <a:p>
            <a:pPr marL="573088" lvl="1" indent="-112713" eaLnBrk="1" hangingPunct="1">
              <a:spcBef>
                <a:spcPct val="50000"/>
              </a:spcBef>
              <a:buFontTx/>
              <a:buChar char="•"/>
            </a:pPr>
            <a:r>
              <a:rPr lang="en-US" altLang="en-US" dirty="0"/>
              <a:t>To minimize the risk of health care personnel acquiring infections from patients.</a:t>
            </a:r>
          </a:p>
          <a:p>
            <a:pPr marL="573088" lvl="1" indent="-112713" eaLnBrk="1" hangingPunct="1">
              <a:spcBef>
                <a:spcPct val="50000"/>
              </a:spcBef>
              <a:buFontTx/>
              <a:buChar char="•"/>
            </a:pPr>
            <a:r>
              <a:rPr lang="en-US" altLang="en-US" dirty="0"/>
              <a:t>To prevent pathogenic organisms from being transmitted from health care personnel to patients.</a:t>
            </a:r>
          </a:p>
          <a:p>
            <a:pPr marL="573088" lvl="1" indent="-112713" eaLnBrk="1" hangingPunct="1">
              <a:spcBef>
                <a:spcPct val="50000"/>
              </a:spcBef>
              <a:buFontTx/>
              <a:buChar char="•"/>
            </a:pPr>
            <a:r>
              <a:rPr lang="en-US" altLang="en-US" dirty="0"/>
              <a:t>To reduce contamination of health care personnel's hands by organisms that can be transmitted from one patient to another.</a:t>
            </a:r>
          </a:p>
          <a:p>
            <a:pPr eaLnBrk="1" hangingPunct="1"/>
            <a:r>
              <a:rPr lang="en-US" altLang="en-US" dirty="0"/>
              <a:t>Wearing gloves does not eliminate or replace the need for hand washing. Hand hygiene should be performed immediately prior to putting on and after removal of gloves. Because gloves might have small holes or tears that are not noticeable, or hands can become contaminated as gloves are removed. Such circumstances increase the risk of wound contamination and exposure of the DHCP’s hands to microorganisms from patients.</a:t>
            </a:r>
          </a:p>
          <a:p>
            <a:endParaRPr lang="en-US" altLang="en-US" dirty="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387498-5A85-4910-B751-15DD5619FB9D}" type="slidenum">
              <a:rPr lang="en-US" altLang="en-US" smtClean="0"/>
              <a:pPr>
                <a:spcBef>
                  <a:spcPct val="0"/>
                </a:spcBef>
              </a:pPr>
              <a:t>36</a:t>
            </a:fld>
            <a:endParaRPr lang="en-US" altLang="en-US"/>
          </a:p>
        </p:txBody>
      </p:sp>
    </p:spTree>
    <p:extLst>
      <p:ext uri="{BB962C8B-B14F-4D97-AF65-F5344CB8AC3E}">
        <p14:creationId xmlns:p14="http://schemas.microsoft.com/office/powerpoint/2010/main" val="905567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Hand cleansing is the most effective means of infection control, </a:t>
            </a:r>
          </a:p>
          <a:p>
            <a:r>
              <a:rPr lang="en-US" altLang="en-US"/>
              <a:t>Is alcohol-based or soap and water better? Ask audience – which is the more effective means of hand cleansing?</a:t>
            </a:r>
          </a:p>
          <a:p>
            <a:endParaRPr lang="en-US" altLang="en-US"/>
          </a:p>
          <a:p>
            <a:r>
              <a:rPr lang="en-US" altLang="en-US"/>
              <a:t>CDC report indicates alcohol might be better. However, depends on how dirty your hands are to start with, the bacterial or viral agent tested and the contact time of the alcohol-based cleanser.</a:t>
            </a:r>
          </a:p>
          <a:p>
            <a:endParaRPr lang="en-US" altLang="en-US"/>
          </a:p>
          <a:p>
            <a:r>
              <a:rPr lang="en-US" altLang="en-US"/>
              <a:t>The New York State clinical laboratory regulations require washing with soap and water over use of alcohol-based hand cleansers. </a:t>
            </a:r>
          </a:p>
          <a:p>
            <a:endParaRPr lang="en-US" altLang="en-US"/>
          </a:p>
          <a:p>
            <a:r>
              <a:rPr lang="en-US" altLang="en-US"/>
              <a:t>Remember that you may have touched your wrist when removing your first glove, so pay attention to washing your wrists and the backs of your hands. </a:t>
            </a:r>
          </a:p>
          <a:p>
            <a:r>
              <a:rPr lang="en-US" altLang="en-US"/>
              <a:t>Ask yourself whether you would want to touch your face after cleaning your hands. If not, you may want to spend a little more time at the sink.</a:t>
            </a:r>
          </a:p>
          <a:p>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4A19D2-4EF5-481B-84A8-0296A2B20FCB}" type="slidenum">
              <a:rPr lang="en-US" altLang="en-US" smtClean="0"/>
              <a:pPr>
                <a:spcBef>
                  <a:spcPct val="0"/>
                </a:spcBef>
              </a:pPr>
              <a:t>37</a:t>
            </a:fld>
            <a:endParaRPr lang="en-US" altLang="en-US"/>
          </a:p>
        </p:txBody>
      </p:sp>
    </p:spTree>
    <p:extLst>
      <p:ext uri="{BB962C8B-B14F-4D97-AF65-F5344CB8AC3E}">
        <p14:creationId xmlns:p14="http://schemas.microsoft.com/office/powerpoint/2010/main" val="4079944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3BF5DE-261A-4065-BF67-B1DFAF781AAD}"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993992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t>Mycobacterium tuberculosis</a:t>
            </a:r>
            <a:r>
              <a:rPr lang="en-US" altLang="en-US"/>
              <a:t> (TB) is spread from person to person through the air. When a person with pulmonary  TB coughs or sneezes, tiny particles, known as droplet nuclei, are expelled into the air.  The particles are an estimated 1-5 μm in size, and normal air currents can keep them airborne for prolonged periods of time and spread them throughout a room or building.  Infection may occur when a person inhales droplet nuclei containing TB organisms. Unlike the large droplets we talked about earlier, these are smaller and more persistent.</a:t>
            </a:r>
          </a:p>
          <a:p>
            <a:pPr eaLnBrk="1" hangingPunct="1"/>
            <a:r>
              <a:rPr lang="en-US" altLang="en-US"/>
              <a:t>During the first few weeks after infection, organisms can spread from the initial location in the lungs to the lymph nodes in the center of the chest and then to other parts of the body by way of the bloodstream.  Within 2 to 12 weeks, the body's immune system usually prevents further multiplication and spread, although they can remain alive in the lungs for years.  This condition is referred to as latent TB infection.</a:t>
            </a:r>
          </a:p>
          <a:p>
            <a:pPr eaLnBrk="1" hangingPunct="1"/>
            <a:r>
              <a:rPr lang="en-US" altLang="en-US"/>
              <a:t>Photo credit:  Centers for Disease Control and Prevention, Atlanta, GA.</a:t>
            </a:r>
          </a:p>
          <a:p>
            <a:endParaRPr lang="en-US" altLang="en-US"/>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6E0800-C6EF-4ECA-BD8E-C2427C521C40}" type="slidenum">
              <a:rPr lang="en-US" altLang="en-US" smtClean="0"/>
              <a:pPr>
                <a:spcBef>
                  <a:spcPct val="0"/>
                </a:spcBef>
              </a:pPr>
              <a:t>39</a:t>
            </a:fld>
            <a:endParaRPr lang="en-US" altLang="en-US"/>
          </a:p>
        </p:txBody>
      </p:sp>
    </p:spTree>
    <p:extLst>
      <p:ext uri="{BB962C8B-B14F-4D97-AF65-F5344CB8AC3E}">
        <p14:creationId xmlns:p14="http://schemas.microsoft.com/office/powerpoint/2010/main" val="3592843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Overall, the risk for transmission of TB in most dental settings is quite low.  </a:t>
            </a:r>
          </a:p>
          <a:p>
            <a:pPr eaLnBrk="1" hangingPunct="1"/>
            <a:r>
              <a:rPr lang="en-US" altLang="en-US"/>
              <a:t>There has been only one case report of transmission of tuberculosis bacteria from an infected dentist to patients, reportedly transmitted by direct inoculation of extraction sites through the dentist's fingers (Smith WH, Davies D, Mason KD, Onions JP: Intraoral and pulmonary tuberculosis following dental treatment. Lancet 1982;1:842-4).</a:t>
            </a:r>
          </a:p>
          <a:p>
            <a:pPr eaLnBrk="1" hangingPunct="1"/>
            <a:r>
              <a:rPr lang="en-US" altLang="en-US"/>
              <a:t>In addition, tuberculin skin test conversions among DHCP are rare, even among populations of dentists at high risk for exposure to TB patients.</a:t>
            </a:r>
          </a:p>
          <a:p>
            <a:endParaRPr lang="en-US" altLang="en-US"/>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A49C9D-7128-475D-A1AF-414D72B11A7E}"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837498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30000"/>
              </a:lnSpc>
            </a:pPr>
            <a:r>
              <a:rPr lang="en-US" altLang="en-US"/>
              <a:t>Periodic updates of medical histories should include questions concerning history of TB exposure, infection or (current or past) treatment for active TB, and symptoms consistent with TB. </a:t>
            </a:r>
          </a:p>
          <a:p>
            <a:pPr eaLnBrk="1" hangingPunct="1">
              <a:lnSpc>
                <a:spcPct val="130000"/>
              </a:lnSpc>
            </a:pPr>
            <a:r>
              <a:rPr lang="en-US" altLang="en-US"/>
              <a:t>Elective dental treatment should be deferred for any patient suspected or known to have active TB until they have been evaluated by medical personnel.</a:t>
            </a:r>
          </a:p>
          <a:p>
            <a:pPr eaLnBrk="1" hangingPunct="1">
              <a:lnSpc>
                <a:spcPct val="130000"/>
              </a:lnSpc>
            </a:pPr>
            <a:r>
              <a:rPr lang="en-US" altLang="en-US"/>
              <a:t>DHCP should wear a face mask (surgical) or N-95 respirator for all patient contact. Any patient with suspected or possible infectious TB should be separated from other patients or DHCP, given a surgical mask to wear, and provided with tissues for coughing or sneezing. Refer the patient to a facility with proper TB infection control precautions for medical evaluation or urgent dental treatment.</a:t>
            </a:r>
          </a:p>
          <a:p>
            <a:pPr eaLnBrk="1" hangingPunct="1">
              <a:lnSpc>
                <a:spcPct val="130000"/>
              </a:lnSpc>
            </a:pPr>
            <a:r>
              <a:rPr lang="en-US" altLang="en-US"/>
              <a:t>If you are in an office or facility that will provide dental treatment for patients with TB, additional precautions are necessary. Refer to CDC Guidelines for Preventing the Transmission of MTB in Health-care Facilities. </a:t>
            </a:r>
            <a:r>
              <a:rPr lang="en-US" altLang="en-US" i="1"/>
              <a:t>MMWR</a:t>
            </a:r>
            <a:r>
              <a:rPr lang="en-US" altLang="en-US"/>
              <a:t> 1994;43(No. RR-13)</a:t>
            </a:r>
          </a:p>
          <a:p>
            <a:endParaRPr lang="en-US" alt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C1221E-7EC7-4BD8-98F6-8D52D2286966}" type="slidenum">
              <a:rPr lang="en-US" altLang="en-US" smtClean="0"/>
              <a:pPr>
                <a:spcBef>
                  <a:spcPct val="0"/>
                </a:spcBef>
              </a:pPr>
              <a:t>41</a:t>
            </a:fld>
            <a:endParaRPr lang="en-US" altLang="en-US"/>
          </a:p>
        </p:txBody>
      </p:sp>
    </p:spTree>
    <p:extLst>
      <p:ext uri="{BB962C8B-B14F-4D97-AF65-F5344CB8AC3E}">
        <p14:creationId xmlns:p14="http://schemas.microsoft.com/office/powerpoint/2010/main" val="514482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5905B5-3CCA-4F19-8D26-D816AB3A63E0}" type="slidenum">
              <a:rPr lang="en-US" altLang="en-US" smtClean="0"/>
              <a:pPr>
                <a:spcBef>
                  <a:spcPct val="0"/>
                </a:spcBef>
              </a:pPr>
              <a:t>42</a:t>
            </a:fld>
            <a:endParaRPr lang="en-US" altLang="en-US"/>
          </a:p>
        </p:txBody>
      </p:sp>
    </p:spTree>
    <p:extLst>
      <p:ext uri="{BB962C8B-B14F-4D97-AF65-F5344CB8AC3E}">
        <p14:creationId xmlns:p14="http://schemas.microsoft.com/office/powerpoint/2010/main" val="156398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It’s a messy business with potential for…</a:t>
            </a:r>
          </a:p>
          <a:p>
            <a:r>
              <a:rPr lang="en-US" altLang="en-US"/>
              <a:t> 2 way street…..</a:t>
            </a:r>
          </a:p>
          <a:p>
            <a:r>
              <a:rPr lang="en-US" altLang="en-US"/>
              <a:t>Dental Health Care personnel</a:t>
            </a:r>
          </a:p>
          <a:p>
            <a:r>
              <a:rPr lang="en-US" altLang="en-US"/>
              <a:t>The good news is that proper procedures, that we’re going to talk about….</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2E0C9E-D56F-434F-B4C2-746E4AE430FC}" type="slidenum">
              <a:rPr lang="en-US" altLang="en-US" smtClean="0"/>
              <a:pPr>
                <a:spcBef>
                  <a:spcPct val="0"/>
                </a:spcBef>
              </a:pPr>
              <a:t>7</a:t>
            </a:fld>
            <a:endParaRPr lang="en-US" altLang="en-US"/>
          </a:p>
        </p:txBody>
      </p:sp>
    </p:spTree>
    <p:extLst>
      <p:ext uri="{BB962C8B-B14F-4D97-AF65-F5344CB8AC3E}">
        <p14:creationId xmlns:p14="http://schemas.microsoft.com/office/powerpoint/2010/main" val="90076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D7FDC34-40C2-40D3-A22A-AA8AC30406E7}" type="slidenum">
              <a:rPr lang="en-US" altLang="en-US" sz="1200" smtClean="0"/>
              <a:pPr/>
              <a:t>8</a:t>
            </a:fld>
            <a:endParaRPr lang="en-US" altLang="en-US" sz="1200"/>
          </a:p>
        </p:txBody>
      </p:sp>
    </p:spTree>
    <p:extLst>
      <p:ext uri="{BB962C8B-B14F-4D97-AF65-F5344CB8AC3E}">
        <p14:creationId xmlns:p14="http://schemas.microsoft.com/office/powerpoint/2010/main" val="255595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037A42-8BFC-4F80-80E3-91BE5CA2AA89}" type="slidenum">
              <a:rPr lang="en-US" altLang="en-US" smtClean="0"/>
              <a:pPr>
                <a:spcBef>
                  <a:spcPct val="0"/>
                </a:spcBef>
              </a:pPr>
              <a:t>9</a:t>
            </a:fld>
            <a:endParaRPr lang="en-US" altLang="en-US"/>
          </a:p>
        </p:txBody>
      </p:sp>
    </p:spTree>
    <p:extLst>
      <p:ext uri="{BB962C8B-B14F-4D97-AF65-F5344CB8AC3E}">
        <p14:creationId xmlns:p14="http://schemas.microsoft.com/office/powerpoint/2010/main" val="215239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304800"/>
            <a:ext cx="1489681" cy="1117600"/>
          </a:xfrm>
          <a:ln/>
        </p:spPr>
      </p:sp>
      <p:sp>
        <p:nvSpPr>
          <p:cNvPr id="13315" name="Notes Placeholder 2"/>
          <p:cNvSpPr>
            <a:spLocks noGrp="1"/>
          </p:cNvSpPr>
          <p:nvPr>
            <p:ph type="body" idx="1"/>
          </p:nvPr>
        </p:nvSpPr>
        <p:spPr>
          <a:xfrm>
            <a:off x="381000" y="1524000"/>
            <a:ext cx="6152544" cy="693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2013 ..</a:t>
            </a:r>
          </a:p>
          <a:p>
            <a:r>
              <a:rPr lang="en-US" altLang="en-US" dirty="0"/>
              <a:t>Blood tests conducted on patients treated at an Oklahoma oral surgery practice that has been closed over health concerns show that 57 have hepatitis C, three have hepatitis B and as many as three have HIV, officials said on Thursday.</a:t>
            </a:r>
            <a:br>
              <a:rPr lang="en-US" altLang="en-US" dirty="0"/>
            </a:br>
            <a:r>
              <a:rPr lang="en-US" altLang="en-US" dirty="0"/>
              <a:t>Health officials said it will take more investigation - including interviews with each patient and blood tests of the remaining patients - before they can determine whether the viruses were contracted at the dental offices, an extremely rare occurrence.</a:t>
            </a:r>
          </a:p>
          <a:p>
            <a:r>
              <a:rPr lang="en-US" altLang="en-US" dirty="0"/>
              <a:t>Health officials so far have screened 3,122 people who underwent oral surgery procedures at clinics operated by Dr Scott Harrington, a Tulsa oral surgeon who is accused of using improper sterilization techniques that may have exposed his patients to blood-borne </a:t>
            </a:r>
            <a:r>
              <a:rPr lang="en-US" altLang="en-US" dirty="0" err="1"/>
              <a:t>viruses.“He</a:t>
            </a:r>
            <a:r>
              <a:rPr lang="en-US" altLang="en-US" dirty="0"/>
              <a:t> also is suspected of using single vials of medications on multiple patients and allowing unlicensed individuals to perform procedures that would require licensure, such as administration of intravenous medications,” Organization for Safety Asepsis and Prevention (OSAP ) said in a statement. “The office had no written infection control protocol. </a:t>
            </a:r>
          </a:p>
          <a:p>
            <a:r>
              <a:rPr lang="en-US" altLang="en-US" dirty="0"/>
              <a:t>Next, we went through the needle protocol and I was counting the violations in my head. I asked the assistant to pull the instruments out of the autoclave and I was stunned. When we do an investigation, the first sign to us that something might be wrong is old, dingy equipment. It doesn’t save money to have outdated equipment or cut corners when it comes to safety. In this office, we found an old autoclave where the instruments were being wrapped in a baby diaper towel. I looked at the instruments and saw they were rusted. One was peeling or had debris still on it. I couldn’t believe it.</a:t>
            </a:r>
            <a:br>
              <a:rPr lang="en-US" altLang="en-US" dirty="0"/>
            </a:br>
            <a:endParaRPr lang="en-US" altLang="en-US" dirty="0"/>
          </a:p>
          <a:p>
            <a:r>
              <a:rPr lang="en-US" altLang="en-US" dirty="0"/>
              <a:t>9/18/2013….. A Tulsa-area dentist whose practice was shut down because his equipment was rusty and his employees reused needles was responsible for the nation’s first transmission of hepatitis C between patients in a dental office, Oklahoma health officials said Wednesday.</a:t>
            </a:r>
          </a:p>
          <a:p>
            <a:r>
              <a:rPr lang="en-US" altLang="en-US" dirty="0"/>
              <a:t>Citing genetic testing performed at the Centers for Disease Control and Prevention, Oklahoma’s state epidemiologist said there was at least one instance in which Dr. W. Scott Harrington’s practice spread an infectious disease.</a:t>
            </a:r>
          </a:p>
          <a:p>
            <a:r>
              <a:rPr lang="en-US" altLang="en-US" dirty="0"/>
              <a:t>“This is the first documented report of patient-to-patient transmission of hepatitis C virus associated with a dental setting in the United States,” Dr. Kristy Bradley said. “When this initially began, we didn’t necessarily think we would find enough evidence of transmission, but there were enough red flags for us to (investigate).”</a:t>
            </a:r>
          </a:p>
          <a:p>
            <a:r>
              <a:rPr lang="en-US" altLang="en-US" dirty="0"/>
              <a:t>Bradley said the probe will not be able to determine exactly how the transmission of the disease occurred but speculated in an interview Wednesday that it could have been the result of contaminated dental instruments or cross-contamination from reused needles or syringes, among other possibilities.</a:t>
            </a:r>
          </a:p>
          <a:p>
            <a:endParaRPr lang="en-US" altLang="en-US"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51D9EC-BAA8-4788-A018-BF0056E9EB76}"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3776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806575" y="711200"/>
            <a:ext cx="3482975" cy="2613025"/>
          </a:xfrm>
          <a:ln/>
        </p:spPr>
      </p:sp>
      <p:sp>
        <p:nvSpPr>
          <p:cNvPr id="13315" name="Notes Placeholder 2"/>
          <p:cNvSpPr>
            <a:spLocks noGrp="1"/>
          </p:cNvSpPr>
          <p:nvPr>
            <p:ph type="body" idx="1"/>
          </p:nvPr>
        </p:nvSpPr>
        <p:spPr>
          <a:xfrm>
            <a:off x="685800" y="3798888"/>
            <a:ext cx="5486400" cy="4630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2016 – Wisconsin.</a:t>
            </a:r>
            <a:r>
              <a:rPr lang="en-US" altLang="en-US" baseline="0" dirty="0"/>
              <a:t> </a:t>
            </a:r>
            <a:r>
              <a:rPr lang="en-US" altLang="en-US" dirty="0"/>
              <a:t>Reusing drill bits without properly</a:t>
            </a:r>
            <a:r>
              <a:rPr lang="en-US" altLang="en-US" baseline="0" dirty="0"/>
              <a:t> sterilizing them</a:t>
            </a:r>
            <a:endParaRPr lang="en-US" altLang="en-US"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51D9EC-BAA8-4788-A018-BF0056E9EB76}"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76571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6125" indent="-285750">
              <a:spcBef>
                <a:spcPct val="30000"/>
              </a:spcBef>
              <a:defRPr sz="1200">
                <a:solidFill>
                  <a:schemeClr val="tx1"/>
                </a:solidFill>
                <a:latin typeface="Times New Roman" panose="02020603050405020304" pitchFamily="18" charset="0"/>
              </a:defRPr>
            </a:lvl2pPr>
            <a:lvl3pPr marL="1149350" indent="-228600">
              <a:spcBef>
                <a:spcPct val="30000"/>
              </a:spcBef>
              <a:defRPr sz="1200">
                <a:solidFill>
                  <a:schemeClr val="tx1"/>
                </a:solidFill>
                <a:latin typeface="Times New Roman" panose="02020603050405020304" pitchFamily="18" charset="0"/>
              </a:defRPr>
            </a:lvl3pPr>
            <a:lvl4pPr marL="1611313" indent="-228600">
              <a:spcBef>
                <a:spcPct val="30000"/>
              </a:spcBef>
              <a:defRPr sz="1200">
                <a:solidFill>
                  <a:schemeClr val="tx1"/>
                </a:solidFill>
                <a:latin typeface="Times New Roman" panose="02020603050405020304" pitchFamily="18" charset="0"/>
              </a:defRPr>
            </a:lvl4pPr>
            <a:lvl5pPr marL="2070100" indent="-228600">
              <a:spcBef>
                <a:spcPct val="30000"/>
              </a:spcBef>
              <a:defRPr sz="1200">
                <a:solidFill>
                  <a:schemeClr val="tx1"/>
                </a:solidFill>
                <a:latin typeface="Times New Roman" panose="02020603050405020304" pitchFamily="18" charset="0"/>
              </a:defRPr>
            </a:lvl5pPr>
            <a:lvl6pPr marL="25273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845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417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989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2DC47C-F318-4A66-B58B-E468E95BB1F8}"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63148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21611F84-62AC-4FA1-8FCA-1215021A1BF4}" type="slidenum">
              <a:rPr lang="en-US" altLang="en-US"/>
              <a:pPr>
                <a:defRPr/>
              </a:pPr>
              <a:t>‹#›</a:t>
            </a:fld>
            <a:endParaRPr lang="en-US" altLang="en-US"/>
          </a:p>
        </p:txBody>
      </p:sp>
    </p:spTree>
    <p:extLst>
      <p:ext uri="{BB962C8B-B14F-4D97-AF65-F5344CB8AC3E}">
        <p14:creationId xmlns:p14="http://schemas.microsoft.com/office/powerpoint/2010/main" val="15284708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C5501A1E-FE0D-403A-8980-53ED0B58C6A3}" type="slidenum">
              <a:rPr lang="en-US" altLang="en-US"/>
              <a:pPr>
                <a:defRPr/>
              </a:pPr>
              <a:t>‹#›</a:t>
            </a:fld>
            <a:endParaRPr lang="en-US" altLang="en-US"/>
          </a:p>
        </p:txBody>
      </p:sp>
    </p:spTree>
    <p:extLst>
      <p:ext uri="{BB962C8B-B14F-4D97-AF65-F5344CB8AC3E}">
        <p14:creationId xmlns:p14="http://schemas.microsoft.com/office/powerpoint/2010/main" val="22212483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50687FB5-4799-4285-8177-8411D0DFF4EB}" type="slidenum">
              <a:rPr lang="en-US" altLang="en-US"/>
              <a:pPr>
                <a:defRPr/>
              </a:pPr>
              <a:t>‹#›</a:t>
            </a:fld>
            <a:endParaRPr lang="en-US" altLang="en-US"/>
          </a:p>
        </p:txBody>
      </p:sp>
    </p:spTree>
    <p:extLst>
      <p:ext uri="{BB962C8B-B14F-4D97-AF65-F5344CB8AC3E}">
        <p14:creationId xmlns:p14="http://schemas.microsoft.com/office/powerpoint/2010/main" val="39163755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ACE0DEC-6B9C-428F-9EB0-F55BB330E3C6}" type="slidenum">
              <a:rPr lang="en-US" altLang="en-US"/>
              <a:pPr>
                <a:defRPr/>
              </a:pPr>
              <a:t>‹#›</a:t>
            </a:fld>
            <a:endParaRPr lang="en-US" altLang="en-US"/>
          </a:p>
        </p:txBody>
      </p:sp>
    </p:spTree>
    <p:extLst>
      <p:ext uri="{BB962C8B-B14F-4D97-AF65-F5344CB8AC3E}">
        <p14:creationId xmlns:p14="http://schemas.microsoft.com/office/powerpoint/2010/main" val="2860414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EB5C4CA-13A6-480D-8F5C-6976CFBD106B}" type="slidenum">
              <a:rPr lang="en-US" altLang="en-US"/>
              <a:pPr>
                <a:defRPr/>
              </a:pPr>
              <a:t>‹#›</a:t>
            </a:fld>
            <a:endParaRPr lang="en-US" altLang="en-US"/>
          </a:p>
        </p:txBody>
      </p:sp>
    </p:spTree>
    <p:extLst>
      <p:ext uri="{BB962C8B-B14F-4D97-AF65-F5344CB8AC3E}">
        <p14:creationId xmlns:p14="http://schemas.microsoft.com/office/powerpoint/2010/main" val="17955049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5608E6D6-11C1-4144-BF18-2DBC28F310F3}" type="slidenum">
              <a:rPr lang="en-US" altLang="en-US"/>
              <a:pPr>
                <a:defRPr/>
              </a:pPr>
              <a:t>‹#›</a:t>
            </a:fld>
            <a:endParaRPr lang="en-US" altLang="en-US"/>
          </a:p>
        </p:txBody>
      </p:sp>
    </p:spTree>
    <p:extLst>
      <p:ext uri="{BB962C8B-B14F-4D97-AF65-F5344CB8AC3E}">
        <p14:creationId xmlns:p14="http://schemas.microsoft.com/office/powerpoint/2010/main" val="41872353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31C6EDC1-40E3-4536-83E0-678D4556F991}" type="slidenum">
              <a:rPr lang="en-US" altLang="en-US"/>
              <a:pPr>
                <a:defRPr/>
              </a:pPr>
              <a:t>‹#›</a:t>
            </a:fld>
            <a:endParaRPr lang="en-US" altLang="en-US"/>
          </a:p>
        </p:txBody>
      </p:sp>
    </p:spTree>
    <p:extLst>
      <p:ext uri="{BB962C8B-B14F-4D97-AF65-F5344CB8AC3E}">
        <p14:creationId xmlns:p14="http://schemas.microsoft.com/office/powerpoint/2010/main" val="39467053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2966789-E554-4E54-83D2-FA4E5CF80446}" type="slidenum">
              <a:rPr lang="en-US" altLang="en-US"/>
              <a:pPr>
                <a:defRPr/>
              </a:pPr>
              <a:t>‹#›</a:t>
            </a:fld>
            <a:endParaRPr lang="en-US" altLang="en-US"/>
          </a:p>
        </p:txBody>
      </p:sp>
    </p:spTree>
    <p:extLst>
      <p:ext uri="{BB962C8B-B14F-4D97-AF65-F5344CB8AC3E}">
        <p14:creationId xmlns:p14="http://schemas.microsoft.com/office/powerpoint/2010/main" val="25108987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277ADF3-81F0-4303-963C-25BAE2D44586}" type="slidenum">
              <a:rPr lang="en-US" altLang="en-US"/>
              <a:pPr>
                <a:defRPr/>
              </a:pPr>
              <a:t>‹#›</a:t>
            </a:fld>
            <a:endParaRPr lang="en-US" altLang="en-US"/>
          </a:p>
        </p:txBody>
      </p:sp>
    </p:spTree>
    <p:extLst>
      <p:ext uri="{BB962C8B-B14F-4D97-AF65-F5344CB8AC3E}">
        <p14:creationId xmlns:p14="http://schemas.microsoft.com/office/powerpoint/2010/main" val="4617357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accent1">
                    <a:lumMod val="7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142999"/>
            <a:ext cx="5486400" cy="3584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0E8C736-87BD-4E0B-9B65-DE55251FD9C7}" type="slidenum">
              <a:rPr lang="en-US" altLang="en-US"/>
              <a:pPr>
                <a:defRPr/>
              </a:pPr>
              <a:t>‹#›</a:t>
            </a:fld>
            <a:endParaRPr lang="en-US" altLang="en-US"/>
          </a:p>
        </p:txBody>
      </p:sp>
    </p:spTree>
    <p:extLst>
      <p:ext uri="{BB962C8B-B14F-4D97-AF65-F5344CB8AC3E}">
        <p14:creationId xmlns:p14="http://schemas.microsoft.com/office/powerpoint/2010/main" val="36324018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0"/>
            <a:ext cx="9144000" cy="1066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27" name="Title Placeholder 1"/>
          <p:cNvSpPr>
            <a:spLocks noGrp="1"/>
          </p:cNvSpPr>
          <p:nvPr>
            <p:ph type="title"/>
          </p:nvPr>
        </p:nvSpPr>
        <p:spPr bwMode="auto">
          <a:xfrm>
            <a:off x="457200" y="762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2954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9" name="Picture 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200" y="6472238"/>
            <a:ext cx="23622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8742363" y="685800"/>
            <a:ext cx="4016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600" b="1">
                <a:solidFill>
                  <a:schemeClr val="bg1"/>
                </a:solidFill>
                <a:latin typeface="Arial Narrow" panose="020B0606020202030204" pitchFamily="34" charset="0"/>
              </a:defRPr>
            </a:lvl1pPr>
          </a:lstStyle>
          <a:p>
            <a:pPr>
              <a:defRPr/>
            </a:pPr>
            <a:fld id="{5D91F7A1-3DBE-440F-BA6B-3C764C8186FD}" type="slidenum">
              <a:rPr lang="en-US" altLang="en-US"/>
              <a:pPr>
                <a:defRPr/>
              </a:pPr>
              <a:t>‹#›</a:t>
            </a:fld>
            <a:endParaRPr lang="en-US" altLang="en-US"/>
          </a:p>
        </p:txBody>
      </p:sp>
      <p:sp>
        <p:nvSpPr>
          <p:cNvPr id="3079" name="TextBox 7"/>
          <p:cNvSpPr txBox="1">
            <a:spLocks noChangeArrowheads="1"/>
          </p:cNvSpPr>
          <p:nvPr/>
        </p:nvSpPr>
        <p:spPr bwMode="auto">
          <a:xfrm>
            <a:off x="7111453" y="6396038"/>
            <a:ext cx="182934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defRPr/>
            </a:pPr>
            <a:r>
              <a:rPr lang="en-US" altLang="en-US" sz="1200" dirty="0">
                <a:solidFill>
                  <a:srgbClr val="376092"/>
                </a:solidFill>
                <a:latin typeface="Verdana" panose="020B0604030504040204" pitchFamily="34" charset="0"/>
                <a:ea typeface="Verdana" panose="020B0604030504040204" pitchFamily="34" charset="0"/>
                <a:cs typeface="Verdana" panose="020B0604030504040204" pitchFamily="34" charset="0"/>
              </a:rPr>
              <a:t>Biosafety</a:t>
            </a:r>
            <a:br>
              <a:rPr lang="en-US" altLang="en-US" sz="1200" dirty="0">
                <a:solidFill>
                  <a:srgbClr val="376092"/>
                </a:solidFill>
                <a:latin typeface="Verdana" panose="020B0604030504040204" pitchFamily="34" charset="0"/>
                <a:ea typeface="Verdana" panose="020B0604030504040204" pitchFamily="34" charset="0"/>
                <a:cs typeface="Verdana" panose="020B0604030504040204" pitchFamily="34" charset="0"/>
              </a:rPr>
            </a:br>
            <a:r>
              <a:rPr lang="en-US" altLang="en-US" sz="1100" dirty="0">
                <a:solidFill>
                  <a:srgbClr val="376092"/>
                </a:solidFill>
                <a:latin typeface="Verdana" panose="020B0604030504040204" pitchFamily="34" charset="0"/>
                <a:ea typeface="Verdana" panose="020B0604030504040204" pitchFamily="34" charset="0"/>
                <a:cs typeface="Verdana" panose="020B0604030504040204" pitchFamily="34" charset="0"/>
              </a:rPr>
              <a:t>www.ehs.columbia.edu</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Lst>
  <p:transition/>
  <p:hf sldNum="0" hdr="0" ftr="0" dt="0"/>
  <p:txStyles>
    <p:titleStyle>
      <a:lvl1pPr algn="ctr" rtl="0" eaLnBrk="0" fontAlgn="base" hangingPunct="0">
        <a:spcBef>
          <a:spcPct val="0"/>
        </a:spcBef>
        <a:spcAft>
          <a:spcPct val="0"/>
        </a:spcAft>
        <a:defRPr sz="4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400" kern="1200">
          <a:solidFill>
            <a:srgbClr val="376092"/>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376092"/>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ü"/>
        <a:defRPr sz="2400" kern="1200">
          <a:solidFill>
            <a:srgbClr val="376092"/>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400" kern="1200">
          <a:solidFill>
            <a:srgbClr val="376092"/>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400" kern="1200">
          <a:solidFill>
            <a:srgbClr val="37609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biosafety@columbia.edu"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biosafety@columbia.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 y="76200"/>
            <a:ext cx="9053513" cy="914400"/>
          </a:xfrm>
        </p:spPr>
        <p:txBody>
          <a:bodyPr/>
          <a:lstStyle/>
          <a:p>
            <a:pPr eaLnBrk="1" hangingPunct="1"/>
            <a:r>
              <a:rPr lang="en-US" altLang="en-US" sz="2800" b="1" dirty="0" err="1">
                <a:latin typeface="Verdana" panose="020B0604030504040204" pitchFamily="34" charset="0"/>
                <a:ea typeface="Verdana" panose="020B0604030504040204" pitchFamily="34" charset="0"/>
                <a:cs typeface="Verdana" panose="020B0604030504040204" pitchFamily="34" charset="0"/>
              </a:rPr>
              <a:t>Bloodborne</a:t>
            </a:r>
            <a:r>
              <a:rPr lang="en-US" altLang="en-US" sz="2800" b="1" dirty="0">
                <a:latin typeface="Verdana" panose="020B0604030504040204" pitchFamily="34" charset="0"/>
                <a:ea typeface="Verdana" panose="020B0604030504040204" pitchFamily="34" charset="0"/>
                <a:cs typeface="Verdana" panose="020B0604030504040204" pitchFamily="34" charset="0"/>
              </a:rPr>
              <a:t> Pathogens/Infection Control</a:t>
            </a:r>
            <a:br>
              <a:rPr lang="en-US" altLang="en-US" sz="2800" b="1" dirty="0">
                <a:latin typeface="Verdana" panose="020B0604030504040204" pitchFamily="34" charset="0"/>
                <a:ea typeface="Verdana" panose="020B0604030504040204" pitchFamily="34" charset="0"/>
                <a:cs typeface="Verdana" panose="020B0604030504040204" pitchFamily="34" charset="0"/>
              </a:rPr>
            </a:br>
            <a:r>
              <a:rPr lang="en-US" altLang="en-US" sz="2800" b="1" dirty="0">
                <a:latin typeface="Verdana" panose="020B0604030504040204" pitchFamily="34" charset="0"/>
                <a:ea typeface="Verdana" panose="020B0604030504040204" pitchFamily="34" charset="0"/>
                <a:cs typeface="Verdana" panose="020B0604030504040204" pitchFamily="34" charset="0"/>
              </a:rPr>
              <a:t>Tuberculosis Awareness</a:t>
            </a:r>
          </a:p>
        </p:txBody>
      </p:sp>
      <p:sp>
        <p:nvSpPr>
          <p:cNvPr id="6" name="Rectangle 3"/>
          <p:cNvSpPr txBox="1">
            <a:spLocks noChangeArrowheads="1"/>
          </p:cNvSpPr>
          <p:nvPr/>
        </p:nvSpPr>
        <p:spPr>
          <a:xfrm>
            <a:off x="2082293" y="2127676"/>
            <a:ext cx="3924144" cy="552451"/>
          </a:xfrm>
          <a:prstGeom prst="rect">
            <a:avLst/>
          </a:prstGeom>
        </p:spPr>
        <p:txBody>
          <a:bodyPr/>
          <a:lstStyle>
            <a:lvl1pPr marL="342900" indent="-342900" algn="l" defTabSz="914400" rtl="0" eaLnBrk="1" latinLnBrk="0" hangingPunct="1">
              <a:spcBef>
                <a:spcPct val="20000"/>
              </a:spcBef>
              <a:buFont typeface="Wingdings" pitchFamily="2" charset="2"/>
              <a:buChar char="Ø"/>
              <a:defRPr sz="2400" kern="1200">
                <a:solidFill>
                  <a:schemeClr val="accent1">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1">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ü"/>
              <a:defRPr sz="2400" kern="1200">
                <a:solidFill>
                  <a:schemeClr val="accent1">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400" kern="1200">
                <a:solidFill>
                  <a:schemeClr val="accent1">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accent1">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Tx/>
              <a:buNone/>
              <a:defRPr/>
            </a:pPr>
            <a:r>
              <a:rPr lang="en-US" sz="3200" b="1" dirty="0">
                <a:latin typeface="Verdana" panose="020B0604030504040204" pitchFamily="34" charset="0"/>
                <a:ea typeface="Verdana" panose="020B0604030504040204" pitchFamily="34" charset="0"/>
                <a:cs typeface="Verdana" panose="020B0604030504040204" pitchFamily="34" charset="0"/>
              </a:rPr>
              <a:t>CDM Training</a:t>
            </a:r>
          </a:p>
        </p:txBody>
      </p:sp>
      <p:sp>
        <p:nvSpPr>
          <p:cNvPr id="4102" name="Rectangle 3"/>
          <p:cNvSpPr txBox="1">
            <a:spLocks noChangeArrowheads="1"/>
          </p:cNvSpPr>
          <p:nvPr/>
        </p:nvSpPr>
        <p:spPr bwMode="auto">
          <a:xfrm>
            <a:off x="533400" y="3733800"/>
            <a:ext cx="519774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algn="r" eaLnBrk="1" hangingPunct="1">
              <a:buFontTx/>
              <a:buNone/>
            </a:pPr>
            <a:r>
              <a:rPr lang="en-US" altLang="en-US" b="1" dirty="0">
                <a:latin typeface="Verdana" panose="020B0604030504040204" pitchFamily="34" charset="0"/>
                <a:ea typeface="Verdana" panose="020B0604030504040204" pitchFamily="34" charset="0"/>
                <a:cs typeface="Verdana" panose="020B0604030504040204" pitchFamily="34" charset="0"/>
              </a:rPr>
              <a:t>Biological Safety Team</a:t>
            </a:r>
          </a:p>
          <a:p>
            <a:pPr algn="r" eaLnBrk="1" hangingPunct="1">
              <a:buFontTx/>
              <a:buNone/>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lgn="r" eaLnBrk="1" hangingPunct="1">
              <a:buFontTx/>
              <a:buNone/>
            </a:pPr>
            <a:r>
              <a:rPr lang="en-US" altLang="en-US" dirty="0">
                <a:latin typeface="Verdana" panose="020B0604030504040204" pitchFamily="34" charset="0"/>
                <a:ea typeface="Verdana" panose="020B0604030504040204" pitchFamily="34" charset="0"/>
                <a:cs typeface="Verdana" panose="020B0604030504040204" pitchFamily="34" charset="0"/>
              </a:rPr>
              <a:t>Christopher Aston Ph.D. </a:t>
            </a:r>
          </a:p>
          <a:p>
            <a:pPr algn="r" eaLnBrk="1" hangingPunct="1">
              <a:buFontTx/>
              <a:buNone/>
            </a:pPr>
            <a:r>
              <a:rPr lang="en-US" altLang="en-US" dirty="0" smtClean="0">
                <a:latin typeface="Verdana" panose="020B0604030504040204" pitchFamily="34" charset="0"/>
                <a:ea typeface="Verdana" panose="020B0604030504040204" pitchFamily="34" charset="0"/>
                <a:cs typeface="Verdana" panose="020B0604030504040204" pitchFamily="34" charset="0"/>
              </a:rPr>
              <a:t>Cody </a:t>
            </a:r>
            <a:r>
              <a:rPr lang="en-US" altLang="en-US" dirty="0">
                <a:latin typeface="Verdana" panose="020B0604030504040204" pitchFamily="34" charset="0"/>
                <a:ea typeface="Verdana" panose="020B0604030504040204" pitchFamily="34" charset="0"/>
                <a:cs typeface="Verdana" panose="020B0604030504040204" pitchFamily="34" charset="0"/>
              </a:rPr>
              <a:t>Cameron</a:t>
            </a:r>
          </a:p>
          <a:p>
            <a:pPr algn="r" eaLnBrk="1" hangingPunct="1">
              <a:buFontTx/>
              <a:buNone/>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lgn="r" eaLnBrk="1" hangingPunct="1"/>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9" descr="Biohazard NY shirt small f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124" y="1409701"/>
            <a:ext cx="3121035" cy="2057399"/>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8a64ffd7-fec7-4a0a-81aa-ca7e7c452a82@pro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99" t="12050" r="17677" b="9518"/>
          <a:stretch/>
        </p:blipFill>
        <p:spPr bwMode="auto">
          <a:xfrm>
            <a:off x="76200" y="1409701"/>
            <a:ext cx="2209801" cy="2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fbcdn-sphotos-c-a.akamaihd.net/hphotos-ak-xfa1/v/t1.0-9/1930635_28002257897_2002_n.jpg?oh=c393d7fc07c1ddab670e0be078f38d39&amp;oe=55B3922E&amp;__gda__=1436924078_7aaab3d2e92715136fc9edb8337148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9510" y="3968946"/>
            <a:ext cx="1524936" cy="1015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2012" y="6293703"/>
            <a:ext cx="3969485" cy="830997"/>
          </a:xfrm>
          <a:prstGeom prst="rect">
            <a:avLst/>
          </a:prstGeom>
          <a:noFill/>
        </p:spPr>
        <p:txBody>
          <a:bodyPr wrap="none" rtlCol="0">
            <a:spAutoFit/>
          </a:bodyPr>
          <a:lstStyle/>
          <a:p>
            <a:r>
              <a:rPr lang="en-US" altLang="en-US" dirty="0">
                <a:latin typeface="Verdana" panose="020B0604030504040204" pitchFamily="34" charset="0"/>
                <a:ea typeface="Verdana" panose="020B0604030504040204" pitchFamily="34" charset="0"/>
                <a:cs typeface="Verdana" panose="020B0604030504040204" pitchFamily="34" charset="0"/>
                <a:hlinkClick r:id="rId6"/>
              </a:rPr>
              <a:t>biosafety@columbia.edu</a:t>
            </a:r>
            <a:endParaRPr lang="en-US" alt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502310" y="4178008"/>
            <a:ext cx="1676399" cy="1257299"/>
          </a:xfrm>
          <a:prstGeom prst="rect">
            <a:avLst/>
          </a:prstGeom>
        </p:spPr>
      </p:pic>
    </p:spTree>
    <p:extLst>
      <p:ext uri="{BB962C8B-B14F-4D97-AF65-F5344CB8AC3E}">
        <p14:creationId xmlns:p14="http://schemas.microsoft.com/office/powerpoint/2010/main" val="39430546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653" t="7832" r="17586" b="16000"/>
          <a:stretch/>
        </p:blipFill>
        <p:spPr bwMode="auto">
          <a:xfrm>
            <a:off x="4224867" y="0"/>
            <a:ext cx="49191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7" descr="http://www.koco.com/image/view/-/19568476/medRes/1/-/h/252/maxh/92/maxw/138/w/378/-/krrl1b/-/img-New-details-into-the-past-of-Tulsa-dentis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465"/>
          <a:stretch/>
        </p:blipFill>
        <p:spPr bwMode="auto">
          <a:xfrm>
            <a:off x="0" y="25400"/>
            <a:ext cx="423625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p:cNvSpPr txBox="1">
            <a:spLocks noChangeArrowheads="1"/>
          </p:cNvSpPr>
          <p:nvPr/>
        </p:nvSpPr>
        <p:spPr bwMode="auto">
          <a:xfrm>
            <a:off x="-76200" y="2819400"/>
            <a:ext cx="446624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First documented report of patient-to-patient transmission of hepatitis C virus associated with a dental setting in the United States</a:t>
            </a:r>
          </a:p>
          <a:p>
            <a:pPr marL="0" indent="0" eaLnBrk="1" hangingPunct="1">
              <a:spcBef>
                <a:spcPct val="0"/>
              </a:spcBef>
              <a:buNone/>
            </a:pPr>
            <a:endPar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Improper sterilization techniques</a:t>
            </a:r>
          </a:p>
          <a:p>
            <a:pPr eaLnBrk="1" hangingPunct="1">
              <a:spcBef>
                <a:spcPct val="0"/>
              </a:spcBef>
            </a:pPr>
            <a:endPar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Using single vials of medications on multiple patients</a:t>
            </a:r>
          </a:p>
          <a:p>
            <a:pPr eaLnBrk="1" hangingPunct="1">
              <a:spcBef>
                <a:spcPct val="0"/>
              </a:spcBef>
            </a:pPr>
            <a:endPar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No written infection control protocol</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62250" t="28148" r="13000" b="30369"/>
          <a:stretch/>
        </p:blipFill>
        <p:spPr>
          <a:xfrm>
            <a:off x="-76200" y="4268357"/>
            <a:ext cx="4578118" cy="2589643"/>
          </a:xfrm>
          <a:prstGeom prst="rect">
            <a:avLst/>
          </a:prstGeom>
        </p:spPr>
      </p:pic>
      <p:sp>
        <p:nvSpPr>
          <p:cNvPr id="12292" name="TextBox 1"/>
          <p:cNvSpPr txBox="1">
            <a:spLocks noChangeArrowheads="1"/>
          </p:cNvSpPr>
          <p:nvPr/>
        </p:nvSpPr>
        <p:spPr bwMode="auto">
          <a:xfrm>
            <a:off x="33866" y="1219200"/>
            <a:ext cx="423333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Replacement dental technician noted improper sterilization techniques</a:t>
            </a:r>
          </a:p>
          <a:p>
            <a:pPr marL="0" indent="0" eaLnBrk="1" hangingPunct="1">
              <a:spcBef>
                <a:spcPct val="0"/>
              </a:spcBef>
              <a:buNone/>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 </a:t>
            </a:r>
          </a:p>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Hundreds of patients require bloodborne pathogen testing</a:t>
            </a:r>
          </a:p>
          <a:p>
            <a:pPr marL="0" indent="0" eaLnBrk="1" hangingPunct="1">
              <a:spcBef>
                <a:spcPct val="0"/>
              </a:spcBef>
              <a:buNone/>
            </a:pPr>
            <a:endPar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en-US" altLang="en-US" sz="1800" dirty="0">
                <a:solidFill>
                  <a:schemeClr val="tx2"/>
                </a:solidFill>
                <a:latin typeface="Verdana" panose="020B0604030504040204" pitchFamily="34" charset="0"/>
                <a:ea typeface="Verdana" panose="020B0604030504040204" pitchFamily="34" charset="0"/>
                <a:cs typeface="Verdana" panose="020B0604030504040204" pitchFamily="34" charset="0"/>
              </a:rPr>
              <a:t>Dentist removed from clinical care</a:t>
            </a:r>
          </a:p>
        </p:txBody>
      </p:sp>
      <p:pic>
        <p:nvPicPr>
          <p:cNvPr id="2" name="Picture 1"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t="2000"/>
          <a:stretch/>
        </p:blipFill>
        <p:spPr>
          <a:xfrm>
            <a:off x="4392166" y="1085850"/>
            <a:ext cx="4751834" cy="5772150"/>
          </a:xfrm>
          <a:prstGeom prst="rect">
            <a:avLst/>
          </a:prstGeom>
        </p:spPr>
      </p:pic>
      <p:pic>
        <p:nvPicPr>
          <p:cNvPr id="3" name="Picture 2"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52400"/>
            <a:ext cx="7401958" cy="809738"/>
          </a:xfrm>
          <a:prstGeom prst="rect">
            <a:avLst/>
          </a:prstGeom>
        </p:spPr>
      </p:pic>
    </p:spTree>
    <p:extLst>
      <p:ext uri="{BB962C8B-B14F-4D97-AF65-F5344CB8AC3E}">
        <p14:creationId xmlns:p14="http://schemas.microsoft.com/office/powerpoint/2010/main" val="171376817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914400"/>
          </a:xfrm>
        </p:spPr>
        <p:txBody>
          <a:bodyPr/>
          <a:lstStyle/>
          <a:p>
            <a:r>
              <a:rPr lang="en-US" altLang="en-US" sz="2800" b="1" dirty="0">
                <a:latin typeface="Verdana" panose="020B0604030504040204" pitchFamily="34" charset="0"/>
                <a:ea typeface="Verdana" panose="020B0604030504040204" pitchFamily="34" charset="0"/>
                <a:cs typeface="Verdana" panose="020B0604030504040204" pitchFamily="34" charset="0"/>
              </a:rPr>
              <a:t>Infection Control: </a:t>
            </a:r>
            <a:r>
              <a:rPr lang="en-US" sz="2800" b="1" dirty="0">
                <a:latin typeface="Verdana" panose="020B0604030504040204" pitchFamily="34" charset="0"/>
                <a:ea typeface="Verdana" panose="020B0604030504040204" pitchFamily="34" charset="0"/>
                <a:cs typeface="Verdana" panose="020B0604030504040204" pitchFamily="34" charset="0"/>
              </a:rPr>
              <a:t>An Escalation Policy </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2800" b="1" dirty="0">
                <a:latin typeface="Verdana" panose="020B0604030504040204" pitchFamily="34" charset="0"/>
                <a:ea typeface="Verdana" panose="020B0604030504040204" pitchFamily="34" charset="0"/>
                <a:cs typeface="Verdana" panose="020B0604030504040204" pitchFamily="34" charset="0"/>
              </a:rPr>
              <a:t>For Non-Compliances</a:t>
            </a:r>
          </a:p>
        </p:txBody>
      </p:sp>
      <p:sp>
        <p:nvSpPr>
          <p:cNvPr id="3" name="Content Placeholder 2"/>
          <p:cNvSpPr>
            <a:spLocks noGrp="1"/>
          </p:cNvSpPr>
          <p:nvPr>
            <p:ph idx="1"/>
          </p:nvPr>
        </p:nvSpPr>
        <p:spPr>
          <a:xfrm>
            <a:off x="152400" y="1295400"/>
            <a:ext cx="4800600" cy="5105400"/>
          </a:xfrm>
        </p:spPr>
        <p:txBody>
          <a:bodyPr/>
          <a:lstStyle/>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Infection control initiative rolled out at Town Hall meeting, May 2019</a:t>
            </a:r>
          </a:p>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Everyone has a role to play</a:t>
            </a:r>
          </a:p>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Courageous conversations welcomed</a:t>
            </a:r>
          </a:p>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Potential disciplinary action, loss of clinic privileges</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Hand hygiene </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Use of PPE</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Sharps Safety</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Safe Injection Practices</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Sterile instruments and devices</a:t>
            </a:r>
          </a:p>
          <a:p>
            <a:pPr lvl="1"/>
            <a:r>
              <a:rPr 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Clean and disinfected environmental surfaces</a:t>
            </a:r>
          </a:p>
        </p:txBody>
      </p:sp>
      <p:grpSp>
        <p:nvGrpSpPr>
          <p:cNvPr id="6" name="Group 5"/>
          <p:cNvGrpSpPr/>
          <p:nvPr/>
        </p:nvGrpSpPr>
        <p:grpSpPr>
          <a:xfrm>
            <a:off x="4800600" y="1371600"/>
            <a:ext cx="4191000" cy="5010500"/>
            <a:chOff x="4800600" y="1371600"/>
            <a:chExt cx="4191000" cy="5010500"/>
          </a:xfrm>
        </p:grpSpPr>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371600"/>
              <a:ext cx="4191000" cy="5010500"/>
            </a:xfrm>
            <a:prstGeom prst="rect">
              <a:avLst/>
            </a:prstGeom>
          </p:spPr>
        </p:pic>
        <p:sp>
          <p:nvSpPr>
            <p:cNvPr id="5" name="Rectangle 4"/>
            <p:cNvSpPr/>
            <p:nvPr/>
          </p:nvSpPr>
          <p:spPr>
            <a:xfrm>
              <a:off x="4800600" y="3352800"/>
              <a:ext cx="1828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2145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320842"/>
            <a:ext cx="8686800" cy="685800"/>
          </a:xfrm>
        </p:spPr>
        <p:txBody>
          <a:bodyPr/>
          <a:lstStyle/>
          <a:p>
            <a:pPr lvl="0" eaLnBrk="1" hangingPunct="1"/>
            <a:r>
              <a:rPr lang="en-US" sz="2800" b="1" dirty="0">
                <a:latin typeface="Verdana" panose="020B0604030504040204" pitchFamily="34" charset="0"/>
                <a:ea typeface="Verdana" panose="020B0604030504040204" pitchFamily="34" charset="0"/>
                <a:cs typeface="Verdana" panose="020B0604030504040204" pitchFamily="34" charset="0"/>
              </a:rPr>
              <a:t>Commission on Dental Accreditation (CODA)</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altLang="en-US" sz="2800" b="1" dirty="0">
                <a:latin typeface="Verdana" panose="020B0604030504040204" pitchFamily="34" charset="0"/>
                <a:ea typeface="Verdana" panose="020B0604030504040204" pitchFamily="34" charset="0"/>
                <a:cs typeface="Verdana" panose="020B0604030504040204" pitchFamily="34" charset="0"/>
              </a:rPr>
              <a:t> </a:t>
            </a:r>
            <a:endParaRPr lang="en-US" alt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6"/>
          <p:cNvSpPr>
            <a:spLocks noGrp="1"/>
          </p:cNvSpPr>
          <p:nvPr>
            <p:ph idx="1"/>
          </p:nvPr>
        </p:nvSpPr>
        <p:spPr>
          <a:xfrm>
            <a:off x="685800" y="1371600"/>
            <a:ext cx="4114800" cy="4267200"/>
          </a:xfrm>
        </p:spPr>
        <p:txBody>
          <a:bodyPr rtlCol="0">
            <a:normAutofit/>
          </a:bodyPr>
          <a:lstStyle/>
          <a:p>
            <a:pPr eaLnBrk="1" fontAlgn="auto" hangingPunct="1">
              <a:lnSpc>
                <a:spcPct val="90000"/>
              </a:lnSpc>
              <a:spcBef>
                <a:spcPct val="50000"/>
              </a:spcBef>
              <a:spcAft>
                <a:spcPts val="0"/>
              </a:spcAft>
              <a:buSzPct val="75000"/>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Accreditation </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visits </a:t>
            </a: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 </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2016 and 2019</a:t>
            </a: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lnSpc>
                <a:spcPct val="90000"/>
              </a:lnSpc>
              <a:spcBef>
                <a:spcPct val="50000"/>
              </a:spcBef>
              <a:spcAft>
                <a:spcPts val="0"/>
              </a:spcAft>
              <a:buSzPct val="75000"/>
              <a:defRPr/>
            </a:pP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However</a:t>
            </a: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Areas of improvement </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have been noted in </a:t>
            </a:r>
            <a:r>
              <a:rPr lang="en-US"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infection control</a:t>
            </a:r>
          </a:p>
          <a:p>
            <a:pPr eaLnBrk="1" fontAlgn="auto" hangingPunct="1">
              <a:spcAft>
                <a:spcPts val="0"/>
              </a:spcAft>
              <a:defRPr/>
            </a:pPr>
            <a:endPar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295400"/>
            <a:ext cx="3991532" cy="1514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68522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Verdana" panose="020B0604030504040204" pitchFamily="34" charset="0"/>
                <a:ea typeface="Verdana" panose="020B0604030504040204" pitchFamily="34" charset="0"/>
                <a:cs typeface="Verdana" panose="020B0604030504040204" pitchFamily="34" charset="0"/>
              </a:rPr>
              <a:t>What happens when a sharp is inappropriately disposed into a bag?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417" y="3886200"/>
            <a:ext cx="3114261" cy="233569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167" r="22500" b="33333"/>
          <a:stretch/>
        </p:blipFill>
        <p:spPr>
          <a:xfrm>
            <a:off x="5943600" y="1143000"/>
            <a:ext cx="2676939" cy="2509630"/>
          </a:xfrm>
          <a:prstGeom prst="rect">
            <a:avLst/>
          </a:prstGeom>
        </p:spPr>
      </p:pic>
      <p:sp>
        <p:nvSpPr>
          <p:cNvPr id="3" name="TextBox 2"/>
          <p:cNvSpPr txBox="1"/>
          <p:nvPr/>
        </p:nvSpPr>
        <p:spPr>
          <a:xfrm>
            <a:off x="457200" y="1295400"/>
            <a:ext cx="5029200" cy="317009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You may get injured</a:t>
            </a:r>
          </a:p>
          <a:p>
            <a:pPr marL="342900" indent="-342900">
              <a:buFont typeface="Wingdings" panose="05000000000000000000" pitchFamily="2" charset="2"/>
              <a:buChar char="Ø"/>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Your colleague may get injured</a:t>
            </a:r>
          </a:p>
          <a:p>
            <a:pPr marL="342900" indent="-342900">
              <a:buFont typeface="Wingdings" panose="05000000000000000000" pitchFamily="2" charset="2"/>
              <a:buChar char="Ø"/>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Facilities custodians may get injured</a:t>
            </a:r>
          </a:p>
          <a:p>
            <a:pPr marL="342900" indent="-342900">
              <a:buFont typeface="Arial" panose="020B0604020202020204" pitchFamily="34" charset="0"/>
              <a:buChar char="•"/>
            </a:pPr>
            <a:endPar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This is an enormous liability for the College and University</a:t>
            </a:r>
          </a:p>
          <a:p>
            <a:endPar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Sharps must be disposed into the wall-mounted sharps container</a:t>
            </a:r>
          </a:p>
        </p:txBody>
      </p:sp>
      <p:pic>
        <p:nvPicPr>
          <p:cNvPr id="6" name="Picture 2" descr="http://www.unimedmidwest.com/Sharps/Images/WME3galWallMtUnit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593941"/>
            <a:ext cx="1448126" cy="16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56878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b="1396"/>
          <a:stretch/>
        </p:blipFill>
        <p:spPr bwMode="auto">
          <a:xfrm>
            <a:off x="4648200" y="1092339"/>
            <a:ext cx="4495800" cy="574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Grp="1" noChangeArrowheads="1"/>
          </p:cNvSpPr>
          <p:nvPr>
            <p:ph type="title"/>
          </p:nvPr>
        </p:nvSpPr>
        <p:spPr>
          <a:xfrm>
            <a:off x="65881" y="129646"/>
            <a:ext cx="9078119" cy="717550"/>
          </a:xfrm>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Regulated Medical Waste Management</a:t>
            </a:r>
          </a:p>
        </p:txBody>
      </p:sp>
      <p:sp>
        <p:nvSpPr>
          <p:cNvPr id="53252" name="Rectangle 3"/>
          <p:cNvSpPr txBox="1">
            <a:spLocks noChangeArrowheads="1"/>
          </p:cNvSpPr>
          <p:nvPr/>
        </p:nvSpPr>
        <p:spPr bwMode="auto">
          <a:xfrm>
            <a:off x="0" y="1295400"/>
            <a:ext cx="45815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Wall charts identifying appropriate disposal routes for regulated medical waste are posted throughout the clinics</a:t>
            </a:r>
          </a:p>
          <a:p>
            <a:pPr marL="457200" lvl="1" indent="0" eaLnBrk="1" hangingPunct="1">
              <a:buSzPct val="75000"/>
              <a:buNone/>
            </a:pPr>
            <a:endParaRPr lang="en-US" alt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Please take note of the types of materials that require disposal in a sharps container</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Endodontic files</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Dental wires</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Any syringes with a needle</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Scalpels</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Dental Burrs</a:t>
            </a:r>
          </a:p>
          <a:p>
            <a:pPr lvl="1" eaLnBrk="1" hangingPunct="1">
              <a:buSzPct val="75000"/>
            </a:pP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Anesthetic needles</a:t>
            </a:r>
          </a:p>
        </p:txBody>
      </p:sp>
      <p:pic>
        <p:nvPicPr>
          <p:cNvPr id="5" name="Picture 4"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t="8553" r="72255" b="50930"/>
          <a:stretch/>
        </p:blipFill>
        <p:spPr bwMode="auto">
          <a:xfrm>
            <a:off x="6096000" y="990600"/>
            <a:ext cx="2894979" cy="548239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68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Verdana" panose="020B0604030504040204" pitchFamily="34" charset="0"/>
                <a:ea typeface="Verdana" panose="020B0604030504040204" pitchFamily="34" charset="0"/>
                <a:cs typeface="Verdana" panose="020B0604030504040204" pitchFamily="34" charset="0"/>
              </a:rPr>
              <a:t>These items are all sharps</a:t>
            </a:r>
          </a:p>
        </p:txBody>
      </p:sp>
      <p:pic>
        <p:nvPicPr>
          <p:cNvPr id="6" name="Picture 2" descr="ae04c83d-8caf-45a6-b789-2272f2195c39@namprd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60" t="36730" r="3355" b="32867"/>
          <a:stretch/>
        </p:blipFill>
        <p:spPr bwMode="auto">
          <a:xfrm rot="10800000" flipV="1">
            <a:off x="2248115" y="5181600"/>
            <a:ext cx="46477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580" t="50000" r="43969" b="24194"/>
          <a:stretch/>
        </p:blipFill>
        <p:spPr>
          <a:xfrm>
            <a:off x="2834930" y="2497073"/>
            <a:ext cx="3474138" cy="2137931"/>
          </a:xfrm>
          <a:prstGeom prst="rect">
            <a:avLst/>
          </a:prstGeom>
        </p:spPr>
      </p:pic>
      <p:sp>
        <p:nvSpPr>
          <p:cNvPr id="3" name="TextBox 2"/>
          <p:cNvSpPr txBox="1"/>
          <p:nvPr/>
        </p:nvSpPr>
        <p:spPr>
          <a:xfrm>
            <a:off x="1905000" y="1458075"/>
            <a:ext cx="6019800" cy="584775"/>
          </a:xfrm>
          <a:prstGeom prst="rect">
            <a:avLst/>
          </a:prstGeom>
          <a:noFill/>
        </p:spPr>
        <p:txBody>
          <a:bodyPr wrap="square" rtlCol="0">
            <a:spAutoFit/>
          </a:bodyPr>
          <a:lstStyle/>
          <a:p>
            <a:r>
              <a:rPr lang="en-US" sz="1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Part of unused kit – Even unused sharps as part of a kit must be segregated prior to disposal.</a:t>
            </a:r>
          </a:p>
        </p:txBody>
      </p:sp>
      <p:sp>
        <p:nvSpPr>
          <p:cNvPr id="10" name="TextBox 9"/>
          <p:cNvSpPr txBox="1"/>
          <p:nvPr/>
        </p:nvSpPr>
        <p:spPr>
          <a:xfrm>
            <a:off x="1020919" y="4739025"/>
            <a:ext cx="7665881" cy="338554"/>
          </a:xfrm>
          <a:prstGeom prst="rect">
            <a:avLst/>
          </a:prstGeom>
          <a:noFill/>
        </p:spPr>
        <p:txBody>
          <a:bodyPr wrap="none" rtlCol="0">
            <a:spAutoFit/>
          </a:bodyPr>
          <a:lstStyle/>
          <a:p>
            <a:r>
              <a:rPr lang="en-US" sz="1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Blunt needle – Needles used to dispense etching solution are still sharps</a:t>
            </a:r>
          </a:p>
        </p:txBody>
      </p:sp>
    </p:spTree>
    <p:extLst>
      <p:ext uri="{BB962C8B-B14F-4D97-AF65-F5344CB8AC3E}">
        <p14:creationId xmlns:p14="http://schemas.microsoft.com/office/powerpoint/2010/main" val="13474020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Verdana" panose="020B0604030504040204" pitchFamily="34" charset="0"/>
                <a:ea typeface="Verdana" panose="020B0604030504040204" pitchFamily="34" charset="0"/>
                <a:cs typeface="Verdana" panose="020B0604030504040204" pitchFamily="34" charset="0"/>
              </a:rPr>
              <a:t>How do I do the right thing?</a:t>
            </a:r>
          </a:p>
        </p:txBody>
      </p:sp>
      <p:sp>
        <p:nvSpPr>
          <p:cNvPr id="3" name="Content Placeholder 2"/>
          <p:cNvSpPr>
            <a:spLocks noGrp="1"/>
          </p:cNvSpPr>
          <p:nvPr>
            <p:ph idx="1"/>
          </p:nvPr>
        </p:nvSpPr>
        <p:spPr/>
        <p:txBody>
          <a:bodyPr/>
          <a:lstStyle/>
          <a:p>
            <a:r>
              <a:rPr lang="en-US" dirty="0"/>
              <a:t>You make a decision every time you discard something in the clinic – Make that decision the right one.</a:t>
            </a:r>
          </a:p>
          <a:p>
            <a:r>
              <a:rPr lang="en-US" dirty="0"/>
              <a:t>Look out for your colleagues. If you see an unsafe practice, say something.</a:t>
            </a:r>
          </a:p>
          <a:p>
            <a:r>
              <a:rPr lang="en-US" dirty="0"/>
              <a:t>As well as watching over what happens with the patient, Faculty should carefully observe how materials are disposed, and correct any aberrant behaviors.</a:t>
            </a:r>
          </a:p>
        </p:txBody>
      </p:sp>
    </p:spTree>
    <p:extLst>
      <p:ext uri="{BB962C8B-B14F-4D97-AF65-F5344CB8AC3E}">
        <p14:creationId xmlns:p14="http://schemas.microsoft.com/office/powerpoint/2010/main" val="7028728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23" descr="Image result for zirc dental cass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0478" y="2376144"/>
            <a:ext cx="2445886" cy="19229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786665" y="286239"/>
            <a:ext cx="7330698" cy="504385"/>
          </a:xfrm>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CDM Accomplishments</a:t>
            </a:r>
          </a:p>
        </p:txBody>
      </p:sp>
      <p:sp>
        <p:nvSpPr>
          <p:cNvPr id="5" name="Content Placeholder 2"/>
          <p:cNvSpPr>
            <a:spLocks noGrp="1"/>
          </p:cNvSpPr>
          <p:nvPr>
            <p:ph idx="1"/>
          </p:nvPr>
        </p:nvSpPr>
        <p:spPr>
          <a:xfrm>
            <a:off x="152400" y="1219200"/>
            <a:ext cx="8991600" cy="1719272"/>
          </a:xfrm>
        </p:spPr>
        <p:txBody>
          <a:bodyPr>
            <a:normAutofit/>
          </a:bodyPr>
          <a:lstStyle/>
          <a:p>
            <a:pPr marL="0" indent="0" algn="ctr">
              <a:buNone/>
            </a:pPr>
            <a:r>
              <a:rPr lang="en-US" sz="1800" dirty="0">
                <a:latin typeface="Verdana" panose="020B0604030504040204" pitchFamily="34" charset="0"/>
                <a:ea typeface="Verdana" panose="020B0604030504040204" pitchFamily="34" charset="0"/>
                <a:cs typeface="Verdana" panose="020B0604030504040204" pitchFamily="34" charset="0"/>
              </a:rPr>
              <a:t>Potential bloodborne pathogen exposure in sterilization unit from dirty dental instrument jutting out of cassette. All cassettes have been replaced with better designs </a:t>
            </a:r>
          </a:p>
          <a:p>
            <a:pPr marL="0" indent="0" algn="ctr">
              <a:buNone/>
            </a:pPr>
            <a:r>
              <a:rPr lang="en-US" sz="1800" dirty="0">
                <a:latin typeface="Verdana" panose="020B0604030504040204" pitchFamily="34" charset="0"/>
                <a:ea typeface="Verdana" panose="020B0604030504040204" pitchFamily="34" charset="0"/>
                <a:cs typeface="Verdana" panose="020B0604030504040204" pitchFamily="34" charset="0"/>
              </a:rPr>
              <a:t>(</a:t>
            </a:r>
            <a:r>
              <a:rPr lang="en-US" sz="1800" dirty="0" err="1">
                <a:latin typeface="Verdana" panose="020B0604030504040204" pitchFamily="34" charset="0"/>
                <a:ea typeface="Verdana" panose="020B0604030504040204" pitchFamily="34" charset="0"/>
                <a:cs typeface="Verdana" panose="020B0604030504040204" pitchFamily="34" charset="0"/>
              </a:rPr>
              <a:t>Zirc</a:t>
            </a:r>
            <a:r>
              <a:rPr lang="en-US" sz="1800" dirty="0">
                <a:latin typeface="Verdana" panose="020B0604030504040204" pitchFamily="34" charset="0"/>
                <a:ea typeface="Verdana" panose="020B0604030504040204" pitchFamily="34" charset="0"/>
                <a:cs typeface="Verdana" panose="020B0604030504040204" pitchFamily="34" charset="0"/>
              </a:rPr>
              <a:t> and LM Instruments).</a:t>
            </a:r>
          </a:p>
          <a:p>
            <a:pPr lvl="1" algn="ctr"/>
            <a:endParaRPr lang="en-US" sz="1800" dirty="0">
              <a:latin typeface="Verdana" panose="020B0604030504040204" pitchFamily="34" charset="0"/>
              <a:ea typeface="Verdana" panose="020B0604030504040204" pitchFamily="34" charset="0"/>
              <a:cs typeface="Verdana" panose="020B0604030504040204" pitchFamily="34" charset="0"/>
            </a:endParaRPr>
          </a:p>
          <a:p>
            <a:pPr lvl="1" algn="ctr"/>
            <a:endParaRPr lang="en-US" sz="1800" dirty="0">
              <a:latin typeface="Verdana" panose="020B0604030504040204" pitchFamily="34" charset="0"/>
              <a:ea typeface="Verdana" panose="020B0604030504040204" pitchFamily="34" charset="0"/>
              <a:cs typeface="Verdana" panose="020B0604030504040204" pitchFamily="34" charset="0"/>
            </a:endParaRPr>
          </a:p>
          <a:p>
            <a:pPr lvl="1" algn="ctr"/>
            <a:endParaRPr lang="en-US" sz="1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1842277114"/>
              </p:ext>
            </p:extLst>
          </p:nvPr>
        </p:nvGraphicFramePr>
        <p:xfrm>
          <a:off x="609600" y="3657600"/>
          <a:ext cx="3096491" cy="2321606"/>
        </p:xfrm>
        <a:graphic>
          <a:graphicData uri="http://schemas.openxmlformats.org/presentationml/2006/ole">
            <mc:AlternateContent xmlns:mc="http://schemas.openxmlformats.org/markup-compatibility/2006">
              <mc:Choice xmlns:v="urn:schemas-microsoft-com:vml" Requires="v">
                <p:oleObj spid="_x0000_s47128" name="Photo Editor Photo" r:id="rId5" imgW="12193702" imgH="9142857" progId="">
                  <p:embed/>
                </p:oleObj>
              </mc:Choice>
              <mc:Fallback>
                <p:oleObj name="Photo Editor Photo" r:id="rId5" imgW="12193702" imgH="9142857" progId="">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657600"/>
                        <a:ext cx="3096491" cy="23216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own Arrow 8"/>
          <p:cNvSpPr/>
          <p:nvPr/>
        </p:nvSpPr>
        <p:spPr>
          <a:xfrm rot="10800000">
            <a:off x="1789881" y="4985816"/>
            <a:ext cx="228600" cy="40005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pic>
        <p:nvPicPr>
          <p:cNvPr id="1044" name="Picture 20" descr="Image result for LM instruments dental cassett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33" t="11798" r="33129" b="43812"/>
          <a:stretch/>
        </p:blipFill>
        <p:spPr bwMode="auto">
          <a:xfrm>
            <a:off x="5520478" y="4262538"/>
            <a:ext cx="2466668" cy="1716668"/>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rot="16200000">
            <a:off x="4396398" y="4337891"/>
            <a:ext cx="433774" cy="1394798"/>
          </a:xfrm>
          <a:prstGeom prst="downArrow">
            <a:avLst>
              <a:gd name="adj1" fmla="val 50000"/>
              <a:gd name="adj2" fmla="val 665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11" name="Down Arrow 10"/>
          <p:cNvSpPr/>
          <p:nvPr/>
        </p:nvSpPr>
        <p:spPr>
          <a:xfrm rot="14337739">
            <a:off x="4425375" y="3225129"/>
            <a:ext cx="433774" cy="1394798"/>
          </a:xfrm>
          <a:prstGeom prst="downArrow">
            <a:avLst>
              <a:gd name="adj1" fmla="val 50000"/>
              <a:gd name="adj2" fmla="val 665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Tree>
    <p:extLst>
      <p:ext uri="{BB962C8B-B14F-4D97-AF65-F5344CB8AC3E}">
        <p14:creationId xmlns:p14="http://schemas.microsoft.com/office/powerpoint/2010/main" val="26200956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roTector® Needle Sheath Prop - Henry Schein De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95" y="1785210"/>
            <a:ext cx="3883025" cy="258868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152400" y="1308496"/>
            <a:ext cx="8809600" cy="3263504"/>
          </a:xfrm>
        </p:spPr>
        <p:txBody>
          <a:bodyPr>
            <a:normAutofit/>
          </a:bodyPr>
          <a:lstStyle/>
          <a:p>
            <a:pPr marL="0" indent="0" algn="ctr">
              <a:buNone/>
            </a:pPr>
            <a:r>
              <a:rPr lang="en-US" sz="1800" dirty="0">
                <a:latin typeface="Verdana" panose="020B0604030504040204" pitchFamily="34" charset="0"/>
                <a:ea typeface="Verdana" panose="020B0604030504040204" pitchFamily="34" charset="0"/>
                <a:cs typeface="Verdana" panose="020B0604030504040204" pitchFamily="34" charset="0"/>
              </a:rPr>
              <a:t>Evaluation of engineered sharps injury prevention (ESIP) devices in CDM</a:t>
            </a:r>
          </a:p>
          <a:p>
            <a:pPr lvl="1"/>
            <a:endParaRPr lang="en-US" sz="1800" dirty="0">
              <a:latin typeface="Verdana" panose="020B0604030504040204" pitchFamily="34" charset="0"/>
              <a:ea typeface="Verdana" panose="020B0604030504040204" pitchFamily="34" charset="0"/>
              <a:cs typeface="Verdana" panose="020B0604030504040204" pitchFamily="34" charset="0"/>
            </a:endParaRPr>
          </a:p>
          <a:p>
            <a:pPr lvl="1"/>
            <a:endParaRPr lang="en-US" sz="1800" dirty="0">
              <a:latin typeface="Verdana" panose="020B0604030504040204" pitchFamily="34" charset="0"/>
              <a:ea typeface="Verdana" panose="020B0604030504040204" pitchFamily="34" charset="0"/>
              <a:cs typeface="Verdana" panose="020B0604030504040204" pitchFamily="34" charset="0"/>
            </a:endParaRPr>
          </a:p>
          <a:p>
            <a:pPr lvl="1"/>
            <a:endParaRPr lang="en-US" sz="1800" dirty="0">
              <a:latin typeface="Verdana" panose="020B0604030504040204" pitchFamily="34" charset="0"/>
              <a:ea typeface="Verdana" panose="020B0604030504040204" pitchFamily="34" charset="0"/>
              <a:cs typeface="Verdana" panose="020B0604030504040204" pitchFamily="34" charset="0"/>
            </a:endParaRPr>
          </a:p>
          <a:p>
            <a:pPr lvl="1"/>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Image result for verena simplec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216934"/>
            <a:ext cx="3159918" cy="2107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ental anesthetic syrin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61"/>
          <a:stretch/>
        </p:blipFill>
        <p:spPr bwMode="auto">
          <a:xfrm>
            <a:off x="322297" y="1828800"/>
            <a:ext cx="3792503" cy="2376834"/>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rot="16200000">
            <a:off x="4260703" y="2367354"/>
            <a:ext cx="433774" cy="1394798"/>
          </a:xfrm>
          <a:prstGeom prst="downArrow">
            <a:avLst>
              <a:gd name="adj1" fmla="val 50000"/>
              <a:gd name="adj2" fmla="val 665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9" name="Title 2"/>
          <p:cNvSpPr>
            <a:spLocks noGrp="1"/>
          </p:cNvSpPr>
          <p:nvPr>
            <p:ph type="title"/>
          </p:nvPr>
        </p:nvSpPr>
        <p:spPr>
          <a:xfrm>
            <a:off x="728342" y="279736"/>
            <a:ext cx="8001570" cy="504385"/>
          </a:xfrm>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CDM Accomplishments</a:t>
            </a:r>
          </a:p>
        </p:txBody>
      </p:sp>
      <p:sp>
        <p:nvSpPr>
          <p:cNvPr id="10" name="Down Arrow 9"/>
          <p:cNvSpPr/>
          <p:nvPr/>
        </p:nvSpPr>
        <p:spPr>
          <a:xfrm rot="18216879">
            <a:off x="4147899" y="3444164"/>
            <a:ext cx="433774" cy="1398708"/>
          </a:xfrm>
          <a:prstGeom prst="downArrow">
            <a:avLst>
              <a:gd name="adj1" fmla="val 50000"/>
              <a:gd name="adj2" fmla="val 7115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pic>
        <p:nvPicPr>
          <p:cNvPr id="48132" name="Picture 4" descr="Thumbs Up Emoji (U+1F44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0010" y="2599016"/>
            <a:ext cx="682625" cy="68262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Thumbs Down Emoji (U+1F44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010" y="5037205"/>
            <a:ext cx="697201" cy="697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im Safe - PAIN MANAGEMENT category - Septodo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23" y="4408435"/>
            <a:ext cx="2806700" cy="2061392"/>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1784441">
            <a:off x="1690467" y="3510232"/>
            <a:ext cx="433774" cy="878254"/>
          </a:xfrm>
          <a:prstGeom prst="downArrow">
            <a:avLst>
              <a:gd name="adj1" fmla="val 50000"/>
              <a:gd name="adj2" fmla="val 7115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pic>
        <p:nvPicPr>
          <p:cNvPr id="3" name="Picture 4" descr="File:Orange question mark.svg - Wiki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8616" y="4953560"/>
            <a:ext cx="634414" cy="6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579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Hometown Heroes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492" r="29180"/>
          <a:stretch/>
        </p:blipFill>
        <p:spPr>
          <a:xfrm>
            <a:off x="429491" y="1213382"/>
            <a:ext cx="2516172" cy="278055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77" y="4189007"/>
            <a:ext cx="3124200" cy="2082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709" y="1213382"/>
            <a:ext cx="5405400" cy="3603600"/>
          </a:xfrm>
          <a:prstGeom prst="rect">
            <a:avLst/>
          </a:prstGeom>
        </p:spPr>
      </p:pic>
    </p:spTree>
    <p:extLst>
      <p:ext uri="{BB962C8B-B14F-4D97-AF65-F5344CB8AC3E}">
        <p14:creationId xmlns:p14="http://schemas.microsoft.com/office/powerpoint/2010/main" val="98025917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0"/>
            <a:ext cx="7772400" cy="1143000"/>
          </a:xfrm>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Infection Control:</a:t>
            </a:r>
            <a:br>
              <a:rPr lang="en-US" altLang="en-US" sz="3200" b="1" dirty="0">
                <a:latin typeface="Verdana" panose="020B0604030504040204" pitchFamily="34" charset="0"/>
                <a:ea typeface="Verdana" panose="020B0604030504040204" pitchFamily="34" charset="0"/>
                <a:cs typeface="Verdana" panose="020B0604030504040204" pitchFamily="34" charset="0"/>
              </a:rPr>
            </a:br>
            <a:r>
              <a:rPr lang="en-US" altLang="en-US" sz="3200" b="1" dirty="0">
                <a:latin typeface="Verdana" panose="020B0604030504040204" pitchFamily="34" charset="0"/>
                <a:ea typeface="Verdana" panose="020B0604030504040204" pitchFamily="34" charset="0"/>
                <a:cs typeface="Verdana" panose="020B0604030504040204" pitchFamily="34" charset="0"/>
              </a:rPr>
              <a:t>Standard Precautions</a:t>
            </a:r>
            <a:endParaRPr lang="en-US" alt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6"/>
          <p:cNvSpPr>
            <a:spLocks noGrp="1"/>
          </p:cNvSpPr>
          <p:nvPr>
            <p:ph idx="1"/>
          </p:nvPr>
        </p:nvSpPr>
        <p:spPr>
          <a:xfrm>
            <a:off x="685800" y="1371600"/>
            <a:ext cx="7772400" cy="4267200"/>
          </a:xfrm>
        </p:spPr>
        <p:txBody>
          <a:bodyPr rtlCol="0">
            <a:normAutofit/>
          </a:bodyPr>
          <a:lstStyle/>
          <a:p>
            <a:pPr marL="0" indent="0" eaLnBrk="1" fontAlgn="auto" hangingPunct="1">
              <a:lnSpc>
                <a:spcPct val="90000"/>
              </a:lnSpc>
              <a:spcBef>
                <a:spcPct val="50000"/>
              </a:spcBef>
              <a:spcAft>
                <a:spcPts val="0"/>
              </a:spcAft>
              <a:buSzPct val="75000"/>
              <a:buNone/>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Apply to </a:t>
            </a:r>
            <a:r>
              <a:rPr lang="en-US" u="sng"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all</a:t>
            </a: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patients regardless of actual or perceived risk factors; treat all blood or OPIM as if infectious</a:t>
            </a:r>
          </a:p>
          <a:p>
            <a:pPr marL="620713" indent="-457200" eaLnBrk="1" fontAlgn="auto" hangingPunct="1">
              <a:lnSpc>
                <a:spcPct val="90000"/>
              </a:lnSpc>
              <a:spcBef>
                <a:spcPct val="50000"/>
              </a:spcBef>
              <a:spcAft>
                <a:spcPts val="0"/>
              </a:spcAft>
              <a:buSzPct val="81000"/>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Otherwise potentially Infectious Material (OPIM)</a:t>
            </a:r>
          </a:p>
          <a:p>
            <a:pPr marL="620713" indent="-457200" eaLnBrk="1" fontAlgn="auto" hangingPunct="1">
              <a:lnSpc>
                <a:spcPct val="90000"/>
              </a:lnSpc>
              <a:spcBef>
                <a:spcPct val="50000"/>
              </a:spcBef>
              <a:spcAft>
                <a:spcPts val="0"/>
              </a:spcAft>
              <a:buSzPct val="81000"/>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Body fluids, secretions incl. saliva , and excretions (except sweat), whether or not they contain blood</a:t>
            </a:r>
          </a:p>
          <a:p>
            <a:pPr marL="620713" indent="-457200" eaLnBrk="1" fontAlgn="auto" hangingPunct="1">
              <a:lnSpc>
                <a:spcPct val="90000"/>
              </a:lnSpc>
              <a:spcBef>
                <a:spcPct val="50000"/>
              </a:spcBef>
              <a:spcAft>
                <a:spcPts val="0"/>
              </a:spcAft>
              <a:buSzPct val="81000"/>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Non-intact (broken) skin</a:t>
            </a:r>
          </a:p>
          <a:p>
            <a:pPr marL="620713" indent="-457200" eaLnBrk="1" fontAlgn="auto" hangingPunct="1">
              <a:lnSpc>
                <a:spcPct val="90000"/>
              </a:lnSpc>
              <a:spcBef>
                <a:spcPct val="50000"/>
              </a:spcBef>
              <a:spcAft>
                <a:spcPts val="0"/>
              </a:spcAft>
              <a:buSzPct val="81000"/>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Mucous membranes</a:t>
            </a:r>
          </a:p>
          <a:p>
            <a:pPr eaLnBrk="1" fontAlgn="auto" hangingPunct="1">
              <a:spcAft>
                <a:spcPts val="0"/>
              </a:spcAft>
              <a:defRPr/>
            </a:pPr>
            <a:endPar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5" descr="http://upload.wikimedia.org/wikipedia/commons/9/96/Surgical_gloves_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6497" y="2700130"/>
            <a:ext cx="1682435" cy="11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76200" y="76200"/>
            <a:ext cx="8915400" cy="914400"/>
          </a:xfrm>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Elements of Standard Precautions</a:t>
            </a:r>
          </a:p>
        </p:txBody>
      </p:sp>
      <p:sp>
        <p:nvSpPr>
          <p:cNvPr id="3" name="Content Placeholder 6"/>
          <p:cNvSpPr>
            <a:spLocks noGrp="1"/>
          </p:cNvSpPr>
          <p:nvPr>
            <p:ph idx="1"/>
          </p:nvPr>
        </p:nvSpPr>
        <p:spPr>
          <a:xfrm>
            <a:off x="4038600" y="1219200"/>
            <a:ext cx="4953000" cy="4800600"/>
          </a:xfrm>
        </p:spPr>
        <p:txBody>
          <a:bodyPr rtlCol="0">
            <a:normAutofit fontScale="92500" lnSpcReduction="10000"/>
          </a:bodyPr>
          <a:lstStyle/>
          <a:p>
            <a:pPr eaLnBrk="1" fontAlgn="auto" hangingPunct="1">
              <a:spcBef>
                <a:spcPct val="50000"/>
              </a:spcBef>
              <a:spcAft>
                <a:spcPts val="0"/>
              </a:spcAft>
              <a:buSzPct val="75000"/>
              <a:defRPr/>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Hand washing</a:t>
            </a:r>
          </a:p>
          <a:p>
            <a:pPr eaLnBrk="1" fontAlgn="auto" hangingPunct="1">
              <a:spcBef>
                <a:spcPct val="50000"/>
              </a:spcBef>
              <a:spcAft>
                <a:spcPts val="0"/>
              </a:spcAft>
              <a:buSzPct val="75000"/>
              <a:defRPr/>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Use of gloves, masks, eye protection, and gowns</a:t>
            </a:r>
          </a:p>
          <a:p>
            <a:pPr eaLnBrk="1" fontAlgn="auto" hangingPunct="1">
              <a:spcBef>
                <a:spcPct val="50000"/>
              </a:spcBef>
              <a:spcAft>
                <a:spcPts val="0"/>
              </a:spcAft>
              <a:buSzPct val="75000"/>
              <a:defRPr/>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Disinfection of patient care equipment</a:t>
            </a:r>
          </a:p>
          <a:p>
            <a:pPr eaLnBrk="1" fontAlgn="auto" hangingPunct="1">
              <a:spcBef>
                <a:spcPct val="50000"/>
              </a:spcBef>
              <a:spcAft>
                <a:spcPts val="0"/>
              </a:spcAft>
              <a:buSzPct val="75000"/>
              <a:defRPr/>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Disinfection of environmental surfaces. Alternatively, cover what you can</a:t>
            </a:r>
          </a:p>
          <a:p>
            <a:pPr eaLnBrk="1" fontAlgn="auto" hangingPunct="1">
              <a:spcBef>
                <a:spcPct val="50000"/>
              </a:spcBef>
              <a:spcAft>
                <a:spcPts val="0"/>
              </a:spcAft>
              <a:buSzPct val="75000"/>
              <a:defRPr/>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Injury prevention</a:t>
            </a:r>
          </a:p>
          <a:p>
            <a:pPr eaLnBrk="1" fontAlgn="auto" hangingPunct="1">
              <a:spcBef>
                <a:spcPct val="25000"/>
              </a:spcBef>
              <a:spcAft>
                <a:spcPts val="0"/>
              </a:spcAft>
              <a:defRPr/>
            </a:pPr>
            <a:endParaRPr lang="en-US" sz="2800" dirty="0">
              <a:solidFill>
                <a:srgbClr val="FFFFFF"/>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7412"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8" y="1208512"/>
            <a:ext cx="2191739" cy="145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oup 9"/>
          <p:cNvGrpSpPr>
            <a:grpSpLocks/>
          </p:cNvGrpSpPr>
          <p:nvPr/>
        </p:nvGrpSpPr>
        <p:grpSpPr bwMode="auto">
          <a:xfrm>
            <a:off x="90678" y="4079918"/>
            <a:ext cx="3705171" cy="2384425"/>
            <a:chOff x="304788" y="3733800"/>
            <a:chExt cx="3352811" cy="2079383"/>
          </a:xfrm>
        </p:grpSpPr>
        <p:pic>
          <p:nvPicPr>
            <p:cNvPr id="1741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88" y="3733800"/>
              <a:ext cx="2150982" cy="143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8678" y="4422586"/>
              <a:ext cx="1848921" cy="13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269356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indent="0">
              <a:buFont typeface="Wingdings" panose="05000000000000000000" pitchFamily="2" charset="2"/>
              <a:buNone/>
              <a:defRPr/>
            </a:pPr>
            <a:endParaRPr lang="en-US" dirty="0"/>
          </a:p>
          <a:p>
            <a:pPr>
              <a:buFont typeface="Wingdings" panose="05000000000000000000" pitchFamily="2" charset="2"/>
              <a:buAutoNum type="arabicPeriod"/>
              <a:defRPr/>
            </a:pPr>
            <a:endParaRPr lang="en-US" dirty="0"/>
          </a:p>
        </p:txBody>
      </p:sp>
      <p:sp>
        <p:nvSpPr>
          <p:cNvPr id="25603" name="Title 1"/>
          <p:cNvSpPr>
            <a:spLocks noGrp="1"/>
          </p:cNvSpPr>
          <p:nvPr>
            <p:ph type="title"/>
          </p:nvPr>
        </p:nvSpPr>
        <p:spPr>
          <a:xfrm>
            <a:off x="304800" y="192052"/>
            <a:ext cx="8534400" cy="838200"/>
          </a:xfrm>
        </p:spPr>
        <p:txBody>
          <a:bodyPr/>
          <a:lstStyle/>
          <a:p>
            <a:pPr eaLnBrk="1" hangingPunct="1"/>
            <a:r>
              <a:rPr lang="en-US" altLang="en-US" sz="2400" b="1" dirty="0">
                <a:latin typeface="Verdana" panose="020B0604030504040204" pitchFamily="34" charset="0"/>
                <a:ea typeface="Verdana" panose="020B0604030504040204" pitchFamily="34" charset="0"/>
                <a:cs typeface="Verdana" panose="020B0604030504040204" pitchFamily="34" charset="0"/>
              </a:rPr>
              <a:t>Occupational </a:t>
            </a:r>
            <a:r>
              <a:rPr lang="en-US" altLang="en-US" sz="2400" b="1" dirty="0" err="1">
                <a:latin typeface="Verdana" panose="020B0604030504040204" pitchFamily="34" charset="0"/>
                <a:ea typeface="Verdana" panose="020B0604030504040204" pitchFamily="34" charset="0"/>
                <a:cs typeface="Verdana" panose="020B0604030504040204" pitchFamily="34" charset="0"/>
              </a:rPr>
              <a:t>Bloodborne</a:t>
            </a:r>
            <a:r>
              <a:rPr lang="en-US" altLang="en-US" sz="2400" b="1" dirty="0">
                <a:latin typeface="Verdana" panose="020B0604030504040204" pitchFamily="34" charset="0"/>
                <a:ea typeface="Verdana" panose="020B0604030504040204" pitchFamily="34" charset="0"/>
                <a:cs typeface="Verdana" panose="020B0604030504040204" pitchFamily="34" charset="0"/>
              </a:rPr>
              <a:t> Pathogen Exposure Evaluations at Columbia Student Health Services</a:t>
            </a:r>
          </a:p>
        </p:txBody>
      </p:sp>
      <p:sp>
        <p:nvSpPr>
          <p:cNvPr id="6" name="TextBox 5"/>
          <p:cNvSpPr txBox="1"/>
          <p:nvPr/>
        </p:nvSpPr>
        <p:spPr>
          <a:xfrm>
            <a:off x="914400" y="1447800"/>
            <a:ext cx="7905750" cy="3785652"/>
          </a:xfrm>
          <a:prstGeom prst="rect">
            <a:avLst/>
          </a:prstGeom>
          <a:noFill/>
        </p:spPr>
        <p:txBody>
          <a:bodyPr>
            <a:spAutoFit/>
          </a:bodyPr>
          <a:lstStyle/>
          <a:p>
            <a:pPr eaLnBrk="1" hangingPunct="1">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Historically, what percentage of occupational exposures reported to Student Health Services consisted of Dental Students?</a:t>
            </a:r>
          </a:p>
          <a:p>
            <a:pPr marL="285750" indent="-285750" eaLnBrk="1" hangingPunct="1">
              <a:buFont typeface="Arial" pitchFamily="34" charset="0"/>
              <a:buChar char="•"/>
              <a:defRPr/>
            </a:pP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eaLnBrk="1" hangingPunct="1">
              <a:buFontTx/>
              <a:buAutoNum type="alphaUcPeriod"/>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0 - 5%</a:t>
            </a:r>
          </a:p>
          <a:p>
            <a:pPr marL="342900" indent="-342900" eaLnBrk="1" hangingPunct="1">
              <a:buFontTx/>
              <a:buAutoNum type="alphaUcPeriod"/>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5 - 44%</a:t>
            </a:r>
          </a:p>
          <a:p>
            <a:pPr marL="342900" indent="-342900" eaLnBrk="1" hangingPunct="1">
              <a:buFontTx/>
              <a:buAutoNum type="alphaUcPeriod"/>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45 - 66%</a:t>
            </a:r>
          </a:p>
          <a:p>
            <a:pPr marL="342900" indent="-342900" eaLnBrk="1" hangingPunct="1">
              <a:buFontTx/>
              <a:buAutoNum type="alphaUcPeriod"/>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67-100%</a:t>
            </a:r>
          </a:p>
          <a:p>
            <a:pPr eaLnBrk="1" hangingPunct="1">
              <a:defRPr/>
            </a:pP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defRPr/>
            </a:pP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ight Arrow 1"/>
          <p:cNvSpPr/>
          <p:nvPr/>
        </p:nvSpPr>
        <p:spPr>
          <a:xfrm rot="10800000">
            <a:off x="2819400" y="3695700"/>
            <a:ext cx="2286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88489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 y="381000"/>
            <a:ext cx="8961120" cy="1375805"/>
          </a:xfrm>
        </p:spPr>
        <p:txBody>
          <a:bodyPr>
            <a:normAutofit fontScale="90000"/>
          </a:bodyPr>
          <a:lstStyle/>
          <a:p>
            <a:r>
              <a:rPr lang="en-US" dirty="0" smtClean="0"/>
              <a:t>    </a:t>
            </a:r>
            <a:r>
              <a:rPr lang="en-US" sz="3100" dirty="0" err="1" smtClean="0"/>
              <a:t>Bloodborne</a:t>
            </a:r>
            <a:r>
              <a:rPr lang="en-US" sz="3100" dirty="0" smtClean="0"/>
              <a:t> pathogen exposures across all campuses 2020:</a:t>
            </a:r>
            <a:br>
              <a:rPr lang="en-US" sz="3100" dirty="0" smtClean="0"/>
            </a:br>
            <a:r>
              <a:rPr lang="en-US" dirty="0" smtClean="0"/>
              <a:t>CDM ∝ </a:t>
            </a:r>
            <a:r>
              <a:rPr lang="en-US" dirty="0"/>
              <a:t>CUIMC ∝ </a:t>
            </a:r>
            <a:r>
              <a:rPr lang="en-US" dirty="0" smtClean="0"/>
              <a:t>MS</a:t>
            </a:r>
            <a:r>
              <a:rPr lang="en-US" dirty="0"/>
              <a:t/>
            </a:r>
            <a:br>
              <a:rPr lang="en-US" dirty="0"/>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23888907"/>
              </p:ext>
            </p:extLst>
          </p:nvPr>
        </p:nvGraphicFramePr>
        <p:xfrm>
          <a:off x="71252" y="1756806"/>
          <a:ext cx="8256320" cy="44915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765781" y="4830695"/>
            <a:ext cx="436418" cy="369332"/>
          </a:xfrm>
          <a:prstGeom prst="rect">
            <a:avLst/>
          </a:prstGeom>
          <a:noFill/>
        </p:spPr>
        <p:txBody>
          <a:bodyPr wrap="square" rtlCol="0">
            <a:spAutoFit/>
          </a:bodyPr>
          <a:lstStyle/>
          <a:p>
            <a:r>
              <a:rPr lang="en-US" sz="1800" dirty="0"/>
              <a:t>8</a:t>
            </a:r>
          </a:p>
        </p:txBody>
      </p:sp>
    </p:spTree>
    <p:extLst>
      <p:ext uri="{BB962C8B-B14F-4D97-AF65-F5344CB8AC3E}">
        <p14:creationId xmlns:p14="http://schemas.microsoft.com/office/powerpoint/2010/main" val="4092484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College of </a:t>
            </a:r>
            <a:r>
              <a:rPr lang="en-US" sz="2800" dirty="0"/>
              <a:t>D</a:t>
            </a:r>
            <a:r>
              <a:rPr lang="en-US" sz="2800" dirty="0" smtClean="0"/>
              <a:t>ental Medicine Sharps Injuries 2020</a:t>
            </a:r>
            <a:endParaRPr lang="en-US" sz="2800" dirty="0"/>
          </a:p>
        </p:txBody>
      </p:sp>
      <p:sp>
        <p:nvSpPr>
          <p:cNvPr id="2" name="Content Placeholder 1"/>
          <p:cNvSpPr>
            <a:spLocks noGrp="1"/>
          </p:cNvSpPr>
          <p:nvPr>
            <p:ph idx="1"/>
          </p:nvPr>
        </p:nvSpPr>
        <p:spPr>
          <a:xfrm>
            <a:off x="131342" y="2102118"/>
            <a:ext cx="6523188" cy="2806138"/>
          </a:xfrm>
        </p:spPr>
        <p:txBody>
          <a:bodyPr>
            <a:noAutofit/>
          </a:bodyPr>
          <a:lstStyle/>
          <a:p>
            <a:r>
              <a:rPr lang="en-US" sz="1500" dirty="0"/>
              <a:t>CDM – </a:t>
            </a:r>
            <a:r>
              <a:rPr lang="en-US" sz="1500" dirty="0" err="1"/>
              <a:t>Qualtrics</a:t>
            </a:r>
            <a:r>
              <a:rPr lang="en-US" sz="1500" dirty="0"/>
              <a:t> incident reporting system </a:t>
            </a:r>
          </a:p>
          <a:p>
            <a:pPr lvl="1"/>
            <a:r>
              <a:rPr lang="en-US" sz="1500" dirty="0"/>
              <a:t>Potential sharps BBP exposures in staff </a:t>
            </a:r>
            <a:r>
              <a:rPr lang="en-US" sz="1500" b="1" dirty="0"/>
              <a:t>0 </a:t>
            </a:r>
            <a:r>
              <a:rPr lang="en-US" sz="1500" dirty="0"/>
              <a:t>(4 in 2019)</a:t>
            </a:r>
          </a:p>
          <a:p>
            <a:pPr lvl="1"/>
            <a:r>
              <a:rPr lang="en-US" sz="1500" dirty="0"/>
              <a:t>Potential sharps BBP exposures in faculty </a:t>
            </a:r>
            <a:r>
              <a:rPr lang="en-US" sz="1500" b="1" dirty="0"/>
              <a:t>1 </a:t>
            </a:r>
            <a:r>
              <a:rPr lang="en-US" sz="1500" dirty="0"/>
              <a:t>(2 in 2019)</a:t>
            </a:r>
          </a:p>
          <a:p>
            <a:pPr lvl="1"/>
            <a:r>
              <a:rPr lang="en-US" sz="1500" dirty="0"/>
              <a:t>Potential sharps BBP exposures in students </a:t>
            </a:r>
            <a:r>
              <a:rPr lang="en-US" sz="1500" b="1" dirty="0"/>
              <a:t>23 </a:t>
            </a:r>
            <a:r>
              <a:rPr lang="en-US" sz="1500" dirty="0"/>
              <a:t>(37 in 2019)</a:t>
            </a:r>
          </a:p>
          <a:p>
            <a:endParaRPr lang="en-US" sz="1500" dirty="0"/>
          </a:p>
          <a:p>
            <a:r>
              <a:rPr lang="en-US" sz="1500" dirty="0"/>
              <a:t>CDM - SHS exposure evaluation records  </a:t>
            </a:r>
          </a:p>
          <a:p>
            <a:pPr lvl="1"/>
            <a:r>
              <a:rPr lang="en-US" sz="1500" dirty="0"/>
              <a:t>Potential sharps BBP exposures in students </a:t>
            </a:r>
            <a:r>
              <a:rPr lang="en-US" sz="1500" b="1" dirty="0"/>
              <a:t>23</a:t>
            </a:r>
          </a:p>
          <a:p>
            <a:pPr lvl="1"/>
            <a:r>
              <a:rPr lang="en-US" sz="1500" dirty="0"/>
              <a:t>Exposures that were reported in </a:t>
            </a:r>
            <a:r>
              <a:rPr lang="en-US" sz="1500" dirty="0" err="1"/>
              <a:t>Qualtrics</a:t>
            </a:r>
            <a:r>
              <a:rPr lang="en-US" sz="1500" dirty="0"/>
              <a:t> with no follow up at SHS </a:t>
            </a:r>
            <a:r>
              <a:rPr lang="en-US" sz="1500" b="1" dirty="0"/>
              <a:t>2</a:t>
            </a:r>
          </a:p>
          <a:p>
            <a:pPr lvl="1"/>
            <a:r>
              <a:rPr lang="en-US" sz="1500" dirty="0"/>
              <a:t>Exposures that were evaluated at SHS but not reported in </a:t>
            </a:r>
            <a:r>
              <a:rPr lang="en-US" sz="1500" dirty="0" err="1"/>
              <a:t>Qualtrics</a:t>
            </a:r>
            <a:r>
              <a:rPr lang="en-US" sz="1500" dirty="0"/>
              <a:t> </a:t>
            </a:r>
            <a:r>
              <a:rPr lang="en-US" sz="1500" b="1" dirty="0"/>
              <a:t>13</a:t>
            </a:r>
            <a:endParaRPr lang="en-US" sz="1500" dirty="0"/>
          </a:p>
        </p:txBody>
      </p:sp>
      <p:sp>
        <p:nvSpPr>
          <p:cNvPr id="4" name="Oval 3"/>
          <p:cNvSpPr/>
          <p:nvPr/>
        </p:nvSpPr>
        <p:spPr>
          <a:xfrm>
            <a:off x="6752724" y="2102118"/>
            <a:ext cx="1444337" cy="13923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Palatino Linotype"/>
            </a:endParaRPr>
          </a:p>
        </p:txBody>
      </p:sp>
      <p:sp>
        <p:nvSpPr>
          <p:cNvPr id="5" name="Oval 4"/>
          <p:cNvSpPr/>
          <p:nvPr/>
        </p:nvSpPr>
        <p:spPr>
          <a:xfrm>
            <a:off x="7511265" y="2112505"/>
            <a:ext cx="1444337" cy="13923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Palatino Linotype"/>
            </a:endParaRPr>
          </a:p>
        </p:txBody>
      </p:sp>
      <p:sp>
        <p:nvSpPr>
          <p:cNvPr id="6" name="Rectangle 5"/>
          <p:cNvSpPr/>
          <p:nvPr/>
        </p:nvSpPr>
        <p:spPr>
          <a:xfrm>
            <a:off x="6836501" y="3515274"/>
            <a:ext cx="2270558" cy="300082"/>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1F497D">
                    <a:lumMod val="75000"/>
                  </a:srgbClr>
                </a:solidFill>
                <a:latin typeface="Verdana" panose="020B0604030504040204" pitchFamily="34" charset="0"/>
                <a:ea typeface="Verdana" panose="020B0604030504040204" pitchFamily="34" charset="0"/>
                <a:cs typeface="Verdana" panose="020B0604030504040204" pitchFamily="34" charset="0"/>
              </a:rPr>
              <a:t>Reports       Evaluations</a:t>
            </a:r>
          </a:p>
        </p:txBody>
      </p:sp>
      <p:sp>
        <p:nvSpPr>
          <p:cNvPr id="7" name="Rectangle 6"/>
          <p:cNvSpPr/>
          <p:nvPr/>
        </p:nvSpPr>
        <p:spPr>
          <a:xfrm>
            <a:off x="7007441" y="2670196"/>
            <a:ext cx="295274" cy="300082"/>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1F497D">
                    <a:lumMod val="75000"/>
                  </a:srgbClr>
                </a:solidFill>
                <a:latin typeface="Verdana" panose="020B0604030504040204" pitchFamily="34" charset="0"/>
                <a:ea typeface="Verdana" panose="020B0604030504040204" pitchFamily="34" charset="0"/>
                <a:cs typeface="Verdana" panose="020B0604030504040204" pitchFamily="34" charset="0"/>
              </a:rPr>
              <a:t>2</a:t>
            </a:r>
          </a:p>
        </p:txBody>
      </p:sp>
      <p:sp>
        <p:nvSpPr>
          <p:cNvPr id="8" name="Rectangle 7"/>
          <p:cNvSpPr/>
          <p:nvPr/>
        </p:nvSpPr>
        <p:spPr>
          <a:xfrm>
            <a:off x="7655375" y="2670196"/>
            <a:ext cx="298480" cy="307777"/>
          </a:xfrm>
          <a:prstGeom prst="rect">
            <a:avLst/>
          </a:prstGeom>
        </p:spPr>
        <p:txBody>
          <a:bodyPr wrap="none">
            <a:spAutoFit/>
          </a:bodyPr>
          <a:lstStyle/>
          <a:p>
            <a:pPr defTabSz="685800" eaLnBrk="1" fontAlgn="auto" hangingPunct="1">
              <a:spcBef>
                <a:spcPts val="0"/>
              </a:spcBef>
              <a:spcAft>
                <a:spcPts val="0"/>
              </a:spcAft>
              <a:defRPr/>
            </a:pPr>
            <a:r>
              <a:rPr lang="en-US" sz="1400" dirty="0">
                <a:solidFill>
                  <a:srgbClr val="1F497D">
                    <a:lumMod val="75000"/>
                  </a:srgbClr>
                </a:solidFill>
                <a:latin typeface="Verdana" panose="020B0604030504040204" pitchFamily="34" charset="0"/>
                <a:ea typeface="Verdana" panose="020B0604030504040204" pitchFamily="34" charset="0"/>
                <a:cs typeface="Verdana" panose="020B0604030504040204" pitchFamily="34" charset="0"/>
              </a:rPr>
              <a:t>8</a:t>
            </a:r>
            <a:endParaRPr lang="en-US" sz="1100" dirty="0">
              <a:solidFill>
                <a:srgbClr val="1F497D">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8440500" y="2670196"/>
            <a:ext cx="403751" cy="300082"/>
          </a:xfrm>
          <a:prstGeom prst="rect">
            <a:avLst/>
          </a:prstGeom>
        </p:spPr>
        <p:txBody>
          <a:bodyPr wrap="square">
            <a:spAutoFit/>
          </a:bodyPr>
          <a:lstStyle/>
          <a:p>
            <a:pPr defTabSz="685800" eaLnBrk="1" fontAlgn="auto" hangingPunct="1">
              <a:spcBef>
                <a:spcPts val="0"/>
              </a:spcBef>
              <a:spcAft>
                <a:spcPts val="0"/>
              </a:spcAft>
              <a:defRPr/>
            </a:pPr>
            <a:r>
              <a:rPr lang="en-US" sz="1350" dirty="0">
                <a:solidFill>
                  <a:srgbClr val="1F497D">
                    <a:lumMod val="75000"/>
                  </a:srgbClr>
                </a:solidFill>
                <a:latin typeface="Verdana" panose="020B0604030504040204" pitchFamily="34" charset="0"/>
                <a:ea typeface="Verdana" panose="020B0604030504040204" pitchFamily="34" charset="0"/>
                <a:cs typeface="Verdana" panose="020B0604030504040204" pitchFamily="34" charset="0"/>
              </a:rPr>
              <a:t>13</a:t>
            </a:r>
          </a:p>
        </p:txBody>
      </p:sp>
      <p:sp>
        <p:nvSpPr>
          <p:cNvPr id="10" name="TextBox 9"/>
          <p:cNvSpPr txBox="1"/>
          <p:nvPr/>
        </p:nvSpPr>
        <p:spPr>
          <a:xfrm>
            <a:off x="6836502" y="4330211"/>
            <a:ext cx="1604000" cy="300082"/>
          </a:xfrm>
          <a:prstGeom prst="rect">
            <a:avLst/>
          </a:prstGeom>
          <a:noFill/>
        </p:spPr>
        <p:txBody>
          <a:bodyPr wrap="square" rtlCol="0">
            <a:spAutoFit/>
          </a:bodyPr>
          <a:lstStyle/>
          <a:p>
            <a:pPr defTabSz="685800" eaLnBrk="1" fontAlgn="auto" hangingPunct="1">
              <a:spcBef>
                <a:spcPts val="0"/>
              </a:spcBef>
              <a:spcAft>
                <a:spcPts val="0"/>
              </a:spcAft>
              <a:defRPr/>
            </a:pPr>
            <a:endParaRPr lang="en-US" sz="1350">
              <a:solidFill>
                <a:prstClr val="black"/>
              </a:solidFill>
              <a:latin typeface="Palatino Linotype"/>
              <a:cs typeface="+mn-cs"/>
            </a:endParaRPr>
          </a:p>
        </p:txBody>
      </p:sp>
    </p:spTree>
    <p:extLst>
      <p:ext uri="{BB962C8B-B14F-4D97-AF65-F5344CB8AC3E}">
        <p14:creationId xmlns:p14="http://schemas.microsoft.com/office/powerpoint/2010/main" val="6557548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College of Dental Medicine Sharps Injury Types </a:t>
            </a:r>
            <a:r>
              <a:rPr lang="en-US" sz="2800" dirty="0" smtClean="0"/>
              <a:t>2020</a:t>
            </a:r>
            <a:endParaRPr lang="en-US" sz="2800" b="1" dirty="0"/>
          </a:p>
        </p:txBody>
      </p:sp>
      <p:sp>
        <p:nvSpPr>
          <p:cNvPr id="3" name="Content Placeholder 2"/>
          <p:cNvSpPr>
            <a:spLocks noGrp="1"/>
          </p:cNvSpPr>
          <p:nvPr>
            <p:ph idx="1"/>
          </p:nvPr>
        </p:nvSpPr>
        <p:spPr/>
        <p:txBody>
          <a:bodyPr/>
          <a:lstStyle/>
          <a:p>
            <a:pPr marL="0" indent="0">
              <a:buNone/>
            </a:pPr>
            <a:endParaRPr lang="en-US" dirty="0"/>
          </a:p>
        </p:txBody>
      </p:sp>
      <p:graphicFrame>
        <p:nvGraphicFramePr>
          <p:cNvPr id="5" name="Chart 4"/>
          <p:cNvGraphicFramePr>
            <a:graphicFrameLocks/>
          </p:cNvGraphicFramePr>
          <p:nvPr>
            <p:extLst/>
          </p:nvPr>
        </p:nvGraphicFramePr>
        <p:xfrm>
          <a:off x="1681844" y="2008414"/>
          <a:ext cx="5781798" cy="36494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11054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38200" y="76200"/>
            <a:ext cx="7772400" cy="914400"/>
          </a:xfrm>
        </p:spPr>
        <p:txBody>
          <a:bodyPr/>
          <a:lstStyle/>
          <a:p>
            <a:pPr eaLnBrk="1" hangingPunct="1"/>
            <a:r>
              <a:rPr lang="en-US" altLang="en-US" sz="3200" b="1" dirty="0" err="1">
                <a:latin typeface="Verdana" panose="020B0604030504040204" pitchFamily="34" charset="0"/>
                <a:ea typeface="Verdana" panose="020B0604030504040204" pitchFamily="34" charset="0"/>
                <a:cs typeface="Verdana" panose="020B0604030504040204" pitchFamily="34" charset="0"/>
              </a:rPr>
              <a:t>Bloodborne</a:t>
            </a:r>
            <a:r>
              <a:rPr lang="en-US" altLang="en-US" sz="3200" b="1" dirty="0">
                <a:latin typeface="Verdana" panose="020B0604030504040204" pitchFamily="34" charset="0"/>
                <a:ea typeface="Verdana" panose="020B0604030504040204" pitchFamily="34" charset="0"/>
                <a:cs typeface="Verdana" panose="020B0604030504040204" pitchFamily="34" charset="0"/>
              </a:rPr>
              <a:t> Pathogens:</a:t>
            </a:r>
            <a:br>
              <a:rPr lang="en-US" altLang="en-US" sz="3200" b="1" dirty="0">
                <a:latin typeface="Verdana" panose="020B0604030504040204" pitchFamily="34" charset="0"/>
                <a:ea typeface="Verdana" panose="020B0604030504040204" pitchFamily="34" charset="0"/>
                <a:cs typeface="Verdana" panose="020B0604030504040204" pitchFamily="34" charset="0"/>
              </a:rPr>
            </a:br>
            <a:r>
              <a:rPr lang="en-US" altLang="en-US" sz="3200" b="1" dirty="0">
                <a:latin typeface="Verdana" panose="020B0604030504040204" pitchFamily="34" charset="0"/>
                <a:ea typeface="Verdana" panose="020B0604030504040204" pitchFamily="34" charset="0"/>
                <a:cs typeface="Verdana" panose="020B0604030504040204" pitchFamily="34" charset="0"/>
              </a:rPr>
              <a:t>Occupational Exposure</a:t>
            </a:r>
          </a:p>
        </p:txBody>
      </p:sp>
      <p:sp>
        <p:nvSpPr>
          <p:cNvPr id="36867" name="Content Placeholder 6"/>
          <p:cNvSpPr>
            <a:spLocks noGrp="1"/>
          </p:cNvSpPr>
          <p:nvPr>
            <p:ph idx="1"/>
          </p:nvPr>
        </p:nvSpPr>
        <p:spPr>
          <a:xfrm>
            <a:off x="76200" y="1219200"/>
            <a:ext cx="8763000" cy="4648200"/>
          </a:xfrm>
        </p:spPr>
        <p:txBody>
          <a:bodyPr/>
          <a:lstStyle/>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Refers to: ‘stick’ from any contaminated item; mucous membrane, non-intact skin exposure</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Clean with Betadine and antimicrobial soap</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Rinse eyes/mucous membranes 10 minutes</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Inform supervisory person</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Student Health/ER </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All patients, students or faculty/staff injured in the clinical facility should file an "Accident Report - </a:t>
            </a:r>
            <a:r>
              <a:rPr lang="en-US" altLang="en-US" sz="20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Qualtrics</a:t>
            </a:r>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n-US" alt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File University Accident Report for Workers Compensation</a:t>
            </a:r>
          </a:p>
          <a:p>
            <a:pPr marL="0" indent="0" eaLnBrk="1" hangingPunct="1">
              <a:buNone/>
            </a:pPr>
            <a:endParaRPr lang="en-US" alt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453891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76200"/>
            <a:ext cx="8686800" cy="990600"/>
          </a:xfrm>
        </p:spPr>
        <p:txBody>
          <a:bodyPr/>
          <a:lstStyle/>
          <a:p>
            <a:pPr eaLnBrk="1" hangingPunct="1"/>
            <a:r>
              <a:rPr lang="en-US" altLang="en-US" sz="3200" b="1" dirty="0" err="1">
                <a:latin typeface="Verdana" panose="020B0604030504040204" pitchFamily="34" charset="0"/>
                <a:ea typeface="Verdana" panose="020B0604030504040204" pitchFamily="34" charset="0"/>
                <a:cs typeface="Verdana" panose="020B0604030504040204" pitchFamily="34" charset="0"/>
              </a:rPr>
              <a:t>Bloodborne</a:t>
            </a:r>
            <a:r>
              <a:rPr lang="en-US" altLang="en-US" sz="3200" b="1" dirty="0">
                <a:latin typeface="Verdana" panose="020B0604030504040204" pitchFamily="34" charset="0"/>
                <a:ea typeface="Verdana" panose="020B0604030504040204" pitchFamily="34" charset="0"/>
                <a:cs typeface="Verdana" panose="020B0604030504040204" pitchFamily="34" charset="0"/>
              </a:rPr>
              <a:t> Pathogens:</a:t>
            </a:r>
            <a:br>
              <a:rPr lang="en-US" altLang="en-US" sz="3200" b="1" dirty="0">
                <a:latin typeface="Verdana" panose="020B0604030504040204" pitchFamily="34" charset="0"/>
                <a:ea typeface="Verdana" panose="020B0604030504040204" pitchFamily="34" charset="0"/>
                <a:cs typeface="Verdana" panose="020B0604030504040204" pitchFamily="34" charset="0"/>
              </a:rPr>
            </a:br>
            <a:r>
              <a:rPr lang="en-US" altLang="en-US" sz="3200" b="1" dirty="0">
                <a:latin typeface="Verdana" panose="020B0604030504040204" pitchFamily="34" charset="0"/>
                <a:ea typeface="Verdana" panose="020B0604030504040204" pitchFamily="34" charset="0"/>
                <a:cs typeface="Verdana" panose="020B0604030504040204" pitchFamily="34" charset="0"/>
              </a:rPr>
              <a:t>Post Exposure Evaluation</a:t>
            </a:r>
          </a:p>
        </p:txBody>
      </p:sp>
      <p:sp>
        <p:nvSpPr>
          <p:cNvPr id="3" name="Content Placeholder 6"/>
          <p:cNvSpPr>
            <a:spLocks noGrp="1"/>
          </p:cNvSpPr>
          <p:nvPr>
            <p:ph idx="1"/>
          </p:nvPr>
        </p:nvSpPr>
        <p:spPr>
          <a:xfrm>
            <a:off x="228600" y="1371600"/>
            <a:ext cx="8534400" cy="4953000"/>
          </a:xfrm>
        </p:spPr>
        <p:txBody>
          <a:bodyPr rtlCol="0">
            <a:normAutofit/>
          </a:bodyPr>
          <a:lstStyle/>
          <a:p>
            <a:pPr eaLnBrk="1" hangingPunct="1"/>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Baseline HIV, HBV, HCV testing (titers/viral load)</a:t>
            </a:r>
          </a:p>
          <a:p>
            <a:pPr marL="0" indent="0" eaLnBrk="1" hangingPunct="1">
              <a:buNone/>
            </a:pPr>
            <a:endParaRPr lang="en-US" sz="9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HIV Post exposure prophylaxis; anti-retroviral treatment may be indicated and is effective if given immediately  (2 hour window) – </a:t>
            </a:r>
            <a:r>
              <a:rPr lang="en-US" sz="22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REPORT IMMEDIATELY</a:t>
            </a:r>
          </a:p>
          <a:p>
            <a:pPr marL="0" indent="0" eaLnBrk="1" hangingPunct="1">
              <a:buNone/>
            </a:pPr>
            <a:endParaRPr lang="en-US" sz="9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Source patient name and MRN# is helpful</a:t>
            </a:r>
          </a:p>
          <a:p>
            <a:pPr marL="0" indent="0" eaLnBrk="1" hangingPunct="1">
              <a:buNone/>
            </a:pPr>
            <a:endParaRPr lang="en-US" sz="9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HBV Vaccination/Ig may be indicated</a:t>
            </a:r>
          </a:p>
          <a:p>
            <a:pPr marL="0" indent="0">
              <a:buNone/>
            </a:pPr>
            <a:endParaRPr lang="en-US" sz="9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HCV No post exposure prophylaxis; anti-viral treatment may be indicated for established infections </a:t>
            </a:r>
          </a:p>
          <a:p>
            <a:pPr marL="0" indent="0">
              <a:buNone/>
            </a:pPr>
            <a:endParaRPr 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Follow up testing</a:t>
            </a:r>
          </a:p>
          <a:p>
            <a:pPr eaLnBrk="1" fontAlgn="auto" hangingPunct="1">
              <a:spcAft>
                <a:spcPts val="0"/>
              </a:spcAft>
              <a:defRPr/>
            </a:pPr>
            <a:endPar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68630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Presentation training\Red bag bin as shelf.JPG"/>
          <p:cNvPicPr>
            <a:picLocks noChangeAspect="1" noChangeArrowheads="1"/>
          </p:cNvPicPr>
          <p:nvPr/>
        </p:nvPicPr>
        <p:blipFill>
          <a:blip r:embed="rId3" cstate="print">
            <a:extLst>
              <a:ext uri="{28A0092B-C50C-407E-A947-70E740481C1C}">
                <a14:useLocalDpi xmlns:a14="http://schemas.microsoft.com/office/drawing/2010/main" val="0"/>
              </a:ext>
            </a:extLst>
          </a:blip>
          <a:srcRect l="17941" t="29836"/>
          <a:stretch>
            <a:fillRect/>
          </a:stretch>
        </p:blipFill>
        <p:spPr bwMode="auto">
          <a:xfrm>
            <a:off x="4741862" y="1143000"/>
            <a:ext cx="4376738" cy="49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1447800"/>
            <a:ext cx="2667000" cy="2092881"/>
          </a:xfrm>
          <a:prstGeom prst="rect">
            <a:avLst/>
          </a:prstGeom>
          <a:noFill/>
        </p:spPr>
        <p:txBody>
          <a:bodyPr wrap="square">
            <a:spAutoFit/>
          </a:bodyPr>
          <a:lstStyle/>
          <a:p>
            <a:pPr>
              <a:defRPr/>
            </a:pPr>
            <a:endParaRPr lang="en-US" sz="1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anose="05000000000000000000" pitchFamily="2" charset="2"/>
              <a:buChar char="Ø"/>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Coats</a:t>
            </a:r>
          </a:p>
          <a:p>
            <a:pPr>
              <a:defRPr/>
            </a:pPr>
            <a:endParaRPr 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anose="05000000000000000000" pitchFamily="2" charset="2"/>
              <a:buChar char="Ø"/>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Bags</a:t>
            </a:r>
          </a:p>
          <a:p>
            <a:pPr marL="342900" indent="-342900">
              <a:buFont typeface="Wingdings" panose="05000000000000000000" pitchFamily="2" charset="2"/>
              <a:buChar char="Ø"/>
              <a:defRPr/>
            </a:pPr>
            <a:endParaRPr 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anose="05000000000000000000" pitchFamily="2" charset="2"/>
              <a:buChar char="Ø"/>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Dental trays</a:t>
            </a:r>
          </a:p>
          <a:p>
            <a:pPr>
              <a:defRPr/>
            </a:pPr>
            <a:endParaRPr 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anose="05000000000000000000" pitchFamily="2" charset="2"/>
              <a:buChar char="Ø"/>
              <a:defRPr/>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Anything!</a:t>
            </a:r>
          </a:p>
        </p:txBody>
      </p:sp>
      <p:sp>
        <p:nvSpPr>
          <p:cNvPr id="4" name="Rectangle 2"/>
          <p:cNvSpPr txBox="1">
            <a:spLocks noChangeArrowheads="1"/>
          </p:cNvSpPr>
          <p:nvPr/>
        </p:nvSpPr>
        <p:spPr>
          <a:xfrm>
            <a:off x="0" y="209550"/>
            <a:ext cx="8915400" cy="781050"/>
          </a:xfrm>
          <a:prstGeom prst="rect">
            <a:avLst/>
          </a:prstGeom>
        </p:spPr>
        <p:txBody>
          <a:bodyPr/>
          <a:lstStyle/>
          <a:p>
            <a:pPr algn="ctr" eaLnBrk="1" hangingPunct="1">
              <a:defRPr/>
            </a:pPr>
            <a:r>
              <a:rPr lang="en-US" sz="2800" b="1" kern="0" dirty="0">
                <a:solidFill>
                  <a:schemeClr val="bg1"/>
                </a:solidFill>
                <a:latin typeface="Verdana" panose="020B0604030504040204" pitchFamily="34" charset="0"/>
                <a:ea typeface="Verdana" panose="020B0604030504040204" pitchFamily="34" charset="0"/>
                <a:cs typeface="Verdana" panose="020B0604030504040204" pitchFamily="34" charset="0"/>
              </a:rPr>
              <a:t>Red Bag Bins Are Not a Place to Store….</a:t>
            </a:r>
            <a:endParaRPr lang="en-US" sz="3200"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2401" y="76200"/>
            <a:ext cx="8915400" cy="938212"/>
          </a:xfrm>
        </p:spPr>
        <p:txBody>
          <a:bodyPr rtlCol="0">
            <a:normAutofit fontScale="90000"/>
          </a:bodyPr>
          <a:lstStyle/>
          <a:p>
            <a:pPr eaLnBrk="1" fontAlgn="auto" hangingPunct="1">
              <a:spcAft>
                <a:spcPts val="0"/>
              </a:spcAft>
              <a:defRPr/>
            </a:pPr>
            <a:r>
              <a:rPr lang="en-US" sz="3600" b="1" dirty="0">
                <a:latin typeface="Verdana" panose="020B0604030504040204" pitchFamily="34" charset="0"/>
                <a:ea typeface="Verdana" panose="020B0604030504040204" pitchFamily="34" charset="0"/>
                <a:cs typeface="Verdana" panose="020B0604030504040204" pitchFamily="34" charset="0"/>
              </a:rPr>
              <a:t>Categories of Environmental Surfaces</a:t>
            </a:r>
          </a:p>
        </p:txBody>
      </p:sp>
      <p:sp>
        <p:nvSpPr>
          <p:cNvPr id="67587" name="Rectangle 3"/>
          <p:cNvSpPr>
            <a:spLocks noGrp="1" noChangeArrowheads="1"/>
          </p:cNvSpPr>
          <p:nvPr>
            <p:ph idx="1"/>
          </p:nvPr>
        </p:nvSpPr>
        <p:spPr>
          <a:xfrm>
            <a:off x="152401" y="1295400"/>
            <a:ext cx="8915400" cy="4625975"/>
          </a:xfrm>
        </p:spPr>
        <p:txBody>
          <a:bodyPr/>
          <a:lstStyle/>
          <a:p>
            <a:pPr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Clinical contact surfaces</a:t>
            </a:r>
          </a:p>
          <a:p>
            <a:pPr lvl="1"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High potential for direct contamination from spray or spatter or by contact with DHCP’s gloved hand</a:t>
            </a:r>
          </a:p>
          <a:p>
            <a:pPr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Housekeeping surfaces</a:t>
            </a:r>
          </a:p>
          <a:p>
            <a:pPr lvl="1"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Do not come into contact with patients or devices</a:t>
            </a:r>
          </a:p>
          <a:p>
            <a:pPr lvl="1"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Limited risk of disease transmission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685800"/>
          </a:xfrm>
        </p:spPr>
        <p:txBody>
          <a:bodyPr/>
          <a:lstStyle/>
          <a:p>
            <a:r>
              <a:rPr lang="en-US" sz="2800" b="1" dirty="0" smtClean="0">
                <a:latin typeface="Verdana" pitchFamily="34" charset="0"/>
                <a:ea typeface="Verdana" pitchFamily="34" charset="0"/>
                <a:cs typeface="Verdana" pitchFamily="34" charset="0"/>
              </a:rPr>
              <a:t>Return to campus, providing clinical care</a:t>
            </a:r>
            <a:endParaRPr lang="en-US" sz="2800" b="1" dirty="0">
              <a:latin typeface="Verdana" pitchFamily="34" charset="0"/>
              <a:ea typeface="Verdana" pitchFamily="34" charset="0"/>
              <a:cs typeface="Verdana" pitchFamily="34" charset="0"/>
            </a:endParaRPr>
          </a:p>
        </p:txBody>
      </p:sp>
      <p:sp>
        <p:nvSpPr>
          <p:cNvPr id="7" name="Content Placeholder 2"/>
          <p:cNvSpPr>
            <a:spLocks noGrp="1"/>
          </p:cNvSpPr>
          <p:nvPr/>
        </p:nvSpPr>
        <p:spPr>
          <a:xfrm>
            <a:off x="1676400" y="1371600"/>
            <a:ext cx="58674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Verdana" pitchFamily="34" charset="0"/>
                <a:ea typeface="Verdana" pitchFamily="34" charset="0"/>
                <a:cs typeface="Verdana" pitchFamily="34" charset="0"/>
              </a:rPr>
              <a:t>PCR testing for SARS-CoV-2 infection</a:t>
            </a:r>
          </a:p>
          <a:p>
            <a:r>
              <a:rPr lang="en-US" sz="2000" dirty="0" smtClean="0">
                <a:latin typeface="Verdana" pitchFamily="34" charset="0"/>
                <a:ea typeface="Verdana" pitchFamily="34" charset="0"/>
                <a:cs typeface="Verdana" pitchFamily="34" charset="0"/>
              </a:rPr>
              <a:t>Daily symptom checks</a:t>
            </a:r>
          </a:p>
          <a:p>
            <a:r>
              <a:rPr lang="en-US" sz="2000" dirty="0" smtClean="0">
                <a:latin typeface="Verdana" pitchFamily="34" charset="0"/>
                <a:ea typeface="Verdana" pitchFamily="34" charset="0"/>
                <a:cs typeface="Verdana" pitchFamily="34" charset="0"/>
              </a:rPr>
              <a:t>N95 respirator </a:t>
            </a:r>
            <a:r>
              <a:rPr lang="en-US" sz="2000" dirty="0">
                <a:latin typeface="Verdana" pitchFamily="34" charset="0"/>
                <a:ea typeface="Verdana" pitchFamily="34" charset="0"/>
                <a:cs typeface="Verdana" pitchFamily="34" charset="0"/>
              </a:rPr>
              <a:t>f</a:t>
            </a:r>
            <a:r>
              <a:rPr lang="en-US" sz="2000" dirty="0" smtClean="0">
                <a:latin typeface="Verdana" pitchFamily="34" charset="0"/>
                <a:ea typeface="Verdana" pitchFamily="34" charset="0"/>
                <a:cs typeface="Verdana" pitchFamily="34" charset="0"/>
              </a:rPr>
              <a:t>it testing</a:t>
            </a:r>
            <a:endParaRPr lang="en-US" sz="2000" dirty="0">
              <a:latin typeface="Verdana" pitchFamily="34" charset="0"/>
              <a:ea typeface="Verdana" pitchFamily="34" charset="0"/>
              <a:cs typeface="Verdana" pitchFamily="34" charset="0"/>
            </a:endParaRPr>
          </a:p>
        </p:txBody>
      </p:sp>
      <p:pic>
        <p:nvPicPr>
          <p:cNvPr id="73729" name="Picture 1" descr="C:\Users\bioehs\Downloads\IMG-1975.PNG"/>
          <p:cNvPicPr>
            <a:picLocks noChangeAspect="1" noChangeArrowheads="1"/>
          </p:cNvPicPr>
          <p:nvPr/>
        </p:nvPicPr>
        <p:blipFill>
          <a:blip r:embed="rId2" cstate="print"/>
          <a:srcRect/>
          <a:stretch>
            <a:fillRect/>
          </a:stretch>
        </p:blipFill>
        <p:spPr bwMode="auto">
          <a:xfrm>
            <a:off x="2362200" y="2667000"/>
            <a:ext cx="2099213" cy="3733801"/>
          </a:xfrm>
          <a:prstGeom prst="rect">
            <a:avLst/>
          </a:prstGeom>
          <a:noFill/>
        </p:spPr>
      </p:pic>
      <p:pic>
        <p:nvPicPr>
          <p:cNvPr id="73730" name="Picture 2" descr="C:\Users\bioehs\Downloads\IMG-1976.PNG"/>
          <p:cNvPicPr>
            <a:picLocks noChangeAspect="1" noChangeArrowheads="1"/>
          </p:cNvPicPr>
          <p:nvPr/>
        </p:nvPicPr>
        <p:blipFill>
          <a:blip r:embed="rId3" cstate="print"/>
          <a:srcRect/>
          <a:stretch>
            <a:fillRect/>
          </a:stretch>
        </p:blipFill>
        <p:spPr bwMode="auto">
          <a:xfrm>
            <a:off x="4724400" y="2590800"/>
            <a:ext cx="2099213" cy="3733801"/>
          </a:xfrm>
          <a:prstGeom prst="rect">
            <a:avLst/>
          </a:prstGeom>
          <a:noFill/>
        </p:spPr>
      </p:pic>
    </p:spTree>
    <p:extLst>
      <p:ext uri="{BB962C8B-B14F-4D97-AF65-F5344CB8AC3E}">
        <p14:creationId xmlns:p14="http://schemas.microsoft.com/office/powerpoint/2010/main" val="731739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762000" y="141288"/>
            <a:ext cx="7010400" cy="862012"/>
          </a:xfrm>
        </p:spPr>
        <p:txBody>
          <a:bodyPr rtlCol="0">
            <a:noAutofit/>
          </a:bodyPr>
          <a:lstStyle/>
          <a:p>
            <a:pPr eaLnBrk="1" fontAlgn="auto" hangingPunct="1">
              <a:spcAft>
                <a:spcPts val="0"/>
              </a:spcAft>
              <a:defRPr/>
            </a:pPr>
            <a:r>
              <a:rPr lang="en-US" sz="3200" b="1" dirty="0">
                <a:latin typeface="Verdana" panose="020B0604030504040204" pitchFamily="34" charset="0"/>
                <a:ea typeface="Verdana" panose="020B0604030504040204" pitchFamily="34" charset="0"/>
                <a:cs typeface="Verdana" panose="020B0604030504040204" pitchFamily="34" charset="0"/>
              </a:rPr>
              <a:t> Environmental Surfaces: Clinical Contact Surfaces</a:t>
            </a:r>
          </a:p>
        </p:txBody>
      </p:sp>
      <p:pic>
        <p:nvPicPr>
          <p:cNvPr id="69635" name="Picture 3" descr="npo0000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295400"/>
            <a:ext cx="6415088" cy="4808538"/>
          </a:xfrm>
          <a:prstGeom prst="rect">
            <a:avLst/>
          </a:prstGeom>
          <a:noFill/>
          <a:ln w="9525">
            <a:solidFill>
              <a:srgbClr val="66FF33"/>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69636" name="Line 4"/>
          <p:cNvSpPr>
            <a:spLocks noChangeShapeType="1"/>
          </p:cNvSpPr>
          <p:nvPr/>
        </p:nvSpPr>
        <p:spPr bwMode="auto">
          <a:xfrm flipV="1">
            <a:off x="1610915" y="3731419"/>
            <a:ext cx="304800" cy="685800"/>
          </a:xfrm>
          <a:prstGeom prst="line">
            <a:avLst/>
          </a:prstGeom>
          <a:ln>
            <a:solidFill>
              <a:srgbClr val="FF0000"/>
            </a:solidFill>
            <a:headEnd/>
            <a:tailEnd type="triangle" w="lg" len="lg"/>
          </a:ln>
        </p:spPr>
        <p:style>
          <a:lnRef idx="3">
            <a:schemeClr val="accent2"/>
          </a:lnRef>
          <a:fillRef idx="0">
            <a:schemeClr val="accent2"/>
          </a:fillRef>
          <a:effectRef idx="2">
            <a:schemeClr val="accent2"/>
          </a:effectRef>
          <a:fontRef idx="minor">
            <a:schemeClr val="tx1"/>
          </a:fontRef>
        </p:style>
        <p:txBody>
          <a:bodyPr wrap="none"/>
          <a:lstStyle/>
          <a:p>
            <a:endParaRPr lang="en-US" b="1">
              <a:ln w="22225">
                <a:solidFill>
                  <a:schemeClr val="accent2"/>
                </a:solidFill>
                <a:prstDash val="solid"/>
              </a:ln>
              <a:solidFill>
                <a:schemeClr val="accent2">
                  <a:lumMod val="40000"/>
                  <a:lumOff val="60000"/>
                </a:schemeClr>
              </a:solidFill>
            </a:endParaRPr>
          </a:p>
        </p:txBody>
      </p:sp>
      <p:sp>
        <p:nvSpPr>
          <p:cNvPr id="69637" name="Line 5"/>
          <p:cNvSpPr>
            <a:spLocks noChangeShapeType="1"/>
          </p:cNvSpPr>
          <p:nvPr/>
        </p:nvSpPr>
        <p:spPr bwMode="auto">
          <a:xfrm flipV="1">
            <a:off x="2980795" y="3962400"/>
            <a:ext cx="303213" cy="687388"/>
          </a:xfrm>
          <a:prstGeom prst="line">
            <a:avLst/>
          </a:prstGeom>
          <a:ln>
            <a:solidFill>
              <a:srgbClr val="FF0000"/>
            </a:solidFill>
            <a:headEnd/>
            <a:tailEnd type="triangle" w="lg" len="lg"/>
          </a:ln>
        </p:spPr>
        <p:style>
          <a:lnRef idx="3">
            <a:schemeClr val="accent2"/>
          </a:lnRef>
          <a:fillRef idx="0">
            <a:schemeClr val="accent2"/>
          </a:fillRef>
          <a:effectRef idx="2">
            <a:schemeClr val="accent2"/>
          </a:effectRef>
          <a:fontRef idx="minor">
            <a:schemeClr val="tx1"/>
          </a:fontRef>
        </p:style>
        <p:txBody>
          <a:bodyPr wrap="none"/>
          <a:lstStyle/>
          <a:p>
            <a:endParaRPr lang="en-US" b="1">
              <a:ln w="22225">
                <a:solidFill>
                  <a:schemeClr val="accent2"/>
                </a:solidFill>
                <a:prstDash val="solid"/>
              </a:ln>
              <a:solidFill>
                <a:schemeClr val="accent2">
                  <a:lumMod val="40000"/>
                  <a:lumOff val="60000"/>
                </a:schemeClr>
              </a:solidFill>
            </a:endParaRPr>
          </a:p>
        </p:txBody>
      </p:sp>
      <p:sp>
        <p:nvSpPr>
          <p:cNvPr id="69638" name="Line 6"/>
          <p:cNvSpPr>
            <a:spLocks noChangeShapeType="1"/>
          </p:cNvSpPr>
          <p:nvPr/>
        </p:nvSpPr>
        <p:spPr bwMode="auto">
          <a:xfrm flipV="1">
            <a:off x="4114800" y="2209800"/>
            <a:ext cx="304800" cy="687388"/>
          </a:xfrm>
          <a:prstGeom prst="line">
            <a:avLst/>
          </a:prstGeom>
          <a:ln>
            <a:solidFill>
              <a:srgbClr val="FF0000"/>
            </a:solidFill>
            <a:headEnd/>
            <a:tailEnd type="triangle" w="lg" len="lg"/>
          </a:ln>
        </p:spPr>
        <p:style>
          <a:lnRef idx="3">
            <a:schemeClr val="accent2"/>
          </a:lnRef>
          <a:fillRef idx="0">
            <a:schemeClr val="accent2"/>
          </a:fillRef>
          <a:effectRef idx="2">
            <a:schemeClr val="accent2"/>
          </a:effectRef>
          <a:fontRef idx="minor">
            <a:schemeClr val="tx1"/>
          </a:fontRef>
        </p:style>
        <p:txBody>
          <a:bodyPr wrap="none"/>
          <a:lstStyle/>
          <a:p>
            <a:endParaRPr lang="en-US" b="1">
              <a:ln w="22225">
                <a:solidFill>
                  <a:schemeClr val="accent2"/>
                </a:solidFill>
                <a:prstDash val="solid"/>
              </a:ln>
              <a:solidFill>
                <a:schemeClr val="accent2">
                  <a:lumMod val="40000"/>
                  <a:lumOff val="60000"/>
                </a:schemeClr>
              </a:solidFill>
            </a:endParaRPr>
          </a:p>
        </p:txBody>
      </p:sp>
      <p:sp>
        <p:nvSpPr>
          <p:cNvPr id="69639" name="Line 7"/>
          <p:cNvSpPr>
            <a:spLocks noChangeShapeType="1"/>
          </p:cNvSpPr>
          <p:nvPr/>
        </p:nvSpPr>
        <p:spPr bwMode="auto">
          <a:xfrm flipV="1">
            <a:off x="5892801" y="4040717"/>
            <a:ext cx="306387" cy="685800"/>
          </a:xfrm>
          <a:prstGeom prst="line">
            <a:avLst/>
          </a:prstGeom>
          <a:ln>
            <a:solidFill>
              <a:srgbClr val="FF0000"/>
            </a:solidFill>
            <a:headEnd/>
            <a:tailEnd type="triangle" w="lg" len="lg"/>
          </a:ln>
        </p:spPr>
        <p:style>
          <a:lnRef idx="3">
            <a:schemeClr val="accent2"/>
          </a:lnRef>
          <a:fillRef idx="0">
            <a:schemeClr val="accent2"/>
          </a:fillRef>
          <a:effectRef idx="2">
            <a:schemeClr val="accent2"/>
          </a:effectRef>
          <a:fontRef idx="minor">
            <a:schemeClr val="tx1"/>
          </a:fontRef>
        </p:style>
        <p:txBody>
          <a:bodyPr wrap="none"/>
          <a:lstStyle/>
          <a:p>
            <a:endParaRPr lang="en-US" b="1">
              <a:ln w="22225">
                <a:solidFill>
                  <a:schemeClr val="accent2"/>
                </a:solidFill>
                <a:prstDash val="solid"/>
              </a:ln>
              <a:solidFill>
                <a:schemeClr val="accent2">
                  <a:lumMod val="40000"/>
                  <a:lumOff val="60000"/>
                </a:schemeClr>
              </a:solidFill>
            </a:endParaRPr>
          </a:p>
        </p:txBody>
      </p:sp>
      <p:sp>
        <p:nvSpPr>
          <p:cNvPr id="69640" name="Line 8"/>
          <p:cNvSpPr>
            <a:spLocks noChangeShapeType="1"/>
          </p:cNvSpPr>
          <p:nvPr/>
        </p:nvSpPr>
        <p:spPr bwMode="auto">
          <a:xfrm flipV="1">
            <a:off x="5414169" y="3542770"/>
            <a:ext cx="303213" cy="684213"/>
          </a:xfrm>
          <a:prstGeom prst="line">
            <a:avLst/>
          </a:prstGeom>
          <a:ln>
            <a:solidFill>
              <a:srgbClr val="FF0000"/>
            </a:solidFill>
            <a:headEnd/>
            <a:tailEnd type="triangle" w="lg" len="lg"/>
          </a:ln>
        </p:spPr>
        <p:style>
          <a:lnRef idx="3">
            <a:schemeClr val="accent2"/>
          </a:lnRef>
          <a:fillRef idx="0">
            <a:schemeClr val="accent2"/>
          </a:fillRef>
          <a:effectRef idx="2">
            <a:schemeClr val="accent2"/>
          </a:effectRef>
          <a:fontRef idx="minor">
            <a:schemeClr val="tx1"/>
          </a:fontRef>
        </p:style>
        <p:txBody>
          <a:bodyPr wrap="none"/>
          <a:lstStyle/>
          <a:p>
            <a:endParaRPr lang="en-US" b="1">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txBox="1">
            <a:spLocks noChangeArrowheads="1"/>
          </p:cNvSpPr>
          <p:nvPr/>
        </p:nvSpPr>
        <p:spPr bwMode="auto">
          <a:xfrm>
            <a:off x="457200" y="228600"/>
            <a:ext cx="77724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Environmental Surfaces: </a:t>
            </a:r>
            <a:r>
              <a:rPr lang="en-US" alt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Housekeeping Surfaces</a:t>
            </a:r>
          </a:p>
        </p:txBody>
      </p:sp>
      <p:pic>
        <p:nvPicPr>
          <p:cNvPr id="71683" name="Object 3" descr="npo000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143000"/>
            <a:ext cx="4684966" cy="5387975"/>
          </a:xfrm>
          <a:prstGeom prst="rect">
            <a:avLst/>
          </a:prstGeom>
          <a:noFill/>
          <a:ln w="9525">
            <a:solidFill>
              <a:srgbClr val="66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71684" name="Line 4"/>
          <p:cNvSpPr>
            <a:spLocks noChangeShapeType="1"/>
          </p:cNvSpPr>
          <p:nvPr/>
        </p:nvSpPr>
        <p:spPr bwMode="auto">
          <a:xfrm flipV="1">
            <a:off x="6682305" y="5334000"/>
            <a:ext cx="306388" cy="685800"/>
          </a:xfrm>
          <a:prstGeom prst="line">
            <a:avLst/>
          </a:prstGeom>
          <a:noFill/>
          <a:ln w="50800">
            <a:solidFill>
              <a:srgbClr val="66FF33"/>
            </a:solidFill>
            <a:round/>
            <a:headEnd type="triangle" w="med" len="med"/>
            <a:tailEnd type="none" w="lg" len="lg"/>
          </a:ln>
          <a:extLst>
            <a:ext uri="{909E8E84-426E-40DD-AFC4-6F175D3DCCD1}">
              <a14:hiddenFill xmlns:a14="http://schemas.microsoft.com/office/drawing/2010/main">
                <a:noFill/>
              </a14:hiddenFill>
            </a:ext>
          </a:extLst>
        </p:spPr>
        <p:txBody>
          <a:bodyPr wrap="none"/>
          <a:lstStyle/>
          <a:p>
            <a:endParaRPr lang="en-US"/>
          </a:p>
        </p:txBody>
      </p:sp>
      <p:sp>
        <p:nvSpPr>
          <p:cNvPr id="71685" name="Line 5"/>
          <p:cNvSpPr>
            <a:spLocks noChangeShapeType="1"/>
          </p:cNvSpPr>
          <p:nvPr/>
        </p:nvSpPr>
        <p:spPr bwMode="auto">
          <a:xfrm flipV="1">
            <a:off x="3218921" y="2819400"/>
            <a:ext cx="304800" cy="687387"/>
          </a:xfrm>
          <a:prstGeom prst="line">
            <a:avLst/>
          </a:prstGeom>
          <a:noFill/>
          <a:ln w="50800">
            <a:solidFill>
              <a:srgbClr val="66FF33"/>
            </a:solidFill>
            <a:round/>
            <a:headEnd type="triangle" w="med" len="med"/>
            <a:tailEnd type="none" w="lg" len="lg"/>
          </a:ln>
          <a:extLst>
            <a:ext uri="{909E8E84-426E-40DD-AFC4-6F175D3DCCD1}">
              <a14:hiddenFill xmlns:a14="http://schemas.microsoft.com/office/drawing/2010/main">
                <a:noFill/>
              </a14:hiddenFill>
            </a:ext>
          </a:extLst>
        </p:spPr>
        <p:txBody>
          <a:bodyPr wrap="none"/>
          <a:lstStyle/>
          <a:p>
            <a:endParaRPr lang="en-US"/>
          </a:p>
        </p:txBody>
      </p:sp>
      <p:sp>
        <p:nvSpPr>
          <p:cNvPr id="71686" name="Line 6"/>
          <p:cNvSpPr>
            <a:spLocks noChangeShapeType="1"/>
          </p:cNvSpPr>
          <p:nvPr/>
        </p:nvSpPr>
        <p:spPr bwMode="auto">
          <a:xfrm>
            <a:off x="3532188" y="1709738"/>
            <a:ext cx="623887" cy="155575"/>
          </a:xfrm>
          <a:prstGeom prst="line">
            <a:avLst/>
          </a:prstGeom>
          <a:noFill/>
          <a:ln w="50800">
            <a:solidFill>
              <a:srgbClr val="66FF33"/>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Spills</a:t>
            </a:r>
          </a:p>
        </p:txBody>
      </p:sp>
      <p:sp>
        <p:nvSpPr>
          <p:cNvPr id="73731" name="Rectangle 3"/>
          <p:cNvSpPr txBox="1">
            <a:spLocks noChangeArrowheads="1"/>
          </p:cNvSpPr>
          <p:nvPr/>
        </p:nvSpPr>
        <p:spPr bwMode="auto">
          <a:xfrm>
            <a:off x="0" y="1143000"/>
            <a:ext cx="906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914400" indent="-277813">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436688" indent="-244475">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878013" indent="-163513">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220913"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6781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31353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5925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40497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Small blood spills on clinical contact surfaces can be cleaned up by CODM staff/students</a:t>
            </a:r>
          </a:p>
          <a:p>
            <a:pPr marL="0" indent="0" eaLnBrk="1" hangingPunct="1">
              <a:spcBef>
                <a:spcPct val="30000"/>
              </a:spcBef>
              <a:buSzPct val="75000"/>
              <a:buNone/>
            </a:pPr>
            <a:endParaRPr lang="en-US" altLang="en-US" sz="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Cleaning materials and PPE are available in the clinics</a:t>
            </a:r>
          </a:p>
          <a:p>
            <a:pPr lvl="1"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Gloves, paper towels, bleach</a:t>
            </a:r>
          </a:p>
          <a:p>
            <a:pPr marL="636587" lvl="1" indent="0" eaLnBrk="1" hangingPunct="1">
              <a:spcBef>
                <a:spcPct val="30000"/>
              </a:spcBef>
              <a:buSzPct val="75000"/>
              <a:buNone/>
            </a:pPr>
            <a:endParaRPr lang="en-US" altLang="en-US" sz="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When to ask for help?</a:t>
            </a:r>
          </a:p>
          <a:p>
            <a:pPr lvl="1" eaLnBrk="1" hangingPunct="1">
              <a:spcBef>
                <a:spcPct val="3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Spills on housekeeping surfaces, large spills, aspiration system failure</a:t>
            </a:r>
          </a:p>
          <a:p>
            <a:pPr lvl="1" eaLnBrk="1" hangingPunct="1">
              <a:spcBef>
                <a:spcPct val="30000"/>
              </a:spcBef>
              <a:buSzPct val="75000"/>
              <a:buFont typeface="Wingdings" panose="05000000000000000000" pitchFamily="2" charset="2"/>
              <a:buChar char="Ø"/>
            </a:pPr>
            <a:endPar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3732" name="Picture 2" descr="\\sgbf003.mc.cumc.columbia.edu\ca_ehs$\H\Incident\Blood in bathroom\Blood in bathr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8627" y="4422082"/>
            <a:ext cx="2671775" cy="200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00006"/>
          <p:cNvPicPr>
            <a:picLocks noChangeAspect="1" noChangeArrowheads="1"/>
          </p:cNvPicPr>
          <p:nvPr/>
        </p:nvPicPr>
        <p:blipFill>
          <a:blip r:embed="rId4" cstate="print"/>
          <a:srcRect/>
          <a:stretch>
            <a:fillRect/>
          </a:stretch>
        </p:blipFill>
        <p:spPr bwMode="auto">
          <a:xfrm>
            <a:off x="6019800" y="4422082"/>
            <a:ext cx="2627889" cy="1976236"/>
          </a:xfrm>
          <a:prstGeom prst="rect">
            <a:avLst/>
          </a:prstGeom>
          <a:ln>
            <a:noFill/>
          </a:ln>
          <a:effectLst>
            <a:outerShdw blurRad="190500" algn="tl" rotWithShape="0">
              <a:srgbClr val="000000">
                <a:alpha val="70000"/>
              </a:srgbClr>
            </a:outerShdw>
          </a:effectLst>
        </p:spPr>
      </p:pic>
      <p:pic>
        <p:nvPicPr>
          <p:cNvPr id="73734" name="Picture 8" descr="http://lowres.jantoo.com/health-beauty-dentists_chair-blood-pulling_teeth-teeth-dentist-23632616_low.jpg"/>
          <p:cNvPicPr>
            <a:picLocks noChangeAspect="1" noChangeArrowheads="1"/>
          </p:cNvPicPr>
          <p:nvPr/>
        </p:nvPicPr>
        <p:blipFill>
          <a:blip r:embed="rId5" cstate="print">
            <a:extLst>
              <a:ext uri="{28A0092B-C50C-407E-A947-70E740481C1C}">
                <a14:useLocalDpi xmlns:a14="http://schemas.microsoft.com/office/drawing/2010/main" val="0"/>
              </a:ext>
            </a:extLst>
          </a:blip>
          <a:srcRect t="19417" r="4916"/>
          <a:stretch>
            <a:fillRect/>
          </a:stretch>
        </p:blipFill>
        <p:spPr bwMode="auto">
          <a:xfrm>
            <a:off x="427028" y="4422082"/>
            <a:ext cx="2362200" cy="200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352800" y="76200"/>
            <a:ext cx="1905000" cy="914400"/>
          </a:xfrm>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Spills</a:t>
            </a:r>
          </a:p>
        </p:txBody>
      </p:sp>
      <p:grpSp>
        <p:nvGrpSpPr>
          <p:cNvPr id="75779" name="Group 8"/>
          <p:cNvGrpSpPr>
            <a:grpSpLocks/>
          </p:cNvGrpSpPr>
          <p:nvPr/>
        </p:nvGrpSpPr>
        <p:grpSpPr bwMode="auto">
          <a:xfrm>
            <a:off x="111125" y="1143000"/>
            <a:ext cx="3622675" cy="4267200"/>
            <a:chOff x="228600" y="1219200"/>
            <a:chExt cx="2479229" cy="3276600"/>
          </a:xfrm>
        </p:grpSpPr>
        <p:pic>
          <p:nvPicPr>
            <p:cNvPr id="7578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19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436" y="1219200"/>
              <a:ext cx="1217836" cy="162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8215" y="2842981"/>
              <a:ext cx="1239614" cy="165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842981"/>
              <a:ext cx="1239614" cy="165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80" name="Picture 1"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l="5038" t="2532" r="5535" b="1266"/>
          <a:stretch/>
        </p:blipFill>
        <p:spPr bwMode="auto">
          <a:xfrm>
            <a:off x="3733800" y="1066800"/>
            <a:ext cx="541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E:\Presentation training\Gown front ope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6439" y="3395927"/>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descr="E:\Presentation training\gown rear ope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4987" y="3407039"/>
            <a:ext cx="15240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p:cNvSpPr>
            <a:spLocks noGrp="1"/>
          </p:cNvSpPr>
          <p:nvPr>
            <p:ph type="title"/>
          </p:nvPr>
        </p:nvSpPr>
        <p:spPr>
          <a:xfrm>
            <a:off x="76200" y="78316"/>
            <a:ext cx="9067800" cy="914400"/>
          </a:xfrm>
        </p:spPr>
        <p:txBody>
          <a:bodyPr/>
          <a:lstStyle/>
          <a:p>
            <a:r>
              <a:rPr lang="en-US" altLang="en-US" sz="3200" b="1" dirty="0">
                <a:latin typeface="Verdana" panose="020B0604030504040204" pitchFamily="34" charset="0"/>
                <a:ea typeface="Verdana" panose="020B0604030504040204" pitchFamily="34" charset="0"/>
                <a:cs typeface="Verdana" panose="020B0604030504040204" pitchFamily="34" charset="0"/>
              </a:rPr>
              <a:t>Personal Protective Equipment (PPE)</a:t>
            </a:r>
          </a:p>
        </p:txBody>
      </p:sp>
      <p:sp>
        <p:nvSpPr>
          <p:cNvPr id="3" name="Content Placeholder 2"/>
          <p:cNvSpPr>
            <a:spLocks noGrp="1"/>
          </p:cNvSpPr>
          <p:nvPr>
            <p:ph idx="1"/>
          </p:nvPr>
        </p:nvSpPr>
        <p:spPr>
          <a:xfrm>
            <a:off x="76200" y="1143000"/>
            <a:ext cx="9067800" cy="5105400"/>
          </a:xfrm>
        </p:spPr>
        <p:txBody>
          <a:bodyPr>
            <a:normAutofit/>
          </a:bodyPr>
          <a:lstStyle/>
          <a:p>
            <a:pPr>
              <a:defRPr/>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Disposable gowns should also be changed daily or when they become visibly soiled; They can be disposed of in normal (non-red bag) waste</a:t>
            </a:r>
          </a:p>
          <a:p>
            <a:pPr>
              <a:defRPr/>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Gowns are either front or rear-opening; NOT reversible</a:t>
            </a:r>
          </a:p>
          <a:p>
            <a:pPr>
              <a:defRPr/>
            </a:pP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Surgical masks and protective eyewear (providers and patients) must be worn at all times when splatter, splash or aerosol producing procedures are being performed, or observations of procedures are being made</a:t>
            </a:r>
          </a:p>
        </p:txBody>
      </p:sp>
      <p:pic>
        <p:nvPicPr>
          <p:cNvPr id="81927" name="Picture 7" descr="http://www.net32.com/images/prodinfo/I10011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933" y="4130279"/>
            <a:ext cx="270304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1929" name="Picture 9" descr="http://www.diamondtool.net/sites/default/files/37-0915_SS100we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3862" y="7389284"/>
            <a:ext cx="2651125" cy="1526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1252" y="5958619"/>
            <a:ext cx="2618024" cy="369332"/>
          </a:xfrm>
          <a:prstGeom prst="rect">
            <a:avLst/>
          </a:prstGeom>
          <a:noFill/>
        </p:spPr>
        <p:txBody>
          <a:bodyPr wrap="none" rtlCol="0">
            <a:spAutoFit/>
          </a:bodyPr>
          <a:lstStyle/>
          <a:p>
            <a:r>
              <a:rPr lang="en-US" sz="1800" dirty="0">
                <a:solidFill>
                  <a:srgbClr val="FF0000"/>
                </a:solidFill>
                <a:latin typeface="Verdana" panose="020B0604030504040204" pitchFamily="34" charset="0"/>
                <a:ea typeface="Verdana" panose="020B0604030504040204" pitchFamily="34" charset="0"/>
                <a:cs typeface="Verdana" panose="020B0604030504040204" pitchFamily="34" charset="0"/>
              </a:rPr>
              <a:t>Side shields required</a:t>
            </a:r>
          </a:p>
        </p:txBody>
      </p:sp>
      <p:sp>
        <p:nvSpPr>
          <p:cNvPr id="4" name="Down Arrow 3"/>
          <p:cNvSpPr/>
          <p:nvPr/>
        </p:nvSpPr>
        <p:spPr>
          <a:xfrm flipV="1">
            <a:off x="1800572" y="5593098"/>
            <a:ext cx="228600" cy="3843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29"/>
                                        </p:tgtEl>
                                        <p:attrNameLst>
                                          <p:attrName>style.visibility</p:attrName>
                                        </p:attrNameLst>
                                      </p:cBhvr>
                                      <p:to>
                                        <p:strVal val="visible"/>
                                      </p:to>
                                    </p:set>
                                    <p:animEffect transition="in" filter="fade">
                                      <p:cBhvr>
                                        <p:cTn id="7" dur="1000"/>
                                        <p:tgtEl>
                                          <p:spTgt spid="81929"/>
                                        </p:tgtEl>
                                      </p:cBhvr>
                                    </p:animEffect>
                                    <p:anim calcmode="lin" valueType="num">
                                      <p:cBhvr>
                                        <p:cTn id="8" dur="1000" fill="hold"/>
                                        <p:tgtEl>
                                          <p:spTgt spid="81929"/>
                                        </p:tgtEl>
                                        <p:attrNameLst>
                                          <p:attrName>ppt_x</p:attrName>
                                        </p:attrNameLst>
                                      </p:cBhvr>
                                      <p:tavLst>
                                        <p:tav tm="0">
                                          <p:val>
                                            <p:strVal val="#ppt_x"/>
                                          </p:val>
                                        </p:tav>
                                        <p:tav tm="100000">
                                          <p:val>
                                            <p:strVal val="#ppt_x"/>
                                          </p:val>
                                        </p:tav>
                                      </p:tavLst>
                                    </p:anim>
                                    <p:anim calcmode="lin" valueType="num">
                                      <p:cBhvr>
                                        <p:cTn id="9" dur="1000" fill="hold"/>
                                        <p:tgtEl>
                                          <p:spTgt spid="819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6200" y="1204340"/>
            <a:ext cx="6696177" cy="4964616"/>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b="1" dirty="0">
                <a:latin typeface="Verdana" panose="020B0604030504040204" pitchFamily="34" charset="0"/>
                <a:ea typeface="Verdana" panose="020B0604030504040204" pitchFamily="34" charset="0"/>
                <a:cs typeface="Verdana" panose="020B0604030504040204" pitchFamily="34" charset="0"/>
              </a:rPr>
              <a:t>PPE is to be removed when leaving patient care areas</a:t>
            </a:r>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19434"/>
            <a:ext cx="6696177" cy="4964616"/>
          </a:xfrm>
          <a:ln>
            <a:solidFill>
              <a:schemeClr val="accent1">
                <a:shade val="50000"/>
              </a:schemeClr>
            </a:solidFill>
          </a:ln>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503" y="1219434"/>
            <a:ext cx="6545628" cy="4964616"/>
          </a:xfrm>
          <a:prstGeom prst="rect">
            <a:avLst/>
          </a:prstGeom>
          <a:ln>
            <a:solidFill>
              <a:schemeClr val="accent1">
                <a:shade val="50000"/>
              </a:schemeClr>
            </a:solidFill>
          </a:ln>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9841" y="1206231"/>
            <a:ext cx="6841900" cy="4975928"/>
          </a:xfrm>
          <a:prstGeom prst="rect">
            <a:avLst/>
          </a:prstGeom>
          <a:ln>
            <a:solidFill>
              <a:schemeClr val="accent1">
                <a:shade val="50000"/>
              </a:schemeClr>
            </a:solidFill>
          </a:ln>
        </p:spPr>
      </p:pic>
      <p:sp>
        <p:nvSpPr>
          <p:cNvPr id="3" name="TextBox 2"/>
          <p:cNvSpPr txBox="1"/>
          <p:nvPr/>
        </p:nvSpPr>
        <p:spPr>
          <a:xfrm>
            <a:off x="76200" y="1231791"/>
            <a:ext cx="598241" cy="338554"/>
          </a:xfrm>
          <a:prstGeom prst="rect">
            <a:avLst/>
          </a:prstGeom>
          <a:solidFill>
            <a:schemeClr val="bg1"/>
          </a:solid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VC5</a:t>
            </a:r>
          </a:p>
        </p:txBody>
      </p:sp>
    </p:spTree>
    <p:extLst>
      <p:ext uri="{BB962C8B-B14F-4D97-AF65-F5344CB8AC3E}">
        <p14:creationId xmlns:p14="http://schemas.microsoft.com/office/powerpoint/2010/main" val="278078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693738"/>
          </a:xfrm>
        </p:spPr>
        <p:txBody>
          <a:bodyPr/>
          <a:lstStyle/>
          <a:p>
            <a:pPr eaLnBrk="1" hangingPunct="1">
              <a:lnSpc>
                <a:spcPct val="85000"/>
              </a:lnSpc>
            </a:pPr>
            <a:r>
              <a:rPr lang="en-US" altLang="en-US" sz="3200" b="1" dirty="0">
                <a:latin typeface="Verdana" panose="020B0604030504040204" pitchFamily="34" charset="0"/>
                <a:ea typeface="Verdana" panose="020B0604030504040204" pitchFamily="34" charset="0"/>
                <a:cs typeface="Verdana" panose="020B0604030504040204" pitchFamily="34" charset="0"/>
              </a:rPr>
              <a:t>Personal Protective Equipment (PPE): Gloves</a:t>
            </a:r>
          </a:p>
        </p:txBody>
      </p:sp>
      <p:sp>
        <p:nvSpPr>
          <p:cNvPr id="83971" name="Rectangle 3"/>
          <p:cNvSpPr>
            <a:spLocks noGrp="1" noChangeArrowheads="1"/>
          </p:cNvSpPr>
          <p:nvPr>
            <p:ph idx="1"/>
          </p:nvPr>
        </p:nvSpPr>
        <p:spPr>
          <a:xfrm>
            <a:off x="152400" y="1295400"/>
            <a:ext cx="8915400" cy="3124200"/>
          </a:xfrm>
        </p:spPr>
        <p:txBody>
          <a:bodyPr/>
          <a:lstStyle/>
          <a:p>
            <a:pPr eaLnBrk="1" hangingPunct="1">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Minimize the </a:t>
            </a:r>
            <a:r>
              <a:rPr lang="en-US" altLang="en-US"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two-way transmission </a:t>
            </a: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of microorganisms between patients and providers</a:t>
            </a:r>
          </a:p>
          <a:p>
            <a:pPr eaLnBrk="1" hangingPunct="1">
              <a:buSzPct val="75000"/>
            </a:pPr>
            <a:endParaRPr lang="en-US" altLang="en-US" sz="1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Reduce contamination of the hands of health care personnel by microbial flora that can be transmitted from one patient to another</a:t>
            </a:r>
          </a:p>
          <a:p>
            <a:pPr eaLnBrk="1" hangingPunct="1">
              <a:buSzPct val="75000"/>
            </a:pPr>
            <a:endParaRPr lang="en-US" altLang="en-US" sz="1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buSzPct val="75000"/>
            </a:pPr>
            <a:r>
              <a:rPr lang="en-US" altLang="en-US"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Are not a substitute for hand washing or sanitizing</a:t>
            </a:r>
          </a:p>
          <a:p>
            <a:pPr eaLnBrk="1" hangingPunct="1"/>
            <a:endPar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1"/>
          </p:nvPr>
        </p:nvSpPr>
        <p:spPr>
          <a:xfrm>
            <a:off x="-423564" y="1181100"/>
            <a:ext cx="4385964" cy="4495800"/>
          </a:xfrm>
        </p:spPr>
        <p:txBody>
          <a:bodyPr/>
          <a:lstStyle/>
          <a:p>
            <a:pPr lvl="1" eaLnBrk="1" hangingPunct="1">
              <a:buFont typeface="Wingdings" panose="05000000000000000000" pitchFamily="2" charset="2"/>
              <a:buChar char="Ø"/>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When removing gloves, no glove is 100% effective</a:t>
            </a:r>
          </a:p>
          <a:p>
            <a:pPr marL="457200" lvl="1" indent="0" eaLnBrk="1" hangingPunct="1">
              <a:buNone/>
            </a:pPr>
            <a:endParaRPr lang="en-US" altLang="en-US" sz="1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1" eaLnBrk="1" hangingPunct="1">
              <a:buFont typeface="Wingdings" panose="05000000000000000000" pitchFamily="2" charset="2"/>
              <a:buChar char="Ø"/>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Change ASAP after visible contamination</a:t>
            </a:r>
          </a:p>
          <a:p>
            <a:pPr marL="457200" lvl="1" indent="0" eaLnBrk="1" hangingPunct="1">
              <a:buNone/>
            </a:pPr>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lvl="1" eaLnBrk="1" hangingPunct="1">
              <a:buFont typeface="Wingdings" panose="05000000000000000000" pitchFamily="2" charset="2"/>
              <a:buChar char="Ø"/>
            </a:pPr>
            <a:r>
              <a:rPr lang="en-US" altLang="en-US"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US" altLang="en-US" dirty="0" err="1">
                <a:solidFill>
                  <a:srgbClr val="FF0000"/>
                </a:solidFill>
                <a:latin typeface="Verdana" panose="020B0604030504040204" pitchFamily="34" charset="0"/>
                <a:ea typeface="Verdana" panose="020B0604030504040204" pitchFamily="34" charset="0"/>
                <a:cs typeface="Verdana" panose="020B0604030504040204" pitchFamily="34" charset="0"/>
              </a:rPr>
              <a:t>Purell</a:t>
            </a:r>
            <a:r>
              <a:rPr lang="en-US" altLang="en-US" dirty="0">
                <a:solidFill>
                  <a:srgbClr val="FF0000"/>
                </a:solidFill>
                <a:latin typeface="Verdana" panose="020B0604030504040204" pitchFamily="34" charset="0"/>
                <a:ea typeface="Verdana" panose="020B0604030504040204" pitchFamily="34" charset="0"/>
                <a:cs typeface="Verdana" panose="020B0604030504040204" pitchFamily="34" charset="0"/>
              </a:rPr>
              <a:t>’ or soap and water?</a:t>
            </a:r>
          </a:p>
          <a:p>
            <a:pPr marL="457200" lvl="1" indent="0" eaLnBrk="1" hangingPunct="1">
              <a:buNone/>
            </a:pPr>
            <a:endParaRPr lang="en-US" altLang="en-US" sz="1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lvl="1" eaLnBrk="1" hangingPunct="1">
              <a:buFont typeface="Wingdings" panose="05000000000000000000" pitchFamily="2" charset="2"/>
              <a:buChar char="Ø"/>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Technique is important</a:t>
            </a:r>
          </a:p>
        </p:txBody>
      </p:sp>
      <p:pic>
        <p:nvPicPr>
          <p:cNvPr id="88068"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336" t="14965" r="4940" b="30789"/>
          <a:stretch/>
        </p:blipFill>
        <p:spPr bwMode="auto">
          <a:xfrm>
            <a:off x="3902075" y="3103033"/>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181100"/>
            <a:ext cx="21732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2" descr="Deal-Purell-Hand-Sanitizer-$0.13-at-Rite-Ai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1150" y="1181100"/>
            <a:ext cx="1905000" cy="1905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8071" name="Rectangle 1"/>
          <p:cNvSpPr>
            <a:spLocks noChangeArrowheads="1"/>
          </p:cNvSpPr>
          <p:nvPr/>
        </p:nvSpPr>
        <p:spPr bwMode="auto">
          <a:xfrm>
            <a:off x="6127751" y="1517302"/>
            <a:ext cx="548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or</a:t>
            </a:r>
            <a:endParaRPr lang="en-US" alt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8072" name="Rectangle 7"/>
          <p:cNvSpPr>
            <a:spLocks noChangeArrowheads="1"/>
          </p:cNvSpPr>
          <p:nvPr/>
        </p:nvSpPr>
        <p:spPr bwMode="auto">
          <a:xfrm>
            <a:off x="8521701" y="1517302"/>
            <a:ext cx="373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lang="en-US" altLang="en-US" b="1">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5" t="2853" r="56550" b="24579"/>
          <a:stretch/>
        </p:blipFill>
        <p:spPr bwMode="auto">
          <a:xfrm>
            <a:off x="6781800" y="3182228"/>
            <a:ext cx="2251490" cy="295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title"/>
          </p:nvPr>
        </p:nvSpPr>
        <p:spPr>
          <a:xfrm>
            <a:off x="228600" y="76200"/>
            <a:ext cx="8797925" cy="860425"/>
          </a:xfrm>
        </p:spPr>
        <p:txBody>
          <a:bodyPr/>
          <a:lstStyle/>
          <a:p>
            <a:pPr eaLnBrk="1" hangingPunct="1"/>
            <a:r>
              <a:rPr lang="en-US" altLang="en-US" sz="3100" b="1" dirty="0">
                <a:latin typeface="Verdana" panose="020B0604030504040204" pitchFamily="34" charset="0"/>
                <a:ea typeface="Verdana" panose="020B0604030504040204" pitchFamily="34" charset="0"/>
                <a:cs typeface="Verdana" panose="020B0604030504040204" pitchFamily="34" charset="0"/>
              </a:rPr>
              <a:t>Special Hand Hygiene Considerations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sz="3200" b="1" dirty="0">
                <a:latin typeface="Verdana" panose="020B0604030504040204" pitchFamily="34" charset="0"/>
                <a:ea typeface="Verdana" panose="020B0604030504040204" pitchFamily="34" charset="0"/>
                <a:cs typeface="Verdana" panose="020B0604030504040204" pitchFamily="34" charset="0"/>
              </a:rPr>
              <a:t>Bedbugs</a:t>
            </a:r>
          </a:p>
        </p:txBody>
      </p:sp>
      <p:sp>
        <p:nvSpPr>
          <p:cNvPr id="73731" name="Rectangle 3"/>
          <p:cNvSpPr txBox="1">
            <a:spLocks noChangeArrowheads="1"/>
          </p:cNvSpPr>
          <p:nvPr/>
        </p:nvSpPr>
        <p:spPr bwMode="auto">
          <a:xfrm>
            <a:off x="0" y="1143000"/>
            <a:ext cx="906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914400" indent="-277813">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436688" indent="-244475">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878013" indent="-163513">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220913"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6781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31353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5925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4049713"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30000"/>
              </a:spcBef>
              <a:buSzPct val="75000"/>
            </a:pPr>
            <a:r>
              <a:rPr lang="en-US" alt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If bed bugs or bites are apparent, talk discreetly to your patient about them, as you would with any other medical issue.</a:t>
            </a:r>
            <a:endParaRPr lang="en-US" altLang="en-US" sz="1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30000"/>
              </a:spcBef>
              <a:buSzPct val="75000"/>
            </a:pPr>
            <a:r>
              <a:rPr lang="en-US" alt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PPE and terminal cleaning procedure should be adequate to control transmission of bed bugs</a:t>
            </a:r>
          </a:p>
          <a:p>
            <a:pPr marL="636587" lvl="1" indent="0" eaLnBrk="1" hangingPunct="1">
              <a:spcBef>
                <a:spcPct val="30000"/>
              </a:spcBef>
              <a:buSzPct val="75000"/>
              <a:buNone/>
            </a:pPr>
            <a:endParaRPr lang="en-US" altLang="en-US" sz="1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30000"/>
              </a:spcBef>
              <a:buSzPct val="75000"/>
            </a:pPr>
            <a:r>
              <a:rPr lang="en-US" altLang="en-US" sz="1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When to ask for help? If you suspect bed bugs may be present your clinic or office should call the facilities help desk. Facilities will send a contracted exterminator over to lay glue traps. If bed bugs are evident, chemical extermination will be performed.</a:t>
            </a:r>
          </a:p>
        </p:txBody>
      </p:sp>
      <p:pic>
        <p:nvPicPr>
          <p:cNvPr id="46082" name="Picture 2" descr="Image result for bedbu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2138" y="41148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Image result for bedbu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231"/>
          <a:stretch/>
        </p:blipFill>
        <p:spPr bwMode="auto">
          <a:xfrm>
            <a:off x="6096000" y="4114800"/>
            <a:ext cx="2590800" cy="2176273"/>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Image result for bedbu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63" y="4114800"/>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298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9144000" cy="1143000"/>
          </a:xfrm>
        </p:spPr>
        <p:txBody>
          <a:bodyPr rtlCol="0">
            <a:normAutofit/>
          </a:bodyPr>
          <a:lstStyle/>
          <a:p>
            <a:pPr eaLnBrk="1" fontAlgn="auto" hangingPunct="1">
              <a:spcAft>
                <a:spcPts val="0"/>
              </a:spcAft>
              <a:defRPr/>
            </a:pPr>
            <a:r>
              <a:rPr lang="en-US" sz="3200" b="1" dirty="0">
                <a:latin typeface="Verdana" panose="020B0604030504040204" pitchFamily="34" charset="0"/>
                <a:ea typeface="Verdana" panose="020B0604030504040204" pitchFamily="34" charset="0"/>
                <a:cs typeface="Verdana" panose="020B0604030504040204" pitchFamily="34" charset="0"/>
              </a:rPr>
              <a:t>Transmission of</a:t>
            </a:r>
            <a:r>
              <a:rPr lang="en-US" sz="3200" b="1" i="1" dirty="0">
                <a:latin typeface="Verdana" panose="020B0604030504040204" pitchFamily="34" charset="0"/>
                <a:ea typeface="Verdana" panose="020B0604030504040204" pitchFamily="34" charset="0"/>
                <a:cs typeface="Verdana" panose="020B0604030504040204" pitchFamily="34" charset="0"/>
              </a:rPr>
              <a:t> </a:t>
            </a:r>
            <a:br>
              <a:rPr lang="en-US" sz="3200" b="1" i="1" dirty="0">
                <a:latin typeface="Verdana" panose="020B0604030504040204" pitchFamily="34" charset="0"/>
                <a:ea typeface="Verdana" panose="020B0604030504040204" pitchFamily="34" charset="0"/>
                <a:cs typeface="Verdana" panose="020B0604030504040204" pitchFamily="34" charset="0"/>
              </a:rPr>
            </a:br>
            <a:r>
              <a:rPr lang="en-US" sz="3200" b="1" i="1" dirty="0">
                <a:latin typeface="Verdana" panose="020B0604030504040204" pitchFamily="34" charset="0"/>
                <a:ea typeface="Verdana" panose="020B0604030504040204" pitchFamily="34" charset="0"/>
                <a:cs typeface="Verdana" panose="020B0604030504040204" pitchFamily="34" charset="0"/>
              </a:rPr>
              <a:t>Mycobacterium Tuberculosis</a:t>
            </a:r>
          </a:p>
        </p:txBody>
      </p:sp>
      <p:sp>
        <p:nvSpPr>
          <p:cNvPr id="92163" name="Rectangle 3"/>
          <p:cNvSpPr txBox="1">
            <a:spLocks noChangeArrowheads="1"/>
          </p:cNvSpPr>
          <p:nvPr/>
        </p:nvSpPr>
        <p:spPr bwMode="auto">
          <a:xfrm>
            <a:off x="228600" y="1219200"/>
            <a:ext cx="89154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buSzPct val="75000"/>
            </a:pPr>
            <a:r>
              <a:rPr lang="en-US" alt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Spread by droplet nuclei</a:t>
            </a:r>
          </a:p>
          <a:p>
            <a:pPr eaLnBrk="1" hangingPunct="1">
              <a:buSzPct val="75000"/>
            </a:pPr>
            <a:r>
              <a:rPr lang="en-US" alt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Immune system usually prevents spread</a:t>
            </a:r>
          </a:p>
          <a:p>
            <a:pPr eaLnBrk="1" hangingPunct="1">
              <a:buSzPct val="75000"/>
            </a:pPr>
            <a:r>
              <a:rPr lang="en-US" alt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Latent infection: Bacteria can remain alive in the lungs for many years (not transmissible)</a:t>
            </a:r>
          </a:p>
          <a:p>
            <a:pPr eaLnBrk="1" hangingPunct="1"/>
            <a:endParaRPr lang="en-US" altLang="en-US" dirty="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2164" name="Picture 4" descr="1frame"/>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2209800" y="3352800"/>
            <a:ext cx="4906939" cy="3050381"/>
          </a:xfr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685800"/>
          </a:xfrm>
        </p:spPr>
        <p:txBody>
          <a:bodyPr/>
          <a:lstStyle/>
          <a:p>
            <a:r>
              <a:rPr lang="en-US" sz="2800" b="1" dirty="0" smtClean="0">
                <a:latin typeface="Verdana" pitchFamily="34" charset="0"/>
                <a:ea typeface="Verdana" pitchFamily="34" charset="0"/>
                <a:cs typeface="Verdana" pitchFamily="34" charset="0"/>
              </a:rPr>
              <a:t>Important Guidelines and Manuals (1)</a:t>
            </a:r>
            <a:endParaRPr lang="en-US" sz="2800" b="1" dirty="0">
              <a:latin typeface="Verdana" pitchFamily="34" charset="0"/>
              <a:ea typeface="Verdana" pitchFamily="34" charset="0"/>
              <a:cs typeface="Verdana" pitchFamily="34" charset="0"/>
            </a:endParaRPr>
          </a:p>
        </p:txBody>
      </p:sp>
      <p:sp>
        <p:nvSpPr>
          <p:cNvPr id="7" name="Content Placeholder 2"/>
          <p:cNvSpPr>
            <a:spLocks noGrp="1"/>
          </p:cNvSpPr>
          <p:nvPr/>
        </p:nvSpPr>
        <p:spPr>
          <a:xfrm>
            <a:off x="4724400" y="1447800"/>
            <a:ext cx="4267200"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Verdana" pitchFamily="34" charset="0"/>
                <a:ea typeface="Verdana" pitchFamily="34" charset="0"/>
                <a:cs typeface="Verdana" pitchFamily="34" charset="0"/>
              </a:rPr>
              <a:t>Patient Screening</a:t>
            </a:r>
          </a:p>
          <a:p>
            <a:r>
              <a:rPr lang="en-US" sz="2000" dirty="0" smtClean="0">
                <a:latin typeface="Verdana" pitchFamily="34" charset="0"/>
                <a:ea typeface="Verdana" pitchFamily="34" charset="0"/>
                <a:cs typeface="Verdana" pitchFamily="34" charset="0"/>
              </a:rPr>
              <a:t>Visitor Policy</a:t>
            </a:r>
          </a:p>
          <a:p>
            <a:r>
              <a:rPr lang="en-US" sz="2000" dirty="0" smtClean="0">
                <a:latin typeface="Verdana" pitchFamily="34" charset="0"/>
                <a:ea typeface="Verdana" pitchFamily="34" charset="0"/>
                <a:cs typeface="Verdana" pitchFamily="34" charset="0"/>
              </a:rPr>
              <a:t>Workforce Screening</a:t>
            </a:r>
          </a:p>
          <a:p>
            <a:r>
              <a:rPr lang="en-US" sz="2000" dirty="0" smtClean="0">
                <a:latin typeface="Verdana" pitchFamily="34" charset="0"/>
                <a:ea typeface="Verdana" pitchFamily="34" charset="0"/>
                <a:cs typeface="Verdana" pitchFamily="34" charset="0"/>
              </a:rPr>
              <a:t>Tracing and Tracking</a:t>
            </a:r>
          </a:p>
          <a:p>
            <a:r>
              <a:rPr lang="en-US" sz="2000" dirty="0" smtClean="0">
                <a:latin typeface="Verdana" pitchFamily="34" charset="0"/>
                <a:ea typeface="Verdana" pitchFamily="34" charset="0"/>
                <a:cs typeface="Verdana" pitchFamily="34" charset="0"/>
              </a:rPr>
              <a:t>Pre-Procedural Testing</a:t>
            </a:r>
          </a:p>
          <a:p>
            <a:r>
              <a:rPr lang="en-US" sz="2000" dirty="0" smtClean="0">
                <a:latin typeface="Verdana" pitchFamily="34" charset="0"/>
                <a:ea typeface="Verdana" pitchFamily="34" charset="0"/>
                <a:cs typeface="Verdana" pitchFamily="34" charset="0"/>
              </a:rPr>
              <a:t>Dental Treatment</a:t>
            </a:r>
          </a:p>
          <a:p>
            <a:r>
              <a:rPr lang="en-US" sz="2000" dirty="0" smtClean="0">
                <a:latin typeface="Verdana" pitchFamily="34" charset="0"/>
                <a:ea typeface="Verdana" pitchFamily="34" charset="0"/>
                <a:cs typeface="Verdana" pitchFamily="34" charset="0"/>
              </a:rPr>
              <a:t>Personal Protective Equipment</a:t>
            </a:r>
          </a:p>
          <a:p>
            <a:r>
              <a:rPr lang="en-US" sz="2000" dirty="0" smtClean="0">
                <a:latin typeface="Verdana" pitchFamily="34" charset="0"/>
                <a:ea typeface="Verdana" pitchFamily="34" charset="0"/>
                <a:cs typeface="Verdana" pitchFamily="34" charset="0"/>
              </a:rPr>
              <a:t>Personal Protective Equipment Conservation and Reuse</a:t>
            </a:r>
          </a:p>
          <a:p>
            <a:r>
              <a:rPr lang="en-US" sz="2000" dirty="0" smtClean="0">
                <a:latin typeface="Verdana" pitchFamily="34" charset="0"/>
                <a:ea typeface="Verdana" pitchFamily="34" charset="0"/>
                <a:cs typeface="Verdana" pitchFamily="34" charset="0"/>
              </a:rPr>
              <a:t>Cleaning and Disinfection</a:t>
            </a:r>
            <a:endParaRPr lang="en-US" sz="2000" dirty="0">
              <a:latin typeface="Verdana" pitchFamily="34" charset="0"/>
              <a:ea typeface="Verdana" pitchFamily="34" charset="0"/>
              <a:cs typeface="Verdana" pitchFamily="34" charset="0"/>
            </a:endParaRPr>
          </a:p>
        </p:txBody>
      </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4621" r="13744"/>
          <a:stretch/>
        </p:blipFill>
        <p:spPr>
          <a:xfrm>
            <a:off x="419099" y="1447800"/>
            <a:ext cx="4038601" cy="3839238"/>
          </a:xfrm>
          <a:prstGeom prst="rect">
            <a:avLst/>
          </a:prstGeom>
          <a:effectLst>
            <a:outerShdw blurRad="50800" dist="38100" algn="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76200"/>
            <a:ext cx="8520112" cy="960437"/>
          </a:xfrm>
        </p:spPr>
        <p:txBody>
          <a:bodyPr rtlCol="0">
            <a:noAutofit/>
          </a:bodyPr>
          <a:lstStyle/>
          <a:p>
            <a:pPr eaLnBrk="1" fontAlgn="auto" hangingPunct="1">
              <a:spcAft>
                <a:spcPts val="0"/>
              </a:spcAft>
              <a:defRPr/>
            </a:pPr>
            <a:r>
              <a:rPr lang="en-US" sz="3200" b="1" dirty="0">
                <a:latin typeface="Verdana" panose="020B0604030504040204" pitchFamily="34" charset="0"/>
                <a:ea typeface="Verdana" panose="020B0604030504040204" pitchFamily="34" charset="0"/>
                <a:cs typeface="Verdana" panose="020B0604030504040204" pitchFamily="34" charset="0"/>
              </a:rPr>
              <a:t>TB Transmission in Dentistry:</a:t>
            </a:r>
            <a:br>
              <a:rPr lang="en-US" sz="3200" b="1" dirty="0">
                <a:latin typeface="Verdana" panose="020B0604030504040204" pitchFamily="34" charset="0"/>
                <a:ea typeface="Verdana" panose="020B0604030504040204" pitchFamily="34" charset="0"/>
                <a:cs typeface="Verdana" panose="020B0604030504040204" pitchFamily="34" charset="0"/>
              </a:rPr>
            </a:br>
            <a:r>
              <a:rPr lang="en-US" sz="3200" b="1" dirty="0">
                <a:latin typeface="Verdana" panose="020B0604030504040204" pitchFamily="34" charset="0"/>
                <a:ea typeface="Verdana" panose="020B0604030504040204" pitchFamily="34" charset="0"/>
                <a:cs typeface="Verdana" panose="020B0604030504040204" pitchFamily="34" charset="0"/>
              </a:rPr>
              <a:t>Risk</a:t>
            </a:r>
          </a:p>
        </p:txBody>
      </p:sp>
      <p:sp>
        <p:nvSpPr>
          <p:cNvPr id="94211" name="Rectangle 3"/>
          <p:cNvSpPr>
            <a:spLocks noGrp="1" noChangeArrowheads="1"/>
          </p:cNvSpPr>
          <p:nvPr>
            <p:ph idx="1"/>
          </p:nvPr>
        </p:nvSpPr>
        <p:spPr>
          <a:xfrm>
            <a:off x="152400" y="1371600"/>
            <a:ext cx="8991600" cy="4625975"/>
          </a:xfrm>
        </p:spPr>
        <p:txBody>
          <a:bodyPr/>
          <a:lstStyle/>
          <a:p>
            <a:pPr eaLnBrk="1" hangingPunct="1">
              <a:lnSpc>
                <a:spcPct val="14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Risk in dental settings is low</a:t>
            </a:r>
          </a:p>
          <a:p>
            <a:pPr eaLnBrk="1" hangingPunct="1">
              <a:lnSpc>
                <a:spcPct val="14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Only one documented case of transmission </a:t>
            </a:r>
          </a:p>
          <a:p>
            <a:pPr eaLnBrk="1" hangingPunct="1">
              <a:lnSpc>
                <a:spcPct val="14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Tuberculin skin test conversions among DHCP are rare</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76200"/>
            <a:ext cx="8382000" cy="914400"/>
          </a:xfrm>
        </p:spPr>
        <p:txBody>
          <a:bodyPr/>
          <a:lstStyle/>
          <a:p>
            <a:pPr eaLnBrk="1" hangingPunct="1"/>
            <a:r>
              <a:rPr lang="en-US" sz="3200" b="1" dirty="0">
                <a:latin typeface="Verdana" panose="020B0604030504040204" pitchFamily="34" charset="0"/>
                <a:ea typeface="Verdana" panose="020B0604030504040204" pitchFamily="34" charset="0"/>
                <a:cs typeface="Verdana" panose="020B0604030504040204" pitchFamily="34" charset="0"/>
              </a:rPr>
              <a:t>TB Transmission in Dentistry:</a:t>
            </a:r>
            <a:br>
              <a:rPr lang="en-US" sz="3200" b="1" dirty="0">
                <a:latin typeface="Verdana" panose="020B0604030504040204" pitchFamily="34" charset="0"/>
                <a:ea typeface="Verdana" panose="020B0604030504040204" pitchFamily="34" charset="0"/>
                <a:cs typeface="Verdana" panose="020B0604030504040204" pitchFamily="34" charset="0"/>
              </a:rPr>
            </a:br>
            <a:r>
              <a:rPr lang="en-US" altLang="en-US" sz="3200" b="1" dirty="0">
                <a:latin typeface="Verdana" panose="020B0604030504040204" pitchFamily="34" charset="0"/>
                <a:ea typeface="Verdana" panose="020B0604030504040204" pitchFamily="34" charset="0"/>
                <a:cs typeface="Verdana" panose="020B0604030504040204" pitchFamily="34" charset="0"/>
              </a:rPr>
              <a:t>Prevention</a:t>
            </a:r>
          </a:p>
        </p:txBody>
      </p:sp>
      <p:sp>
        <p:nvSpPr>
          <p:cNvPr id="96259" name="Rectangle 3"/>
          <p:cNvSpPr txBox="1">
            <a:spLocks noChangeArrowheads="1"/>
          </p:cNvSpPr>
          <p:nvPr/>
        </p:nvSpPr>
        <p:spPr bwMode="auto">
          <a:xfrm>
            <a:off x="152400" y="1295400"/>
            <a:ext cx="7766050"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Baseline medical surveillance of DHCP (PPD/</a:t>
            </a:r>
            <a:r>
              <a:rPr lang="en-US" altLang="en-US"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quantiferon</a:t>
            </a: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a:p>
            <a:pPr eaLnBrk="1" hangingPunct="1">
              <a:lnSpc>
                <a:spcPct val="90000"/>
              </a:lnSpc>
              <a:buSzPct val="75000"/>
            </a:pPr>
            <a:endParaRPr lang="en-US" alt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Assess patients for history of TB</a:t>
            </a:r>
          </a:p>
          <a:p>
            <a:pPr eaLnBrk="1" hangingPunct="1">
              <a:lnSpc>
                <a:spcPct val="90000"/>
              </a:lnSpc>
              <a:buSzPct val="75000"/>
            </a:pPr>
            <a:endParaRPr lang="en-US" alt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Defer elective dental treatment</a:t>
            </a:r>
          </a:p>
          <a:p>
            <a:pPr eaLnBrk="1" hangingPunct="1">
              <a:lnSpc>
                <a:spcPct val="90000"/>
              </a:lnSpc>
              <a:buSzPct val="75000"/>
            </a:pPr>
            <a:endParaRPr lang="en-US" altLang="en-US" sz="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If patient must be treated:</a:t>
            </a:r>
          </a:p>
          <a:p>
            <a:pPr lvl="1"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DHCP should wear a respirator</a:t>
            </a:r>
          </a:p>
          <a:p>
            <a:pPr lvl="1"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Isolation; separate patient from others/mask</a:t>
            </a:r>
          </a:p>
          <a:p>
            <a:pPr lvl="1" eaLnBrk="1" hangingPunct="1">
              <a:lnSpc>
                <a:spcPct val="90000"/>
              </a:lnSpc>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Refer to facility with proper TB infection control precautions</a:t>
            </a:r>
          </a:p>
        </p:txBody>
      </p:sp>
      <p:pic>
        <p:nvPicPr>
          <p:cNvPr id="96260" name="Picture 4" descr="npo000030"/>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629400" y="1981200"/>
            <a:ext cx="2114550" cy="2482589"/>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12700"/>
            <a:ext cx="7772400" cy="1143000"/>
          </a:xfrm>
        </p:spPr>
        <p:txBody>
          <a:bodyPr rtlCol="0">
            <a:normAutofit/>
          </a:bodyPr>
          <a:lstStyle/>
          <a:p>
            <a:pPr eaLnBrk="1" fontAlgn="auto" hangingPunct="1">
              <a:spcAft>
                <a:spcPts val="0"/>
              </a:spcAft>
              <a:defRPr/>
            </a:pPr>
            <a:r>
              <a:rPr lang="en-US" sz="4000" b="1" dirty="0">
                <a:latin typeface="Verdana" panose="020B0604030504040204" pitchFamily="34" charset="0"/>
                <a:ea typeface="Verdana" panose="020B0604030504040204" pitchFamily="34" charset="0"/>
                <a:cs typeface="Verdana" panose="020B0604030504040204" pitchFamily="34" charset="0"/>
              </a:rPr>
              <a:t>Questions?</a:t>
            </a:r>
          </a:p>
        </p:txBody>
      </p:sp>
      <p:sp>
        <p:nvSpPr>
          <p:cNvPr id="3" name="Rectangle 2"/>
          <p:cNvSpPr/>
          <p:nvPr/>
        </p:nvSpPr>
        <p:spPr>
          <a:xfrm>
            <a:off x="1447800" y="2667000"/>
            <a:ext cx="6481967" cy="707886"/>
          </a:xfrm>
          <a:prstGeom prst="rect">
            <a:avLst/>
          </a:prstGeom>
        </p:spPr>
        <p:txBody>
          <a:bodyPr wrap="none">
            <a:spAutoFit/>
          </a:bodyPr>
          <a:lstStyle/>
          <a:p>
            <a:pPr algn="r" eaLnBrk="1" hangingPunct="1">
              <a:buFontTx/>
              <a:buNone/>
            </a:pPr>
            <a:r>
              <a:rPr lang="en-US" altLang="en-US" sz="4000" dirty="0">
                <a:latin typeface="Verdana" panose="020B0604030504040204" pitchFamily="34" charset="0"/>
                <a:ea typeface="Verdana" panose="020B0604030504040204" pitchFamily="34" charset="0"/>
                <a:cs typeface="Verdana" panose="020B0604030504040204" pitchFamily="34" charset="0"/>
                <a:hlinkClick r:id="rId3"/>
              </a:rPr>
              <a:t>biosafety@columbia.edu</a:t>
            </a:r>
            <a:endParaRPr lang="en-US" altLang="en-US" sz="40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4572000" y="1447800"/>
            <a:ext cx="4114800" cy="487680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itchFamily="34" charset="0"/>
                <a:ea typeface="Verdana" pitchFamily="34" charset="0"/>
                <a:cs typeface="Verdana" pitchFamily="34" charset="0"/>
              </a:rPr>
              <a:t>Instrument </a:t>
            </a:r>
            <a:r>
              <a:rPr lang="en-US" dirty="0" smtClean="0">
                <a:latin typeface="Verdana" pitchFamily="34" charset="0"/>
                <a:ea typeface="Verdana" pitchFamily="34" charset="0"/>
                <a:cs typeface="Verdana" pitchFamily="34" charset="0"/>
              </a:rPr>
              <a:t>Processing</a:t>
            </a:r>
          </a:p>
          <a:p>
            <a:r>
              <a:rPr lang="en-US" dirty="0">
                <a:latin typeface="Verdana" pitchFamily="34" charset="0"/>
                <a:ea typeface="Verdana" pitchFamily="34" charset="0"/>
                <a:cs typeface="Verdana" pitchFamily="34" charset="0"/>
              </a:rPr>
              <a:t>Dress Code for Clinical </a:t>
            </a:r>
            <a:r>
              <a:rPr lang="en-US" dirty="0" smtClean="0">
                <a:latin typeface="Verdana" pitchFamily="34" charset="0"/>
                <a:ea typeface="Verdana" pitchFamily="34" charset="0"/>
                <a:cs typeface="Verdana" pitchFamily="34" charset="0"/>
              </a:rPr>
              <a:t>Care</a:t>
            </a:r>
          </a:p>
          <a:p>
            <a:r>
              <a:rPr lang="en-US" dirty="0">
                <a:latin typeface="Verdana" pitchFamily="34" charset="0"/>
                <a:ea typeface="Verdana" pitchFamily="34" charset="0"/>
                <a:cs typeface="Verdana" pitchFamily="34" charset="0"/>
              </a:rPr>
              <a:t>Waste </a:t>
            </a:r>
            <a:r>
              <a:rPr lang="en-US" dirty="0" smtClean="0">
                <a:latin typeface="Verdana" pitchFamily="34" charset="0"/>
                <a:ea typeface="Verdana" pitchFamily="34" charset="0"/>
                <a:cs typeface="Verdana" pitchFamily="34" charset="0"/>
              </a:rPr>
              <a:t>disposal</a:t>
            </a:r>
          </a:p>
          <a:p>
            <a:r>
              <a:rPr lang="en-US" dirty="0">
                <a:latin typeface="Verdana" pitchFamily="34" charset="0"/>
                <a:ea typeface="Verdana" pitchFamily="34" charset="0"/>
                <a:cs typeface="Verdana" pitchFamily="34" charset="0"/>
              </a:rPr>
              <a:t>Incident/Accident </a:t>
            </a:r>
            <a:r>
              <a:rPr lang="en-US" dirty="0" smtClean="0">
                <a:latin typeface="Verdana" pitchFamily="34" charset="0"/>
                <a:ea typeface="Verdana" pitchFamily="34" charset="0"/>
                <a:cs typeface="Verdana" pitchFamily="34" charset="0"/>
              </a:rPr>
              <a:t>Reporting</a:t>
            </a:r>
          </a:p>
          <a:p>
            <a:r>
              <a:rPr lang="en-US" dirty="0">
                <a:latin typeface="Verdana" pitchFamily="34" charset="0"/>
                <a:ea typeface="Verdana" pitchFamily="34" charset="0"/>
                <a:cs typeface="Verdana" pitchFamily="34" charset="0"/>
              </a:rPr>
              <a:t>Receipt, Cleaning, Decontamination, Disinfection </a:t>
            </a:r>
            <a:r>
              <a:rPr lang="en-US" dirty="0" smtClean="0">
                <a:latin typeface="Verdana" pitchFamily="34" charset="0"/>
                <a:ea typeface="Verdana" pitchFamily="34" charset="0"/>
                <a:cs typeface="Verdana" pitchFamily="34" charset="0"/>
              </a:rPr>
              <a:t>of Reusable </a:t>
            </a:r>
            <a:r>
              <a:rPr lang="en-US" dirty="0">
                <a:latin typeface="Verdana" pitchFamily="34" charset="0"/>
                <a:ea typeface="Verdana" pitchFamily="34" charset="0"/>
                <a:cs typeface="Verdana" pitchFamily="34" charset="0"/>
              </a:rPr>
              <a:t>Items</a:t>
            </a:r>
            <a:r>
              <a:rPr lang="en-US" dirty="0" smtClean="0">
                <a:latin typeface="Verdana" pitchFamily="34" charset="0"/>
                <a:ea typeface="Verdana" pitchFamily="34" charset="0"/>
                <a:cs typeface="Verdana" pitchFamily="34" charset="0"/>
              </a:rPr>
              <a:t>.</a:t>
            </a:r>
          </a:p>
          <a:p>
            <a:r>
              <a:rPr lang="en-US" dirty="0">
                <a:latin typeface="Verdana" pitchFamily="34" charset="0"/>
                <a:ea typeface="Verdana" pitchFamily="34" charset="0"/>
                <a:cs typeface="Verdana" pitchFamily="34" charset="0"/>
              </a:rPr>
              <a:t>Disposal of extracted </a:t>
            </a:r>
            <a:r>
              <a:rPr lang="en-US" dirty="0" smtClean="0">
                <a:latin typeface="Verdana" pitchFamily="34" charset="0"/>
                <a:ea typeface="Verdana" pitchFamily="34" charset="0"/>
                <a:cs typeface="Verdana" pitchFamily="34" charset="0"/>
              </a:rPr>
              <a:t>teeth</a:t>
            </a:r>
          </a:p>
          <a:p>
            <a:r>
              <a:rPr lang="en-US" dirty="0">
                <a:latin typeface="Verdana" pitchFamily="34" charset="0"/>
                <a:ea typeface="Verdana" pitchFamily="34" charset="0"/>
                <a:cs typeface="Verdana" pitchFamily="34" charset="0"/>
              </a:rPr>
              <a:t>Amalgam </a:t>
            </a:r>
            <a:r>
              <a:rPr lang="en-US" dirty="0" smtClean="0">
                <a:latin typeface="Verdana" pitchFamily="34" charset="0"/>
                <a:ea typeface="Verdana" pitchFamily="34" charset="0"/>
                <a:cs typeface="Verdana" pitchFamily="34" charset="0"/>
              </a:rPr>
              <a:t>Disposal</a:t>
            </a:r>
          </a:p>
          <a:p>
            <a:r>
              <a:rPr lang="en-US" dirty="0">
                <a:latin typeface="Verdana" pitchFamily="34" charset="0"/>
                <a:ea typeface="Verdana" pitchFamily="34" charset="0"/>
                <a:cs typeface="Verdana" pitchFamily="34" charset="0"/>
              </a:rPr>
              <a:t>Dental Unit </a:t>
            </a:r>
            <a:r>
              <a:rPr lang="en-US" dirty="0" smtClean="0">
                <a:latin typeface="Verdana" pitchFamily="34" charset="0"/>
                <a:ea typeface="Verdana" pitchFamily="34" charset="0"/>
                <a:cs typeface="Verdana" pitchFamily="34" charset="0"/>
              </a:rPr>
              <a:t>Waterlines</a:t>
            </a:r>
          </a:p>
          <a:p>
            <a:r>
              <a:rPr lang="en-US" dirty="0">
                <a:latin typeface="Verdana" pitchFamily="34" charset="0"/>
                <a:ea typeface="Verdana" pitchFamily="34" charset="0"/>
                <a:cs typeface="Verdana" pitchFamily="34" charset="0"/>
              </a:rPr>
              <a:t>Hand </a:t>
            </a:r>
            <a:r>
              <a:rPr lang="en-US" dirty="0" smtClean="0">
                <a:latin typeface="Verdana" pitchFamily="34" charset="0"/>
                <a:ea typeface="Verdana" pitchFamily="34" charset="0"/>
                <a:cs typeface="Verdana" pitchFamily="34" charset="0"/>
              </a:rPr>
              <a:t>Hygiene</a:t>
            </a:r>
          </a:p>
          <a:p>
            <a:r>
              <a:rPr lang="en-US" dirty="0">
                <a:latin typeface="Verdana" pitchFamily="34" charset="0"/>
                <a:ea typeface="Verdana" pitchFamily="34" charset="0"/>
                <a:cs typeface="Verdana" pitchFamily="34" charset="0"/>
              </a:rPr>
              <a:t>Disposal of </a:t>
            </a:r>
            <a:r>
              <a:rPr lang="en-US" dirty="0" smtClean="0">
                <a:latin typeface="Verdana" pitchFamily="34" charset="0"/>
                <a:ea typeface="Verdana" pitchFamily="34" charset="0"/>
                <a:cs typeface="Verdana" pitchFamily="34" charset="0"/>
              </a:rPr>
              <a:t>sharps</a:t>
            </a:r>
          </a:p>
          <a:p>
            <a:r>
              <a:rPr lang="en-US" dirty="0" smtClean="0">
                <a:latin typeface="Verdana" pitchFamily="34" charset="0"/>
                <a:ea typeface="Verdana" pitchFamily="34" charset="0"/>
                <a:cs typeface="Verdana" pitchFamily="34" charset="0"/>
              </a:rPr>
              <a:t>Biological spills</a:t>
            </a:r>
          </a:p>
          <a:p>
            <a:r>
              <a:rPr lang="en-US" dirty="0">
                <a:latin typeface="Verdana" pitchFamily="34" charset="0"/>
                <a:ea typeface="Verdana" pitchFamily="34" charset="0"/>
                <a:cs typeface="Verdana" pitchFamily="34" charset="0"/>
              </a:rPr>
              <a:t>Patient Protective </a:t>
            </a:r>
            <a:r>
              <a:rPr lang="en-US" dirty="0" smtClean="0">
                <a:latin typeface="Verdana" pitchFamily="34" charset="0"/>
                <a:ea typeface="Verdana" pitchFamily="34" charset="0"/>
                <a:cs typeface="Verdana" pitchFamily="34" charset="0"/>
              </a:rPr>
              <a:t>Eyewear</a:t>
            </a:r>
          </a:p>
          <a:p>
            <a:r>
              <a:rPr lang="en-US" dirty="0">
                <a:latin typeface="Verdana" pitchFamily="34" charset="0"/>
                <a:ea typeface="Verdana" pitchFamily="34" charset="0"/>
                <a:cs typeface="Verdana" pitchFamily="34" charset="0"/>
              </a:rPr>
              <a:t>Operatory Maintenance </a:t>
            </a:r>
            <a:endParaRPr lang="en-US" dirty="0" smtClean="0">
              <a:latin typeface="Verdana" pitchFamily="34" charset="0"/>
              <a:ea typeface="Verdana" pitchFamily="34" charset="0"/>
              <a:cs typeface="Verdana" pitchFamily="34" charset="0"/>
            </a:endParaRPr>
          </a:p>
          <a:p>
            <a:r>
              <a:rPr lang="en-US" dirty="0" smtClean="0">
                <a:latin typeface="Verdana" pitchFamily="34" charset="0"/>
                <a:ea typeface="Verdana" pitchFamily="34" charset="0"/>
                <a:cs typeface="Verdana" pitchFamily="34" charset="0"/>
              </a:rPr>
              <a:t>Bed bugs</a:t>
            </a:r>
            <a:endParaRPr lang="en-US" dirty="0">
              <a:latin typeface="Verdana" pitchFamily="34" charset="0"/>
              <a:ea typeface="Verdana" pitchFamily="34" charset="0"/>
              <a:cs typeface="Verdana" pitchFamily="34" charset="0"/>
            </a:endParaRPr>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71121"/>
            <a:ext cx="4400058" cy="4624879"/>
          </a:xfrm>
          <a:prstGeom prst="rect">
            <a:avLst/>
          </a:prstGeom>
          <a:effectLst>
            <a:outerShdw blurRad="50800" dist="38100" dir="18900000" algn="bl" rotWithShape="0">
              <a:prstClr val="black">
                <a:alpha val="40000"/>
              </a:prstClr>
            </a:outerShdw>
          </a:effectLst>
        </p:spPr>
      </p:pic>
      <p:sp>
        <p:nvSpPr>
          <p:cNvPr id="6" name="Title 1"/>
          <p:cNvSpPr>
            <a:spLocks noGrp="1"/>
          </p:cNvSpPr>
          <p:nvPr>
            <p:ph type="title"/>
          </p:nvPr>
        </p:nvSpPr>
        <p:spPr>
          <a:xfrm>
            <a:off x="0" y="76200"/>
            <a:ext cx="8915400" cy="685800"/>
          </a:xfrm>
        </p:spPr>
        <p:txBody>
          <a:bodyPr/>
          <a:lstStyle/>
          <a:p>
            <a:r>
              <a:rPr lang="en-US" sz="2800" b="1" dirty="0" smtClean="0">
                <a:latin typeface="Verdana" pitchFamily="34" charset="0"/>
                <a:ea typeface="Verdana" pitchFamily="34" charset="0"/>
                <a:cs typeface="Verdana" pitchFamily="34" charset="0"/>
              </a:rPr>
              <a:t>Important Guidelines and Manuals (2)</a:t>
            </a:r>
            <a:endParaRPr lang="en-US" sz="2800" b="1" dirty="0">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Training Outline</a:t>
            </a:r>
          </a:p>
        </p:txBody>
      </p:sp>
      <p:sp>
        <p:nvSpPr>
          <p:cNvPr id="4" name="Content Placeholder 3"/>
          <p:cNvSpPr>
            <a:spLocks noGrp="1"/>
          </p:cNvSpPr>
          <p:nvPr>
            <p:ph idx="1"/>
          </p:nvPr>
        </p:nvSpPr>
        <p:spPr>
          <a:xfrm>
            <a:off x="838200" y="1524000"/>
            <a:ext cx="7467600" cy="3657600"/>
          </a:xfrm>
        </p:spPr>
        <p:txBody>
          <a:bodyPr>
            <a:normAutofit fontScale="92500" lnSpcReduction="10000"/>
          </a:bodyPr>
          <a:lstStyle/>
          <a:p>
            <a:pPr>
              <a:lnSpc>
                <a:spcPct val="114000"/>
              </a:lnSpc>
              <a:spcBef>
                <a:spcPts val="600"/>
              </a:spcBef>
              <a:buSzPct val="70000"/>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Infection Control and Standard Precautions</a:t>
            </a:r>
          </a:p>
          <a:p>
            <a:pPr>
              <a:lnSpc>
                <a:spcPct val="114000"/>
              </a:lnSpc>
              <a:spcBef>
                <a:spcPts val="600"/>
              </a:spcBef>
              <a:buSzPct val="70000"/>
            </a:pPr>
            <a:r>
              <a:rPr lang="en-US"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Bloodborne</a:t>
            </a: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Pathogens</a:t>
            </a:r>
          </a:p>
          <a:p>
            <a:pPr>
              <a:lnSpc>
                <a:spcPct val="114000"/>
              </a:lnSpc>
              <a:spcBef>
                <a:spcPts val="600"/>
              </a:spcBef>
              <a:buSzPct val="70000"/>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Sharps Safety and disposal</a:t>
            </a:r>
          </a:p>
          <a:p>
            <a:pPr>
              <a:lnSpc>
                <a:spcPct val="114000"/>
              </a:lnSpc>
              <a:spcBef>
                <a:spcPts val="600"/>
              </a:spcBef>
              <a:buSzPct val="70000"/>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Environmental Surfaces</a:t>
            </a:r>
          </a:p>
          <a:p>
            <a:pPr>
              <a:lnSpc>
                <a:spcPct val="114000"/>
              </a:lnSpc>
              <a:spcBef>
                <a:spcPts val="600"/>
              </a:spcBef>
              <a:buSzPct val="70000"/>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Spills</a:t>
            </a:r>
          </a:p>
          <a:p>
            <a:pPr>
              <a:lnSpc>
                <a:spcPct val="114000"/>
              </a:lnSpc>
              <a:spcBef>
                <a:spcPts val="600"/>
              </a:spcBef>
              <a:buSzPct val="70000"/>
            </a:pP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Personal Protective Equipment</a:t>
            </a:r>
          </a:p>
          <a:p>
            <a:pPr>
              <a:lnSpc>
                <a:spcPct val="114000"/>
              </a:lnSpc>
              <a:spcBef>
                <a:spcPts val="600"/>
              </a:spcBef>
              <a:buSzPct val="70000"/>
            </a:pPr>
            <a:r>
              <a:rPr lang="en-US" altLang="en-US" dirty="0">
                <a:latin typeface="Verdana" panose="020B0604030504040204" pitchFamily="34" charset="0"/>
                <a:ea typeface="Verdana" panose="020B0604030504040204" pitchFamily="34" charset="0"/>
                <a:cs typeface="Verdana" panose="020B0604030504040204" pitchFamily="34" charset="0"/>
              </a:rPr>
              <a:t>Hand Hygiene</a:t>
            </a: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114000"/>
              </a:lnSpc>
              <a:spcBef>
                <a:spcPts val="600"/>
              </a:spcBef>
              <a:buSzPct val="70000"/>
            </a:pPr>
            <a:r>
              <a:rPr lang="en-US" dirty="0">
                <a:latin typeface="Verdana" panose="020B0604030504040204" pitchFamily="34" charset="0"/>
                <a:ea typeface="Verdana" panose="020B0604030504040204" pitchFamily="34" charset="0"/>
                <a:cs typeface="Verdana" panose="020B0604030504040204" pitchFamily="34" charset="0"/>
              </a:rPr>
              <a:t>TB Transmission in Dentistry</a:t>
            </a: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145639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2400" y="0"/>
            <a:ext cx="92202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pPr fontAlgn="auto">
              <a:spcAft>
                <a:spcPts val="0"/>
              </a:spcAft>
              <a:defRPr/>
            </a:pPr>
            <a:r>
              <a:rPr lang="en-US" sz="2800" b="1" dirty="0">
                <a:latin typeface="Verdana" panose="020B0604030504040204" pitchFamily="34" charset="0"/>
                <a:ea typeface="Verdana" panose="020B0604030504040204" pitchFamily="34" charset="0"/>
                <a:cs typeface="Verdana" panose="020B0604030504040204" pitchFamily="34" charset="0"/>
              </a:rPr>
              <a:t>Why Is Infection Control Important </a:t>
            </a:r>
          </a:p>
          <a:p>
            <a:pPr fontAlgn="auto">
              <a:spcAft>
                <a:spcPts val="0"/>
              </a:spcAft>
              <a:defRPr/>
            </a:pPr>
            <a:r>
              <a:rPr lang="en-US" sz="2800" b="1" dirty="0">
                <a:latin typeface="Verdana" panose="020B0604030504040204" pitchFamily="34" charset="0"/>
                <a:ea typeface="Verdana" panose="020B0604030504040204" pitchFamily="34" charset="0"/>
                <a:cs typeface="Verdana" panose="020B0604030504040204" pitchFamily="34" charset="0"/>
              </a:rPr>
              <a:t>in Dentistry?</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6147" name="Content Placeholder 6"/>
          <p:cNvSpPr txBox="1">
            <a:spLocks/>
          </p:cNvSpPr>
          <p:nvPr/>
        </p:nvSpPr>
        <p:spPr bwMode="auto">
          <a:xfrm>
            <a:off x="609600" y="1524000"/>
            <a:ext cx="777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Ø"/>
              <a:defRPr sz="2400">
                <a:solidFill>
                  <a:srgbClr val="37609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ü"/>
              <a:defRPr sz="2400">
                <a:solidFill>
                  <a:srgbClr val="376092"/>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400">
                <a:solidFill>
                  <a:srgbClr val="37609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376092"/>
                </a:solidFill>
                <a:latin typeface="Arial" panose="020B0604020202020204" pitchFamily="34" charset="0"/>
                <a:cs typeface="Arial" panose="020B0604020202020204" pitchFamily="34" charset="0"/>
              </a:defRPr>
            </a:lvl9pPr>
          </a:lstStyle>
          <a:p>
            <a:pPr eaLnBrk="1" hangingPunct="1">
              <a:spcBef>
                <a:spcPct val="5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Contact with blood, oral and respiratory secretions, and contaminated equipment can occur</a:t>
            </a:r>
          </a:p>
          <a:p>
            <a:pPr eaLnBrk="1" hangingPunct="1">
              <a:spcBef>
                <a:spcPct val="5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Both patients and dental health care personnel  (DHCP) can be exposed to pathogens</a:t>
            </a:r>
          </a:p>
          <a:p>
            <a:pPr eaLnBrk="1" hangingPunct="1">
              <a:spcBef>
                <a:spcPct val="50000"/>
              </a:spcBef>
              <a:buSzPct val="75000"/>
            </a:pPr>
            <a:r>
              <a:rPr lang="en-US" alt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Proper procedures can prevent transmission of infections among patients and DHCP</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200" b="1">
                <a:latin typeface="Verdana" panose="020B0604030504040204" pitchFamily="34" charset="0"/>
                <a:ea typeface="Verdana" panose="020B0604030504040204" pitchFamily="34" charset="0"/>
                <a:cs typeface="Verdana" panose="020B0604030504040204" pitchFamily="34" charset="0"/>
              </a:rPr>
              <a:t>Bloodborne Pathogens</a:t>
            </a:r>
          </a:p>
        </p:txBody>
      </p:sp>
      <p:sp>
        <p:nvSpPr>
          <p:cNvPr id="2" name="TextBox 1"/>
          <p:cNvSpPr txBox="1"/>
          <p:nvPr/>
        </p:nvSpPr>
        <p:spPr>
          <a:xfrm>
            <a:off x="42530" y="3986175"/>
            <a:ext cx="9136912" cy="2462213"/>
          </a:xfrm>
          <a:prstGeom prst="rect">
            <a:avLst/>
          </a:prstGeom>
          <a:noFill/>
        </p:spPr>
        <p:txBody>
          <a:bodyPr wrap="square">
            <a:spAutoFit/>
          </a:bodyPr>
          <a:lstStyle/>
          <a:p>
            <a:pPr>
              <a:defRPr/>
            </a:pPr>
            <a:r>
              <a:rPr lang="en-US">
                <a:solidFill>
                  <a:schemeClr val="tx2"/>
                </a:solidFill>
                <a:latin typeface="Verdana" panose="020B0604030504040204" pitchFamily="34" charset="0"/>
                <a:ea typeface="Verdana" panose="020B0604030504040204" pitchFamily="34" charset="0"/>
                <a:cs typeface="Verdana" panose="020B0604030504040204" pitchFamily="34" charset="0"/>
              </a:rPr>
              <a:t>HBV</a:t>
            </a:r>
          </a:p>
          <a:p>
            <a:pPr marL="342900" indent="-342900" eaLnBrk="1" hangingPunct="1">
              <a:buFont typeface="Arial" panose="020B0604020202020204" pitchFamily="34" charset="0"/>
              <a:buChar char="•"/>
              <a:defRPr/>
            </a:pPr>
            <a:r>
              <a:rPr lang="en-US" sz="2000">
                <a:solidFill>
                  <a:schemeClr val="tx2"/>
                </a:solidFill>
                <a:latin typeface="Verdana" panose="020B0604030504040204" pitchFamily="34" charset="0"/>
                <a:ea typeface="Verdana" panose="020B0604030504040204" pitchFamily="34" charset="0"/>
                <a:cs typeface="Verdana" panose="020B0604030504040204" pitchFamily="34" charset="0"/>
              </a:rPr>
              <a:t>Jaundice</a:t>
            </a:r>
          </a:p>
          <a:p>
            <a:pPr marL="342900" indent="-342900" eaLnBrk="1" hangingPunct="1">
              <a:buFont typeface="Arial" panose="020B0604020202020204" pitchFamily="34" charset="0"/>
              <a:buChar char="•"/>
              <a:defRPr/>
            </a:pPr>
            <a:r>
              <a:rPr lang="en-US" sz="2000">
                <a:solidFill>
                  <a:schemeClr val="tx2"/>
                </a:solidFill>
                <a:latin typeface="Verdana" panose="020B0604030504040204" pitchFamily="34" charset="0"/>
                <a:ea typeface="Verdana" panose="020B0604030504040204" pitchFamily="34" charset="0"/>
                <a:cs typeface="Verdana" panose="020B0604030504040204" pitchFamily="34" charset="0"/>
              </a:rPr>
              <a:t>Risk factors: Sharps and needlesticks</a:t>
            </a:r>
          </a:p>
          <a:p>
            <a:pPr marL="342900" indent="-342900" eaLnBrk="1" hangingPunct="1">
              <a:buFont typeface="Arial" panose="020B0604020202020204" pitchFamily="34" charset="0"/>
              <a:buChar char="•"/>
              <a:defRPr/>
            </a:pPr>
            <a:r>
              <a:rPr lang="en-US" sz="2000">
                <a:solidFill>
                  <a:schemeClr val="tx2"/>
                </a:solidFill>
                <a:latin typeface="Verdana" panose="020B0604030504040204" pitchFamily="34" charset="0"/>
                <a:ea typeface="Verdana" panose="020B0604030504040204" pitchFamily="34" charset="0"/>
                <a:cs typeface="Verdana" panose="020B0604030504040204" pitchFamily="34" charset="0"/>
              </a:rPr>
              <a:t>Chronic infection develops ~5% of the time, increasing risk for cirrhosis, liver cancer</a:t>
            </a:r>
          </a:p>
          <a:p>
            <a:pPr marL="342900" indent="-342900" eaLnBrk="1" hangingPunct="1">
              <a:buFont typeface="Arial" panose="020B0604020202020204" pitchFamily="34" charset="0"/>
              <a:buChar char="•"/>
              <a:defRPr/>
            </a:pPr>
            <a:r>
              <a:rPr lang="en-US" sz="2000">
                <a:solidFill>
                  <a:schemeClr val="tx2"/>
                </a:solidFill>
                <a:latin typeface="Verdana" panose="020B0604030504040204" pitchFamily="34" charset="0"/>
                <a:ea typeface="Verdana" panose="020B0604030504040204" pitchFamily="34" charset="0"/>
                <a:cs typeface="Verdana" panose="020B0604030504040204" pitchFamily="34" charset="0"/>
              </a:rPr>
              <a:t>Environmental persistence on surfaces</a:t>
            </a:r>
          </a:p>
          <a:p>
            <a:pPr marL="342900" indent="-342900" eaLnBrk="1" hangingPunct="1">
              <a:buFont typeface="Arial" panose="020B0604020202020204" pitchFamily="34" charset="0"/>
              <a:buChar char="•"/>
              <a:defRPr/>
            </a:pPr>
            <a:r>
              <a:rPr lang="en-US" sz="2000">
                <a:solidFill>
                  <a:schemeClr val="tx2"/>
                </a:solidFill>
                <a:latin typeface="Verdana" panose="020B0604030504040204" pitchFamily="34" charset="0"/>
                <a:ea typeface="Verdana" panose="020B0604030504040204" pitchFamily="34" charset="0"/>
                <a:cs typeface="Verdana" panose="020B0604030504040204" pitchFamily="34" charset="0"/>
              </a:rPr>
              <a:t>Vaccine available</a:t>
            </a:r>
          </a:p>
          <a:p>
            <a:pPr>
              <a:defRPr/>
            </a:pPr>
            <a:endParaRPr lang="en-US" sz="1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12405" y="1143000"/>
            <a:ext cx="8305800" cy="1073150"/>
          </a:xfrm>
          <a:prstGeom prst="rect">
            <a:avLst/>
          </a:prstGeom>
          <a:noFill/>
        </p:spPr>
        <p:txBody>
          <a:bodyPr wrap="square">
            <a:spAutoFit/>
          </a:bodyPr>
          <a:lstStyle/>
          <a:p>
            <a:pPr>
              <a:defRPr/>
            </a:pPr>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HIV</a:t>
            </a:r>
          </a:p>
          <a:p>
            <a:pPr marL="342900" indent="-342900">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Lifetime infection</a:t>
            </a:r>
          </a:p>
          <a:p>
            <a:pPr marL="342900" indent="-342900">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No vaccine, no cure</a:t>
            </a:r>
          </a:p>
        </p:txBody>
      </p:sp>
      <p:sp>
        <p:nvSpPr>
          <p:cNvPr id="10" name="TextBox 9"/>
          <p:cNvSpPr txBox="1"/>
          <p:nvPr/>
        </p:nvSpPr>
        <p:spPr>
          <a:xfrm>
            <a:off x="-12405" y="2443748"/>
            <a:ext cx="9144000" cy="1538883"/>
          </a:xfrm>
          <a:prstGeom prst="rect">
            <a:avLst/>
          </a:prstGeom>
          <a:noFill/>
        </p:spPr>
        <p:txBody>
          <a:bodyPr wrap="square">
            <a:spAutoFit/>
          </a:bodyPr>
          <a:lstStyle/>
          <a:p>
            <a:pPr>
              <a:defRPr/>
            </a:pPr>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HCV</a:t>
            </a:r>
          </a:p>
          <a:p>
            <a:pPr marL="342900" indent="-342900" eaLnBrk="1" hangingPunct="1">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Symptoms and transmission risk factors similar to HBV</a:t>
            </a:r>
          </a:p>
          <a:p>
            <a:pPr marL="342900" indent="-342900" eaLnBrk="1" hangingPunct="1">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Untreated-chronic infection and #1 reason for liver transplant</a:t>
            </a:r>
          </a:p>
          <a:p>
            <a:pPr marL="342900" indent="-342900" eaLnBrk="1" hangingPunct="1">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No vaccine</a:t>
            </a:r>
          </a:p>
          <a:p>
            <a:pPr>
              <a:defRPr/>
            </a:pPr>
            <a:endParaRPr lang="en-US" sz="1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905193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219200" y="26387"/>
            <a:ext cx="6781800" cy="1066800"/>
          </a:xfrm>
        </p:spPr>
        <p:txBody>
          <a:bodyPr/>
          <a:lstStyle/>
          <a:p>
            <a:pPr eaLnBrk="1" hangingPunct="1"/>
            <a:r>
              <a:rPr lang="en-US" altLang="en-US" sz="3200" b="1" dirty="0" err="1">
                <a:latin typeface="Verdana" panose="020B0604030504040204" pitchFamily="34" charset="0"/>
                <a:ea typeface="Verdana" panose="020B0604030504040204" pitchFamily="34" charset="0"/>
                <a:cs typeface="Verdana" panose="020B0604030504040204" pitchFamily="34" charset="0"/>
              </a:rPr>
              <a:t>Bloodborne</a:t>
            </a:r>
            <a:r>
              <a:rPr lang="en-US" altLang="en-US" sz="3200" b="1" dirty="0">
                <a:latin typeface="Verdana" panose="020B0604030504040204" pitchFamily="34" charset="0"/>
                <a:ea typeface="Verdana" panose="020B0604030504040204" pitchFamily="34" charset="0"/>
                <a:cs typeface="Verdana" panose="020B0604030504040204" pitchFamily="34" charset="0"/>
              </a:rPr>
              <a:t> Pathogens:</a:t>
            </a:r>
            <a:br>
              <a:rPr lang="en-US" altLang="en-US" sz="3200" b="1" dirty="0">
                <a:latin typeface="Verdana" panose="020B0604030504040204" pitchFamily="34" charset="0"/>
                <a:ea typeface="Verdana" panose="020B0604030504040204" pitchFamily="34" charset="0"/>
                <a:cs typeface="Verdana" panose="020B0604030504040204" pitchFamily="34" charset="0"/>
              </a:rPr>
            </a:br>
            <a:r>
              <a:rPr lang="en-US" altLang="en-US" sz="3200" b="1" dirty="0">
                <a:latin typeface="Verdana" panose="020B0604030504040204" pitchFamily="34" charset="0"/>
                <a:ea typeface="Verdana" panose="020B0604030504040204" pitchFamily="34" charset="0"/>
                <a:cs typeface="Verdana" panose="020B0604030504040204" pitchFamily="34" charset="0"/>
              </a:rPr>
              <a:t>HBV Vaccine</a:t>
            </a:r>
          </a:p>
        </p:txBody>
      </p:sp>
      <p:sp>
        <p:nvSpPr>
          <p:cNvPr id="26627" name="Content Placeholder 6"/>
          <p:cNvSpPr>
            <a:spLocks noGrp="1"/>
          </p:cNvSpPr>
          <p:nvPr>
            <p:ph idx="1"/>
          </p:nvPr>
        </p:nvSpPr>
        <p:spPr>
          <a:xfrm>
            <a:off x="914400" y="1383735"/>
            <a:ext cx="7772400" cy="3962400"/>
          </a:xfrm>
        </p:spPr>
        <p:txBody>
          <a:bodyPr/>
          <a:lstStyle/>
          <a:p>
            <a:pPr eaLnBrk="1" hangingPunct="1"/>
            <a:r>
              <a:rPr lang="en-US" altLang="en-US" dirty="0">
                <a:latin typeface="Verdana" panose="020B0604030504040204" pitchFamily="34" charset="0"/>
                <a:ea typeface="Verdana" panose="020B0604030504040204" pitchFamily="34" charset="0"/>
                <a:cs typeface="Verdana" panose="020B0604030504040204" pitchFamily="34" charset="0"/>
              </a:rPr>
              <a:t>Vaccine Efficacy &gt;90%</a:t>
            </a:r>
          </a:p>
          <a:p>
            <a:pPr eaLnBrk="1" hangingPunct="1"/>
            <a:r>
              <a:rPr lang="en-US" altLang="en-US" dirty="0">
                <a:latin typeface="Verdana" panose="020B0604030504040204" pitchFamily="34" charset="0"/>
                <a:ea typeface="Verdana" panose="020B0604030504040204" pitchFamily="34" charset="0"/>
                <a:cs typeface="Verdana" panose="020B0604030504040204" pitchFamily="34" charset="0"/>
              </a:rPr>
              <a:t>Now part of childhood schedule</a:t>
            </a:r>
          </a:p>
          <a:p>
            <a:pPr eaLnBrk="1" hangingPunct="1"/>
            <a:r>
              <a:rPr lang="en-US" altLang="en-US" dirty="0">
                <a:latin typeface="Verdana" panose="020B0604030504040204" pitchFamily="34" charset="0"/>
                <a:ea typeface="Verdana" panose="020B0604030504040204" pitchFamily="34" charset="0"/>
                <a:cs typeface="Verdana" panose="020B0604030504040204" pitchFamily="34" charset="0"/>
              </a:rPr>
              <a:t>University policy to offer to staff and students with potential occupational exposure</a:t>
            </a:r>
          </a:p>
          <a:p>
            <a:pPr eaLnBrk="1" hangingPunct="1"/>
            <a:endParaRPr lang="en-US" alt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26628" name="Picture 4" descr="http://www.buyemp.com/img/cache/product/432k.jpg"/>
          <p:cNvPicPr>
            <a:picLocks noChangeAspect="1" noChangeArrowheads="1"/>
          </p:cNvPicPr>
          <p:nvPr/>
        </p:nvPicPr>
        <p:blipFill>
          <a:blip r:embed="rId3" cstate="print">
            <a:extLst>
              <a:ext uri="{28A0092B-C50C-407E-A947-70E740481C1C}">
                <a14:useLocalDpi xmlns:a14="http://schemas.microsoft.com/office/drawing/2010/main" val="0"/>
              </a:ext>
            </a:extLst>
          </a:blip>
          <a:srcRect l="19775" r="14815"/>
          <a:stretch>
            <a:fillRect/>
          </a:stretch>
        </p:blipFill>
        <p:spPr bwMode="auto">
          <a:xfrm>
            <a:off x="4894210" y="3558082"/>
            <a:ext cx="1707839" cy="227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http://www.gastroendonews.com/aimages/2013/GEN0813_036a_25625_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9968" y="3558082"/>
            <a:ext cx="1422400" cy="245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http://cdn.drugwatch.com/wp-content/uploads/merck-logo-innovation-innovator-disruption-incubato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3228" y="5829830"/>
            <a:ext cx="2036426" cy="64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2" descr="http://africanarguments.org/wp-content/uploads/2013/04/gsk-logo.jpg"/>
          <p:cNvPicPr>
            <a:picLocks noChangeAspect="1" noChangeArrowheads="1"/>
          </p:cNvPicPr>
          <p:nvPr/>
        </p:nvPicPr>
        <p:blipFill>
          <a:blip r:embed="rId6" cstate="print">
            <a:extLst>
              <a:ext uri="{28A0092B-C50C-407E-A947-70E740481C1C}">
                <a14:useLocalDpi xmlns:a14="http://schemas.microsoft.com/office/drawing/2010/main" val="0"/>
              </a:ext>
            </a:extLst>
          </a:blip>
          <a:srcRect t="16592" b="31273"/>
          <a:stretch>
            <a:fillRect/>
          </a:stretch>
        </p:blipFill>
        <p:spPr bwMode="auto">
          <a:xfrm>
            <a:off x="4823229" y="5681663"/>
            <a:ext cx="2034771"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69503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XMLFILE" val="C:\Users\Jean\Desktop\2014 4th year\cdm biosafety training 4th year 2014.xml"/>
  <p:tag name="LASTRESULTFILE" val="C:\Users\Jean\Desktop\2014 4th year\cdm biosafety training 4th year 2014_backup_20140527_121243.xml"/>
  <p:tag name="CURRENTXMLFILE" val="P:\Training (active)\Training Presentations\Special Trainings for Special Groups\CODM\CODM_Training\2016 Staff\cdm biosafety training Staff 2016.xml"/>
  <p:tag name="CUMFILE" val="P:\Training (active)\Training Presentations\Special Trainings for Special Groups\CODM\CODM_Training\2016 Staff\cdm biosafety training Staff 2016.cul"/>
  <p:tag name="PPTXFILE" val="P:\Training (active)\Training Presentations\Special Trainings for Special Groups\CODM\CODM_Training\2016 Staff\cdm biosafety training Staff 2016.ppt"/>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10029</TotalTime>
  <Words>3868</Words>
  <Application>Microsoft Office PowerPoint</Application>
  <PresentationFormat>On-screen Show (4:3)</PresentationFormat>
  <Paragraphs>407</Paragraphs>
  <Slides>42</Slides>
  <Notes>37</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Arial Narrow</vt:lpstr>
      <vt:lpstr>Calibri</vt:lpstr>
      <vt:lpstr>Palatino Linotype</vt:lpstr>
      <vt:lpstr>Times New Roman</vt:lpstr>
      <vt:lpstr>Verdana</vt:lpstr>
      <vt:lpstr>Wingdings</vt:lpstr>
      <vt:lpstr>Theme1</vt:lpstr>
      <vt:lpstr>Photo Editor Photo</vt:lpstr>
      <vt:lpstr>Bloodborne Pathogens/Infection Control Tuberculosis Awareness</vt:lpstr>
      <vt:lpstr>Hometown Heroes</vt:lpstr>
      <vt:lpstr>Return to campus, providing clinical care</vt:lpstr>
      <vt:lpstr>Important Guidelines and Manuals (1)</vt:lpstr>
      <vt:lpstr>Important Guidelines and Manuals (2)</vt:lpstr>
      <vt:lpstr>Training Outline</vt:lpstr>
      <vt:lpstr>PowerPoint Presentation</vt:lpstr>
      <vt:lpstr>Bloodborne Pathogens</vt:lpstr>
      <vt:lpstr>Bloodborne Pathogens: HBV Vaccine</vt:lpstr>
      <vt:lpstr>PowerPoint Presentation</vt:lpstr>
      <vt:lpstr>PowerPoint Presentation</vt:lpstr>
      <vt:lpstr>Infection Control: An Escalation Policy  For Non-Compliances</vt:lpstr>
      <vt:lpstr>Commission on Dental Accreditation (CODA)  </vt:lpstr>
      <vt:lpstr>What happens when a sharp is inappropriately disposed into a bag?</vt:lpstr>
      <vt:lpstr>Regulated Medical Waste Management</vt:lpstr>
      <vt:lpstr>These items are all sharps</vt:lpstr>
      <vt:lpstr>How do I do the right thing?</vt:lpstr>
      <vt:lpstr>CDM Accomplishments</vt:lpstr>
      <vt:lpstr>CDM Accomplishments</vt:lpstr>
      <vt:lpstr>Infection Control: Standard Precautions</vt:lpstr>
      <vt:lpstr>Elements of Standard Precautions</vt:lpstr>
      <vt:lpstr>Occupational Bloodborne Pathogen Exposure Evaluations at Columbia Student Health Services</vt:lpstr>
      <vt:lpstr>    Bloodborne pathogen exposures across all campuses 2020: CDM ∝ CUIMC ∝ MS </vt:lpstr>
      <vt:lpstr>College of Dental Medicine Sharps Injuries 2020</vt:lpstr>
      <vt:lpstr>College of Dental Medicine Sharps Injury Types 2020</vt:lpstr>
      <vt:lpstr>Bloodborne Pathogens: Occupational Exposure</vt:lpstr>
      <vt:lpstr>Bloodborne Pathogens: Post Exposure Evaluation</vt:lpstr>
      <vt:lpstr>PowerPoint Presentation</vt:lpstr>
      <vt:lpstr>Categories of Environmental Surfaces</vt:lpstr>
      <vt:lpstr> Environmental Surfaces: Clinical Contact Surfaces</vt:lpstr>
      <vt:lpstr>PowerPoint Presentation</vt:lpstr>
      <vt:lpstr>Spills</vt:lpstr>
      <vt:lpstr>Spills</vt:lpstr>
      <vt:lpstr>Personal Protective Equipment (PPE)</vt:lpstr>
      <vt:lpstr>PPE is to be removed when leaving patient care areas</vt:lpstr>
      <vt:lpstr>Personal Protective Equipment (PPE): Gloves</vt:lpstr>
      <vt:lpstr>Special Hand Hygiene Considerations</vt:lpstr>
      <vt:lpstr>Bedbugs</vt:lpstr>
      <vt:lpstr>Transmission of  Mycobacterium Tuberculosis</vt:lpstr>
      <vt:lpstr>TB Transmission in Dentistry: Risk</vt:lpstr>
      <vt:lpstr>TB Transmission in Dentistry: Prevention</vt:lpstr>
      <vt:lpstr>Questions?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Bloodborne Pathogens/Infection Control Tuberculosis Awareness     Paul Rubock Environmental Health and Safety Biological Safety Officer</dc:title>
  <dc:creator>Aston, Christopher</dc:creator>
  <cp:lastModifiedBy>Sacheli, Jillian D.</cp:lastModifiedBy>
  <cp:revision>257</cp:revision>
  <cp:lastPrinted>2015-03-25T16:26:35Z</cp:lastPrinted>
  <dcterms:created xsi:type="dcterms:W3CDTF">2005-02-22T17:55:24Z</dcterms:created>
  <dcterms:modified xsi:type="dcterms:W3CDTF">2021-09-28T15:48:29Z</dcterms:modified>
</cp:coreProperties>
</file>