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78" r:id="rId6"/>
    <p:sldId id="261" r:id="rId7"/>
    <p:sldId id="266" r:id="rId8"/>
    <p:sldId id="267" r:id="rId9"/>
    <p:sldId id="268" r:id="rId10"/>
    <p:sldId id="276" r:id="rId11"/>
    <p:sldId id="269" r:id="rId12"/>
    <p:sldId id="270" r:id="rId13"/>
    <p:sldId id="279" r:id="rId14"/>
    <p:sldId id="271" r:id="rId15"/>
    <p:sldId id="274" r:id="rId16"/>
    <p:sldId id="27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8CE098F-EA9A-473B-810F-92E0C4CAB3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D39736CF-50B2-40A0-8D69-8B473023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736CF-50B2-40A0-8D69-8B473023F0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736CF-50B2-40A0-8D69-8B473023F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2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8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9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7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9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540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71812"/>
            <a:ext cx="2362200" cy="38618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09600"/>
            <a:ext cx="520480" cy="389467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6830" y="6395402"/>
            <a:ext cx="24537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Occupational Health &amp; Safety</a:t>
            </a:r>
          </a:p>
          <a:p>
            <a:pPr algn="r"/>
            <a:r>
              <a:rPr lang="en-US" sz="1100" baseline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occusafety@columbia.edu</a:t>
            </a:r>
            <a:endParaRPr lang="en-US" sz="1100" baseline="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1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occusafety@columbi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umbuck.files.wordpress.com/2008/10/cut-finger.jpg&amp;imgrefurl=http://3-b-s.eu/a%20cut%20on%20the%20finger.html&amp;usg=__34xGWAmRj0OC9Nk4tWblA_uq_E8=&amp;h=1200&amp;w=1600&amp;sz=244&amp;hl=en&amp;start=2&amp;zoom=1&amp;tbnid=W5UEPhQnY4opBM:&amp;tbnh=113&amp;tbnw=150&amp;ei=xgOrTeXFMa-E0QHHmMH5CA&amp;prev=/search?q=finger+cut+pictures&amp;hl=en&amp;sa=G&amp;biw=946&amp;bih=424&amp;gbv=2&amp;tbm=isch&amp;itbs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ram\Desktop\IMG_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19846"/>
            <a:ext cx="2484484" cy="24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Dental Shop Safety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7800" y="5257800"/>
            <a:ext cx="6400800" cy="133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Environmental Health and Safety</a:t>
            </a:r>
            <a:endParaRPr lang="en-US" b="1" dirty="0"/>
          </a:p>
        </p:txBody>
      </p:sp>
      <p:pic>
        <p:nvPicPr>
          <p:cNvPr id="8" name="Picture 4" descr="http://t3.gstatic.com/images?q=tbn:ANd9GcRUuTPlKAYS_eMGzKusPAzm55EHq3Hz5VXZd7EOH4F4T1xbz0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38872"/>
            <a:ext cx="2743200" cy="2459421"/>
          </a:xfrm>
          <a:prstGeom prst="rect">
            <a:avLst/>
          </a:prstGeom>
          <a:noFill/>
        </p:spPr>
      </p:pic>
      <p:pic>
        <p:nvPicPr>
          <p:cNvPr id="9" name="Picture 12" descr="http://t3.gstatic.com/images?q=tbn:ANd9GcRArV-REdUbAOA6H-KnBfKI-CXOmezgkzDkxfe9FzyHU83otu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524000"/>
            <a:ext cx="2837793" cy="2459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8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EH&amp;S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Provides oversight for this policy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Conducts periodic audits of </a:t>
            </a:r>
            <a:r>
              <a:rPr lang="en-US" sz="2400" dirty="0" smtClean="0"/>
              <a:t>shops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Provides </a:t>
            </a:r>
            <a:r>
              <a:rPr lang="en-US" sz="2400" dirty="0" smtClean="0"/>
              <a:t>General Shop Safety Training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Investigates all accidents or unsafe conditions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Completes annual monitoring 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6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Encourage Safety Culture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Set good example by working </a:t>
            </a:r>
            <a:r>
              <a:rPr lang="en-US" sz="2400" dirty="0" smtClean="0"/>
              <a:t>safely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Question unsafe practices</a:t>
            </a:r>
          </a:p>
          <a:p>
            <a:pPr marL="0" indent="0">
              <a:buNone/>
            </a:pPr>
            <a:endParaRPr lang="en-US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Report unsafe conditions to your supervisors</a:t>
            </a:r>
          </a:p>
          <a:p>
            <a:pPr marL="0" indent="0">
              <a:buNone/>
            </a:pPr>
            <a:endParaRPr lang="en-US" sz="11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Always use proper PPE as required</a:t>
            </a:r>
            <a:r>
              <a:rPr lang="en-US" sz="2400" b="1" dirty="0" smtClean="0"/>
              <a:t> </a:t>
            </a:r>
          </a:p>
          <a:p>
            <a:pPr marL="0" lvl="0" indent="0">
              <a:buNone/>
            </a:pPr>
            <a:endParaRPr lang="en-US" sz="1100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Keep work area clear </a:t>
            </a:r>
            <a:r>
              <a:rPr lang="en-US" sz="2400" dirty="0"/>
              <a:t>of scraps and litter </a:t>
            </a:r>
            <a:r>
              <a:rPr lang="en-US" sz="2400" dirty="0" smtClean="0"/>
              <a:t> and Keep </a:t>
            </a:r>
            <a:r>
              <a:rPr lang="en-US" sz="2400" dirty="0"/>
              <a:t>work site clean </a:t>
            </a:r>
            <a:endParaRPr lang="en-US" sz="2400" dirty="0" smtClean="0"/>
          </a:p>
          <a:p>
            <a:pPr marL="0" lvl="0" indent="0">
              <a:buNone/>
            </a:pPr>
            <a:endParaRPr lang="en-US" sz="11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Never </a:t>
            </a:r>
            <a:r>
              <a:rPr lang="en-US" sz="2400" dirty="0"/>
              <a:t>use your hands to wipe away debris </a:t>
            </a: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1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Machine Specific Training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This general shop safety training does not replace machine specific shop training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Each machine has specific operating procedures and safety requirements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Talk to your supervisor to arrange machine specific training before using any machine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 will not be allowed to use a machine before you receive a machine specific training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specific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Maintain and unit and inspect before </a:t>
            </a:r>
            <a:r>
              <a:rPr lang="en-US" sz="2400" dirty="0" smtClean="0"/>
              <a:t>use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Secure all loose clothes and hair in place to prevent possible </a:t>
            </a:r>
            <a:r>
              <a:rPr lang="en-US" sz="2400" dirty="0" smtClean="0"/>
              <a:t>injury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Wear safety glasses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Know where the emergency shutoff is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Unplug the unit before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Machine Specific Hazards</a:t>
            </a:r>
            <a:endParaRPr lang="en-US" b="1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4294967295"/>
          </p:nvPr>
        </p:nvSpPr>
        <p:spPr>
          <a:xfrm>
            <a:off x="114300" y="1828800"/>
            <a:ext cx="55245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Ensure guards are in place before </a:t>
            </a:r>
            <a:r>
              <a:rPr lang="en-US" dirty="0" smtClean="0"/>
              <a:t>using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Keep clear of blade</a:t>
            </a:r>
            <a:r>
              <a:rPr lang="en-US" dirty="0" smtClean="0"/>
              <a:t> and other moving parts - keep </a:t>
            </a:r>
            <a:r>
              <a:rPr lang="en-US" dirty="0"/>
              <a:t>your fingers </a:t>
            </a:r>
            <a:r>
              <a:rPr lang="en-US" dirty="0" smtClean="0"/>
              <a:t>away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Do not push model against abrasive wheel </a:t>
            </a:r>
            <a:r>
              <a:rPr lang="en-US" dirty="0" smtClean="0"/>
              <a:t>with excessive force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proper grounding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Always keep the security door closed - </a:t>
            </a:r>
            <a:r>
              <a:rPr lang="en-US" b="1" dirty="0" smtClean="0"/>
              <a:t>never turn the motor on with door open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8006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8600" y="1182188"/>
            <a:ext cx="8763000" cy="64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TRIMMER </a:t>
            </a:r>
            <a:r>
              <a:rPr lang="en-US" sz="2600" b="1" dirty="0"/>
              <a:t>MACHINE &amp; HIGH SPEED </a:t>
            </a:r>
            <a:r>
              <a:rPr lang="en-US" sz="2600" b="1" dirty="0" smtClean="0"/>
              <a:t>LATHE</a:t>
            </a:r>
          </a:p>
        </p:txBody>
      </p:sp>
      <p:pic>
        <p:nvPicPr>
          <p:cNvPr id="6" name="Picture 2" descr="G:\Iphone Dental lab\IMG_015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16916" r="1429" b="16916"/>
          <a:stretch/>
        </p:blipFill>
        <p:spPr bwMode="auto">
          <a:xfrm>
            <a:off x="6096000" y="1909976"/>
            <a:ext cx="2590800" cy="17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129224" cy="244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5"/>
          <p:cNvSpPr txBox="1">
            <a:spLocks/>
          </p:cNvSpPr>
          <p:nvPr/>
        </p:nvSpPr>
        <p:spPr>
          <a:xfrm>
            <a:off x="579574" y="-14525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Rules Review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44172" y="1409701"/>
            <a:ext cx="4571999" cy="5105400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3144272" y="1034973"/>
            <a:ext cx="2639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Smart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44521" y="314058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</a:t>
            </a:r>
            <a:endParaRPr lang="en-US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Jewelry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0751548">
            <a:off x="7297087" y="1249365"/>
            <a:ext cx="168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 Long Hair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640890">
            <a:off x="111400" y="3795154"/>
            <a:ext cx="183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or Cover Tie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16285">
            <a:off x="109438" y="5452206"/>
            <a:ext cx="1918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Open Toe Shoes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209152">
            <a:off x="59394" y="2159321"/>
            <a:ext cx="214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Wear Safety </a:t>
            </a:r>
            <a:r>
              <a:rPr lang="en-US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Glasses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63522" y="5444947"/>
            <a:ext cx="182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Slippery Foot Wear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6705600" y="5943600"/>
            <a:ext cx="990600" cy="228600"/>
          </a:xfrm>
          <a:prstGeom prst="straightConnector1">
            <a:avLst/>
          </a:prstGeom>
          <a:noFill/>
          <a:ln w="53975" cap="flat" cmpd="sng" algn="ctr">
            <a:solidFill>
              <a:srgbClr val="EE043C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flipV="1">
            <a:off x="1086872" y="5945189"/>
            <a:ext cx="1219200" cy="74612"/>
          </a:xfrm>
          <a:prstGeom prst="straightConnector1">
            <a:avLst/>
          </a:prstGeom>
          <a:noFill/>
          <a:ln w="53975" cap="flat" cmpd="sng" algn="ctr">
            <a:solidFill>
              <a:srgbClr val="EE043C"/>
            </a:solidFill>
            <a:prstDash val="soli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 flipV="1">
            <a:off x="1482316" y="3696495"/>
            <a:ext cx="1600200" cy="457200"/>
          </a:xfrm>
          <a:prstGeom prst="straightConnector1">
            <a:avLst/>
          </a:prstGeom>
          <a:noFill/>
          <a:ln w="53975" cap="flat" cmpd="sng" algn="ctr">
            <a:solidFill>
              <a:srgbClr val="EE043C"/>
            </a:solidFill>
            <a:prstDash val="soli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>
            <a:off x="1544072" y="2590801"/>
            <a:ext cx="990600" cy="228600"/>
          </a:xfrm>
          <a:prstGeom prst="straightConnector1">
            <a:avLst/>
          </a:prstGeom>
          <a:noFill/>
          <a:ln w="53975" cap="flat" cmpd="sng" algn="ctr">
            <a:solidFill>
              <a:srgbClr val="EE043C"/>
            </a:solidFill>
            <a:prstDash val="soli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 rot="10800000" flipV="1">
            <a:off x="5867400" y="3581400"/>
            <a:ext cx="1828800" cy="152400"/>
          </a:xfrm>
          <a:prstGeom prst="straightConnector1">
            <a:avLst/>
          </a:prstGeom>
          <a:noFill/>
          <a:ln w="53975" cap="flat" cmpd="sng" algn="ctr">
            <a:solidFill>
              <a:srgbClr val="EE043C"/>
            </a:solidFill>
            <a:prstDash val="soli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rot="10800000">
            <a:off x="5486400" y="5029200"/>
            <a:ext cx="2057400" cy="152400"/>
          </a:xfrm>
          <a:prstGeom prst="straightConnector1">
            <a:avLst/>
          </a:prstGeom>
          <a:noFill/>
          <a:ln w="53975" cap="flat" cmpd="sng" algn="ctr">
            <a:solidFill>
              <a:srgbClr val="EE043C"/>
            </a:solidFill>
            <a:prstDash val="soli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7620000" y="4872266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Pets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6458972" y="2092148"/>
            <a:ext cx="1447800" cy="76200"/>
          </a:xfrm>
          <a:prstGeom prst="straightConnector1">
            <a:avLst/>
          </a:prstGeom>
          <a:ln w="53975">
            <a:solidFill>
              <a:srgbClr val="EE04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r>
              <a:rPr lang="en-US" sz="4400" b="1" dirty="0" smtClean="0"/>
              <a:t>Thank you!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Any Questions?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smtClean="0">
                <a:solidFill>
                  <a:schemeClr val="tx1"/>
                </a:solidFill>
                <a:hlinkClick r:id="rId2"/>
              </a:rPr>
              <a:t>occusafety@columbia.edu</a:t>
            </a:r>
            <a:r>
              <a:rPr lang="en-US" sz="4400" smtClean="0">
                <a:solidFill>
                  <a:schemeClr val="tx1"/>
                </a:solidFill>
              </a:rPr>
              <a:t>  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45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9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 smtClean="0"/>
              <a:t>Training Outline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002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Types of machines at dental </a:t>
            </a:r>
            <a:r>
              <a:rPr lang="en-US" sz="2800" dirty="0"/>
              <a:t>s</a:t>
            </a:r>
            <a:r>
              <a:rPr lang="en-US" sz="2800" dirty="0" smtClean="0"/>
              <a:t>chool lab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General shop hazards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General </a:t>
            </a:r>
            <a:r>
              <a:rPr lang="en-US" sz="2800" dirty="0"/>
              <a:t>s</a:t>
            </a:r>
            <a:r>
              <a:rPr lang="en-US" sz="2800" dirty="0" smtClean="0"/>
              <a:t>hop safety rules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What to do in case of injury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Machine specific </a:t>
            </a:r>
            <a:r>
              <a:rPr lang="en-US" sz="2800" dirty="0"/>
              <a:t>h</a:t>
            </a:r>
            <a:r>
              <a:rPr lang="en-US" sz="2800" dirty="0" smtClean="0"/>
              <a:t>azards and precautions</a:t>
            </a:r>
          </a:p>
        </p:txBody>
      </p:sp>
    </p:spTree>
    <p:extLst>
      <p:ext uri="{BB962C8B-B14F-4D97-AF65-F5344CB8AC3E}">
        <p14:creationId xmlns:p14="http://schemas.microsoft.com/office/powerpoint/2010/main" val="34505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" y="12954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Shops are present on all campuses of Columbia University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5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College of Dental Medicine casting lab has various types of machines for teaching and training students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50" dirty="0" smtClean="0"/>
          </a:p>
          <a:p>
            <a:pPr marL="0" indent="0">
              <a:buNone/>
            </a:pPr>
            <a:endParaRPr lang="en-US" sz="105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This training is intended as an introduction to general shop safety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You </a:t>
            </a:r>
            <a:r>
              <a:rPr lang="en-US" sz="2200" u="sng" dirty="0" smtClean="0"/>
              <a:t>must</a:t>
            </a:r>
            <a:r>
              <a:rPr lang="en-US" sz="2200" dirty="0" smtClean="0"/>
              <a:t> also get machine specific safety training from the Lab Supervisor before using any shop equipment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47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131" y="36742"/>
            <a:ext cx="8229600" cy="1143000"/>
          </a:xfrm>
        </p:spPr>
        <p:txBody>
          <a:bodyPr/>
          <a:lstStyle/>
          <a:p>
            <a:r>
              <a:rPr lang="en-US" b="1" dirty="0" smtClean="0"/>
              <a:t>General Shop Hazards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200" y="1295400"/>
            <a:ext cx="6553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 to Eyes: </a:t>
            </a:r>
          </a:p>
          <a:p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chips, particles,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dust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Appropriate safety glasses, goggles, shields, etc.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9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 to Hands:</a:t>
            </a:r>
          </a:p>
          <a:p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Sharp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chips, 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otating/moving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parts, cutters, etc.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fingers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moving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clean moving parts, use proper PPE</a:t>
            </a:r>
          </a:p>
          <a:p>
            <a:endParaRPr lang="en-US" sz="9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rg_hi" descr="http://t0.gstatic.com/images?q=tbn:ANd9GcSzlqPA0ElHgyIdkRFHHrIX_qyTGCmst0PndC2ozYLNlMqg4KsdEw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351" y="4053192"/>
            <a:ext cx="1676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099892" y="1563159"/>
            <a:ext cx="1759316" cy="16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9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Shop Hazards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554" y="1524000"/>
            <a:ext cx="5405846" cy="441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Entanglement Hazards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hairs, necklace, necktie, dangling ID badge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Jewelry, loose cloths, watch or ring may get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Caught in moving machine and drag you along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remove or secure them before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Hazards to Lungs: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Dust in grinding or handling powdery materials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2600"/>
            <a:ext cx="2347913" cy="1595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678585"/>
            <a:ext cx="1540091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131" y="36742"/>
            <a:ext cx="8229600" cy="1143000"/>
          </a:xfrm>
        </p:spPr>
        <p:txBody>
          <a:bodyPr/>
          <a:lstStyle/>
          <a:p>
            <a:r>
              <a:rPr lang="en-US" b="1" dirty="0" smtClean="0"/>
              <a:t>General Shop Hazards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55331" y="1157971"/>
            <a:ext cx="8839200" cy="452596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200" b="1" dirty="0" smtClean="0"/>
              <a:t>Fire Hazards: </a:t>
            </a:r>
          </a:p>
          <a:p>
            <a:pPr marL="137160" indent="0">
              <a:buNone/>
            </a:pPr>
            <a:endParaRPr lang="en-US" sz="7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Keep flammable materials (oily rags, </a:t>
            </a:r>
            <a:r>
              <a:rPr lang="en-US" sz="1800" dirty="0" smtClean="0"/>
              <a:t>paper) </a:t>
            </a:r>
            <a:r>
              <a:rPr lang="en-US" sz="1800" dirty="0"/>
              <a:t>away from source of </a:t>
            </a:r>
            <a:r>
              <a:rPr lang="en-US" sz="1800" dirty="0" smtClean="0"/>
              <a:t>heat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Oil rags must be kept in a safety </a:t>
            </a:r>
            <a:r>
              <a:rPr lang="en-US" sz="1800" dirty="0" smtClean="0"/>
              <a:t>can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Know where the fire extinguishers </a:t>
            </a:r>
            <a:r>
              <a:rPr lang="en-US" sz="1800" dirty="0" smtClean="0"/>
              <a:t>are located </a:t>
            </a:r>
            <a:r>
              <a:rPr lang="en-US" sz="1800" dirty="0"/>
              <a:t>in the </a:t>
            </a:r>
            <a:r>
              <a:rPr lang="en-US" sz="1800" dirty="0" smtClean="0"/>
              <a:t>shop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Call </a:t>
            </a:r>
            <a:r>
              <a:rPr lang="en-US" sz="1800" dirty="0"/>
              <a:t>Public  Safety or  911 in case you cannot extinguish </a:t>
            </a:r>
            <a:r>
              <a:rPr lang="en-US" sz="1800" dirty="0" smtClean="0"/>
              <a:t>fire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200" b="1" dirty="0" smtClean="0"/>
              <a:t>Electrical Hazards: </a:t>
            </a:r>
            <a:endParaRPr lang="en-US" sz="2200" b="1" dirty="0"/>
          </a:p>
          <a:p>
            <a:pPr marL="0" indent="0">
              <a:buNone/>
            </a:pPr>
            <a:endParaRPr lang="en-US" sz="105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u="sng" dirty="0"/>
              <a:t>Identify the location of the emergency stop prior to start of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Equipment and electrical system must be properly grounded &amp; secured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Lock-out/Tag-out Equipment  before any manipulation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Watch for frayed, exposed, or old wiring to protect from electrical shocks or electrocution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Do not use extension cords to avoid tripping hazards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pic>
        <p:nvPicPr>
          <p:cNvPr id="4" name="il_fi" descr="http://www.ueinet.com/images/pages/ElectricalSafe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32" y="5181600"/>
            <a:ext cx="1452936" cy="123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 descr="http://t1.gstatic.com/images?q=tbn:ANd9GcR-nbanTkyL3FH0aGrsP7vE-RUWC1_MZw0sYBh3Sop-22rsr7B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049352"/>
            <a:ext cx="1079919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9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 smtClean="0"/>
              <a:t>Shop Safety Guidelines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95400"/>
            <a:ext cx="87630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No visitors </a:t>
            </a:r>
            <a:r>
              <a:rPr lang="en-US" sz="2400" dirty="0" smtClean="0"/>
              <a:t>(non CU-employees/students) will be allowed in the shop while the machinery is in operation unless accompanied by the supervisor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No one under the age of 18 </a:t>
            </a:r>
            <a:r>
              <a:rPr lang="en-US" sz="2400" dirty="0" smtClean="0"/>
              <a:t>is allowed to use any tools or machinery unless assisted by a supervisor or a trained person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Everyone must wear safety glasses </a:t>
            </a:r>
            <a:r>
              <a:rPr lang="en-US" sz="2400" dirty="0" smtClean="0"/>
              <a:t>when entering the shop! No one (such as a custodial staff, facilities maintenance personnel, etc.), enters the shop without safety glasses unless those machines have shielding in place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Never work alone! </a:t>
            </a:r>
            <a:r>
              <a:rPr lang="en-US" sz="2400" dirty="0"/>
              <a:t>A</a:t>
            </a:r>
            <a:r>
              <a:rPr lang="en-US" sz="2400" dirty="0" smtClean="0"/>
              <a:t>lways use the “buddy system”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3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When working in a </a:t>
            </a:r>
            <a:r>
              <a:rPr lang="en-US" sz="2400" b="1" dirty="0" smtClean="0"/>
              <a:t>dental </a:t>
            </a:r>
            <a:r>
              <a:rPr lang="en-US" sz="2400" b="1" dirty="0"/>
              <a:t>lab, fundamental safety rules to observe are?</a:t>
            </a:r>
            <a:endParaRPr lang="en-US" sz="2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62000" y="12954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en-US" dirty="0" smtClean="0"/>
              <a:t>Never use a machine if you do not have machine specific training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B. Always secure loose hair and jewelry before starting work</a:t>
            </a:r>
          </a:p>
          <a:p>
            <a:pPr marL="0" indent="0">
              <a:buFont typeface="Arial" pitchFamily="34" charset="0"/>
              <a:buNone/>
            </a:pPr>
            <a:endParaRPr lang="en-US" sz="900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C. Do not work alone, “use buddy system”</a:t>
            </a:r>
          </a:p>
          <a:p>
            <a:pPr marL="0" indent="0">
              <a:buFont typeface="Arial" pitchFamily="34" charset="0"/>
              <a:buNone/>
            </a:pPr>
            <a:endParaRPr lang="en-US" sz="900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D. All of the above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  <p:sp>
        <p:nvSpPr>
          <p:cNvPr id="2" name="Right Arrow 1"/>
          <p:cNvSpPr/>
          <p:nvPr/>
        </p:nvSpPr>
        <p:spPr>
          <a:xfrm>
            <a:off x="304800" y="3177381"/>
            <a:ext cx="3810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Case of an Injury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295400"/>
            <a:ext cx="8763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Report to your Supervisor: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Any physical accidents </a:t>
            </a:r>
            <a:r>
              <a:rPr lang="en-US" sz="2400" dirty="0"/>
              <a:t>r</a:t>
            </a:r>
            <a:r>
              <a:rPr lang="en-US" sz="2400" dirty="0" smtClean="0"/>
              <a:t>egardless of severity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Any damaged, defective </a:t>
            </a:r>
            <a:r>
              <a:rPr lang="en-US" sz="2400" dirty="0"/>
              <a:t>t</a:t>
            </a:r>
            <a:r>
              <a:rPr lang="en-US" sz="2400" dirty="0" smtClean="0"/>
              <a:t>ools, machines, or other </a:t>
            </a:r>
            <a:r>
              <a:rPr lang="en-US" sz="2400" dirty="0"/>
              <a:t>e</a:t>
            </a:r>
            <a:r>
              <a:rPr lang="en-US" sz="2400" dirty="0" smtClean="0"/>
              <a:t>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Discuss with your supervisor if you need to work </a:t>
            </a:r>
            <a:r>
              <a:rPr lang="en-US" sz="2400" dirty="0"/>
              <a:t>a</a:t>
            </a:r>
            <a:r>
              <a:rPr lang="en-US" sz="2400" dirty="0" smtClean="0"/>
              <a:t>fter </a:t>
            </a:r>
            <a:r>
              <a:rPr lang="en-US" sz="2400" dirty="0"/>
              <a:t>s</a:t>
            </a:r>
            <a:r>
              <a:rPr lang="en-US" sz="2400" dirty="0" smtClean="0"/>
              <a:t>hop </a:t>
            </a:r>
            <a:r>
              <a:rPr lang="en-US" sz="2400" dirty="0"/>
              <a:t>w</a:t>
            </a:r>
            <a:r>
              <a:rPr lang="en-US" sz="2400" dirty="0" smtClean="0"/>
              <a:t>orking </a:t>
            </a:r>
            <a:r>
              <a:rPr lang="en-US" sz="2400" dirty="0"/>
              <a:t>h</a:t>
            </a:r>
            <a:r>
              <a:rPr lang="en-US" sz="2400" dirty="0" smtClean="0"/>
              <a:t>ours.</a:t>
            </a:r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In an emergency - Call your Campus Public Safety Office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CUMC = 212- 305-7979 or 911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	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79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&amp;S Theme - Use for all new and 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EH&amp;S Theme - Use for all new and updated</Template>
  <TotalTime>221</TotalTime>
  <Words>774</Words>
  <Application>Microsoft Office PowerPoint</Application>
  <PresentationFormat>On-screen Show (4:3)</PresentationFormat>
  <Paragraphs>158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Palatino Linotype</vt:lpstr>
      <vt:lpstr>Verdana</vt:lpstr>
      <vt:lpstr>Wingdings</vt:lpstr>
      <vt:lpstr>EH&amp;S Theme - Use for all new and updated</vt:lpstr>
      <vt:lpstr>PowerPoint Presentation</vt:lpstr>
      <vt:lpstr>PowerPoint Presentation</vt:lpstr>
      <vt:lpstr>PowerPoint Presentation</vt:lpstr>
      <vt:lpstr>General Shop Hazards</vt:lpstr>
      <vt:lpstr>General Shop Hazards</vt:lpstr>
      <vt:lpstr>General Shop Hazards</vt:lpstr>
      <vt:lpstr>PowerPoint Presentation</vt:lpstr>
      <vt:lpstr>When working in a dental lab, fundamental safety rules to observe are?</vt:lpstr>
      <vt:lpstr>In Case of an Injury</vt:lpstr>
      <vt:lpstr>EH&amp;S Responsibilities</vt:lpstr>
      <vt:lpstr>Encourage Safety Culture</vt:lpstr>
      <vt:lpstr>Machine Specific Training</vt:lpstr>
      <vt:lpstr>Equipment specific </vt:lpstr>
      <vt:lpstr>Machine Specific Hazards</vt:lpstr>
      <vt:lpstr>PowerPoint Presentation</vt:lpstr>
      <vt:lpstr>Thank you!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tlm2126</dc:creator>
  <cp:lastModifiedBy>Sacheli, Jillian D.</cp:lastModifiedBy>
  <cp:revision>55</cp:revision>
  <cp:lastPrinted>2017-08-24T14:37:22Z</cp:lastPrinted>
  <dcterms:created xsi:type="dcterms:W3CDTF">2013-08-14T18:06:00Z</dcterms:created>
  <dcterms:modified xsi:type="dcterms:W3CDTF">2021-09-28T15:49:45Z</dcterms:modified>
</cp:coreProperties>
</file>