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258" r:id="rId2"/>
    <p:sldId id="271" r:id="rId3"/>
    <p:sldId id="260" r:id="rId4"/>
    <p:sldId id="261" r:id="rId5"/>
    <p:sldId id="262" r:id="rId6"/>
    <p:sldId id="263" r:id="rId7"/>
    <p:sldId id="273" r:id="rId8"/>
    <p:sldId id="274" r:id="rId9"/>
    <p:sldId id="267" r:id="rId10"/>
    <p:sldId id="268" r:id="rId11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8721" autoAdjust="0"/>
  </p:normalViewPr>
  <p:slideViewPr>
    <p:cSldViewPr>
      <p:cViewPr varScale="1">
        <p:scale>
          <a:sx n="79" d="100"/>
          <a:sy n="79" d="100"/>
        </p:scale>
        <p:origin x="2544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CE098F-EA9A-473B-810F-92E0C4CAB3F2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9736CF-50B2-40A0-8D69-8B473023F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009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D1B085-4C6E-477D-8952-787023C55255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I’m going to</a:t>
            </a:r>
            <a:r>
              <a:rPr lang="en-US" baseline="0" dirty="0" smtClean="0"/>
              <a:t> go through why you, as a member of the CODM, may come across fire causing agents , what regulations apply to fire safety, the potential hazards of that exposure and the basic steps you can take to protect yourself and avoid those hazards.</a:t>
            </a:r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114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B74B6-F345-42BD-A1E3-49D462F1735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9119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B74B6-F345-42BD-A1E3-49D462F1735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0677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B74B6-F345-42BD-A1E3-49D462F1735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701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2475" y="685800"/>
            <a:ext cx="401525" cy="365125"/>
          </a:xfrm>
          <a:prstGeom prst="rect">
            <a:avLst/>
          </a:prstGeom>
        </p:spPr>
        <p:txBody>
          <a:bodyPr/>
          <a:lstStyle>
            <a:lvl1pPr>
              <a:defRPr sz="1600" b="1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fld id="{2DA6A214-E04A-4333-BA98-8F3099AD0A0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021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2475" y="685800"/>
            <a:ext cx="401525" cy="365125"/>
          </a:xfrm>
          <a:prstGeom prst="rect">
            <a:avLst/>
          </a:prstGeom>
        </p:spPr>
        <p:txBody>
          <a:bodyPr/>
          <a:lstStyle>
            <a:lvl1pPr>
              <a:defRPr sz="1600" b="1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fld id="{2DA6A214-E04A-4333-BA98-8F3099AD0A0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4280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2475" y="685800"/>
            <a:ext cx="401525" cy="365125"/>
          </a:xfrm>
          <a:prstGeom prst="rect">
            <a:avLst/>
          </a:prstGeom>
        </p:spPr>
        <p:txBody>
          <a:bodyPr/>
          <a:lstStyle>
            <a:lvl1pPr>
              <a:defRPr sz="1600" b="1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fld id="{2DA6A214-E04A-4333-BA98-8F3099AD0A0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41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2475" y="685800"/>
            <a:ext cx="401525" cy="365125"/>
          </a:xfrm>
          <a:prstGeom prst="rect">
            <a:avLst/>
          </a:prstGeom>
        </p:spPr>
        <p:txBody>
          <a:bodyPr/>
          <a:lstStyle>
            <a:lvl1pPr>
              <a:defRPr sz="1600" b="1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fld id="{2DA6A214-E04A-4333-BA98-8F3099AD0A0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181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742475" y="685800"/>
            <a:ext cx="401525" cy="365125"/>
          </a:xfrm>
          <a:prstGeom prst="rect">
            <a:avLst/>
          </a:prstGeom>
        </p:spPr>
        <p:txBody>
          <a:bodyPr/>
          <a:lstStyle>
            <a:lvl1pPr>
              <a:defRPr sz="1600" b="1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fld id="{2DA6A214-E04A-4333-BA98-8F3099AD0A0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496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2475" y="685800"/>
            <a:ext cx="401525" cy="365125"/>
          </a:xfrm>
          <a:prstGeom prst="rect">
            <a:avLst/>
          </a:prstGeom>
        </p:spPr>
        <p:txBody>
          <a:bodyPr/>
          <a:lstStyle>
            <a:lvl1pPr>
              <a:defRPr sz="1600" b="1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fld id="{2DA6A214-E04A-4333-BA98-8F3099AD0A0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783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2475" y="685800"/>
            <a:ext cx="401525" cy="365125"/>
          </a:xfrm>
          <a:prstGeom prst="rect">
            <a:avLst/>
          </a:prstGeom>
        </p:spPr>
        <p:txBody>
          <a:bodyPr/>
          <a:lstStyle>
            <a:lvl1pPr>
              <a:defRPr sz="1600" b="1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fld id="{2DA6A214-E04A-4333-BA98-8F3099AD0A0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606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2475" y="685800"/>
            <a:ext cx="401525" cy="365125"/>
          </a:xfrm>
          <a:prstGeom prst="rect">
            <a:avLst/>
          </a:prstGeom>
        </p:spPr>
        <p:txBody>
          <a:bodyPr/>
          <a:lstStyle>
            <a:lvl1pPr>
              <a:defRPr sz="1600" b="1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fld id="{2DA6A214-E04A-4333-BA98-8F3099AD0A0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173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42999"/>
            <a:ext cx="5486400" cy="35845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2475" y="685800"/>
            <a:ext cx="401525" cy="365125"/>
          </a:xfrm>
          <a:prstGeom prst="rect">
            <a:avLst/>
          </a:prstGeom>
        </p:spPr>
        <p:txBody>
          <a:bodyPr/>
          <a:lstStyle>
            <a:lvl1pPr>
              <a:defRPr sz="1600" b="1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fld id="{2DA6A214-E04A-4333-BA98-8F3099AD0A0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2965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-25400"/>
            <a:ext cx="9144000" cy="1066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471812"/>
            <a:ext cx="2362200" cy="386188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09600"/>
            <a:ext cx="520480" cy="389467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2DA6A214-E04A-4333-BA98-8F3099AD0A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938557" y="6395402"/>
            <a:ext cx="20020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aseline="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Fire Safety</a:t>
            </a:r>
          </a:p>
          <a:p>
            <a:pPr algn="r"/>
            <a:r>
              <a:rPr lang="en-US" sz="1200" baseline="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www.ehs.Columbia.edu</a:t>
            </a:r>
          </a:p>
        </p:txBody>
      </p:sp>
    </p:spTree>
    <p:extLst>
      <p:ext uri="{BB962C8B-B14F-4D97-AF65-F5344CB8AC3E}">
        <p14:creationId xmlns:p14="http://schemas.microsoft.com/office/powerpoint/2010/main" val="1662314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accent1">
              <a:lumMod val="7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1">
              <a:lumMod val="7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accent1">
              <a:lumMod val="7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1">
              <a:lumMod val="7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1">
              <a:lumMod val="7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wmv"/><Relationship Id="rId7" Type="http://schemas.openxmlformats.org/officeDocument/2006/relationships/image" Target="../media/image8.png"/><Relationship Id="rId2" Type="http://schemas.microsoft.com/office/2007/relationships/media" Target="../media/media1.wmv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1.bin"/><Relationship Id="rId4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71600" y="-76200"/>
            <a:ext cx="67818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36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Fire </a:t>
            </a:r>
            <a:r>
              <a:rPr lang="en-US" sz="3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Safety</a:t>
            </a:r>
          </a:p>
          <a:p>
            <a:pPr algn="ctr">
              <a:buNone/>
            </a:pPr>
            <a:r>
              <a:rPr lang="en-US" sz="3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College of </a:t>
            </a:r>
            <a:r>
              <a:rPr lang="en-US" sz="3200" b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Dental Medicine</a:t>
            </a:r>
            <a:endParaRPr lang="en-US" sz="3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15251"/>
          <a:stretch/>
        </p:blipFill>
        <p:spPr>
          <a:xfrm>
            <a:off x="1219200" y="1447800"/>
            <a:ext cx="6752787" cy="43434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77785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43106" y="3858141"/>
            <a:ext cx="6020495" cy="21544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en-US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en-US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en-US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en-US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en-US" sz="1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98867" y="276691"/>
            <a:ext cx="27462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Thank </a:t>
            </a:r>
            <a:r>
              <a:rPr lang="en-US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</a:t>
            </a:r>
            <a:r>
              <a:rPr lang="en-US" sz="3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ou!</a:t>
            </a:r>
            <a:endParaRPr lang="en-US" sz="3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50" name="Picture 2" descr="http://www.sparky.org/parentpage/images/SparkyHeadShotfor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118" y="1219200"/>
            <a:ext cx="3733800" cy="4435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7894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Training Outline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524000"/>
            <a:ext cx="7467600" cy="3657600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  <a:spcBef>
                <a:spcPts val="600"/>
              </a:spcBef>
              <a:buSzPct val="70000"/>
              <a:buFont typeface="Wingdings" panose="05000000000000000000" pitchFamily="2" charset="2"/>
              <a:buChar char="Ø"/>
            </a:pPr>
            <a:r>
              <a:rPr lang="en-US" sz="2200" dirty="0" smtClean="0"/>
              <a:t>RACE &amp; PASS</a:t>
            </a:r>
            <a:endParaRPr lang="en-US" sz="2200" dirty="0"/>
          </a:p>
          <a:p>
            <a:pPr>
              <a:lnSpc>
                <a:spcPct val="114000"/>
              </a:lnSpc>
              <a:spcBef>
                <a:spcPts val="600"/>
              </a:spcBef>
              <a:buSzPct val="70000"/>
              <a:buFont typeface="Wingdings" panose="05000000000000000000" pitchFamily="2" charset="2"/>
              <a:buChar char="Ø"/>
            </a:pPr>
            <a:r>
              <a:rPr lang="en-US" sz="2200" dirty="0" smtClean="0"/>
              <a:t>Using a </a:t>
            </a:r>
            <a:r>
              <a:rPr lang="en-US" sz="2200" dirty="0"/>
              <a:t>Fire </a:t>
            </a:r>
            <a:r>
              <a:rPr lang="en-US" sz="2200" dirty="0" smtClean="0"/>
              <a:t>Extinguisher</a:t>
            </a:r>
          </a:p>
          <a:p>
            <a:pPr>
              <a:lnSpc>
                <a:spcPct val="114000"/>
              </a:lnSpc>
              <a:spcBef>
                <a:spcPts val="600"/>
              </a:spcBef>
              <a:buSzPct val="70000"/>
              <a:buFont typeface="Wingdings" panose="05000000000000000000" pitchFamily="2" charset="2"/>
              <a:buChar char="Ø"/>
            </a:pPr>
            <a:r>
              <a:rPr lang="en-US" sz="2200" dirty="0" smtClean="0"/>
              <a:t>Types </a:t>
            </a:r>
            <a:r>
              <a:rPr lang="en-US" sz="2200" dirty="0"/>
              <a:t>of Fire </a:t>
            </a:r>
            <a:r>
              <a:rPr lang="en-US" sz="2200" dirty="0" smtClean="0"/>
              <a:t>Extinguishers</a:t>
            </a:r>
          </a:p>
          <a:p>
            <a:pPr>
              <a:lnSpc>
                <a:spcPct val="114000"/>
              </a:lnSpc>
              <a:spcBef>
                <a:spcPts val="600"/>
              </a:spcBef>
              <a:buSzPct val="70000"/>
              <a:buFont typeface="Wingdings" panose="05000000000000000000" pitchFamily="2" charset="2"/>
              <a:buChar char="Ø"/>
            </a:pPr>
            <a:r>
              <a:rPr lang="en-US" sz="2200" dirty="0"/>
              <a:t>If You or Someone Catches on Fire</a:t>
            </a:r>
            <a:endParaRPr lang="en-US" sz="2200" dirty="0" smtClean="0"/>
          </a:p>
          <a:p>
            <a:pPr>
              <a:lnSpc>
                <a:spcPct val="114000"/>
              </a:lnSpc>
              <a:spcBef>
                <a:spcPts val="600"/>
              </a:spcBef>
              <a:buSzPct val="70000"/>
              <a:buFont typeface="Wingdings" panose="05000000000000000000" pitchFamily="2" charset="2"/>
              <a:buChar char="Ø"/>
            </a:pPr>
            <a:r>
              <a:rPr lang="en-US" sz="2200" dirty="0" smtClean="0"/>
              <a:t>Butane Torches</a:t>
            </a:r>
          </a:p>
          <a:p>
            <a:pPr>
              <a:lnSpc>
                <a:spcPct val="114000"/>
              </a:lnSpc>
              <a:spcBef>
                <a:spcPts val="600"/>
              </a:spcBef>
              <a:buSzPct val="70000"/>
              <a:buFont typeface="Wingdings" panose="05000000000000000000" pitchFamily="2" charset="2"/>
              <a:buChar char="Ø"/>
            </a:pPr>
            <a:r>
              <a:rPr lang="en-US" sz="2200" dirty="0" smtClean="0"/>
              <a:t>Reminders</a:t>
            </a:r>
            <a:endParaRPr lang="en-US" sz="2200" dirty="0"/>
          </a:p>
          <a:p>
            <a:pPr marL="0" indent="0">
              <a:lnSpc>
                <a:spcPct val="114000"/>
              </a:lnSpc>
              <a:spcBef>
                <a:spcPts val="600"/>
              </a:spcBef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52548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6620"/>
            <a:ext cx="8229600" cy="9144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dirty="0" smtClean="0">
                <a:solidFill>
                  <a:srgbClr val="CC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4000" b="1" dirty="0" smtClean="0">
                <a:solidFill>
                  <a:srgbClr val="CC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4000" b="1" dirty="0">
                <a:solidFill>
                  <a:srgbClr val="CC0000"/>
                </a:solidFill>
              </a:rPr>
              <a:t/>
            </a:r>
            <a:br>
              <a:rPr lang="en-US" sz="4000" b="1" dirty="0">
                <a:solidFill>
                  <a:srgbClr val="CC0000"/>
                </a:solidFill>
              </a:rPr>
            </a:br>
            <a:r>
              <a:rPr lang="en-US" sz="4000" b="1" dirty="0" smtClean="0">
                <a:solidFill>
                  <a:srgbClr val="CC0000"/>
                </a:solidFill>
              </a:rPr>
              <a:t/>
            </a:r>
            <a:br>
              <a:rPr lang="en-US" sz="4000" b="1" dirty="0" smtClean="0">
                <a:solidFill>
                  <a:srgbClr val="CC0000"/>
                </a:solidFill>
              </a:rPr>
            </a:br>
            <a:r>
              <a:rPr lang="en-US" sz="4400" b="1" dirty="0" smtClean="0">
                <a:solidFill>
                  <a:srgbClr val="C00000"/>
                </a:solidFill>
                <a:effectLst/>
              </a:rPr>
              <a:t>R</a:t>
            </a:r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ESCUE</a:t>
            </a:r>
            <a:endParaRPr lang="en-US" sz="4400" b="1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272183" y="1947464"/>
            <a:ext cx="8229600" cy="51054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/>
              <a:t>Not </a:t>
            </a:r>
            <a:r>
              <a:rPr lang="en-US" sz="2000" dirty="0"/>
              <a:t>just yourself</a:t>
            </a:r>
            <a:r>
              <a:rPr lang="en-US" sz="2000" dirty="0" smtClean="0"/>
              <a:t>!</a:t>
            </a:r>
            <a:endParaRPr lang="en-US" sz="2000" dirty="0"/>
          </a:p>
          <a:p>
            <a:pPr algn="l">
              <a:buFont typeface="Wingdings" panose="05000000000000000000" pitchFamily="2" charset="2"/>
              <a:buChar char="Ø"/>
            </a:pPr>
            <a:r>
              <a:rPr lang="en-US" sz="2000" dirty="0"/>
              <a:t>People with special </a:t>
            </a:r>
            <a:r>
              <a:rPr lang="en-US" sz="2000" dirty="0" smtClean="0"/>
              <a:t>needs</a:t>
            </a:r>
            <a:endParaRPr lang="en-US" sz="2000" dirty="0"/>
          </a:p>
          <a:p>
            <a:pPr algn="l">
              <a:buFont typeface="Wingdings" panose="05000000000000000000" pitchFamily="2" charset="2"/>
              <a:buChar char="Ø"/>
            </a:pPr>
            <a:r>
              <a:rPr lang="en-US" sz="2000" dirty="0" smtClean="0"/>
              <a:t>People </a:t>
            </a:r>
            <a:r>
              <a:rPr lang="en-US" sz="2000" dirty="0"/>
              <a:t>in immediate area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63990" y="3378029"/>
            <a:ext cx="2362200" cy="609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 smtClean="0">
                <a:solidFill>
                  <a:srgbClr val="C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LARM</a:t>
            </a:r>
            <a:endParaRPr lang="en-US" sz="4000" b="1" dirty="0">
              <a:solidFill>
                <a:schemeClr val="accent1">
                  <a:lumMod val="75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2182" y="4038600"/>
            <a:ext cx="510540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Manual Alarm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Station located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by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exits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Notify occupants as you leave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Listen for instructions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Call Public Safety 212-305-7979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457200" y="175619"/>
            <a:ext cx="8077200" cy="762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RACE</a:t>
            </a:r>
            <a:endParaRPr lang="en-US" sz="4400" b="1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569390" y="1473029"/>
            <a:ext cx="3429000" cy="4419600"/>
            <a:chOff x="2902390" y="2111527"/>
            <a:chExt cx="3429000" cy="4419600"/>
          </a:xfrm>
        </p:grpSpPr>
        <p:sp>
          <p:nvSpPr>
            <p:cNvPr id="17" name="Rectangle 5"/>
            <p:cNvSpPr txBox="1">
              <a:spLocks noChangeArrowheads="1"/>
            </p:cNvSpPr>
            <p:nvPr/>
          </p:nvSpPr>
          <p:spPr>
            <a:xfrm>
              <a:off x="2902390" y="2111527"/>
              <a:ext cx="3429000" cy="4419600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CC0000"/>
              </a:solidFill>
            </a:ln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9pPr>
            </a:lstStyle>
            <a:p>
              <a:pPr>
                <a:lnSpc>
                  <a:spcPct val="90000"/>
                </a:lnSpc>
                <a:buFontTx/>
                <a:buNone/>
              </a:pPr>
              <a:r>
                <a:rPr lang="en-US" sz="2000" b="1" dirty="0" smtClean="0"/>
                <a:t>In Case of Fire:</a:t>
              </a:r>
            </a:p>
            <a:p>
              <a:pPr>
                <a:lnSpc>
                  <a:spcPct val="90000"/>
                </a:lnSpc>
                <a:buFontTx/>
                <a:buNone/>
              </a:pPr>
              <a:r>
                <a:rPr lang="en-US" b="1" dirty="0" smtClean="0">
                  <a:solidFill>
                    <a:srgbClr val="CC0000"/>
                  </a:solidFill>
                </a:rPr>
                <a:t>R</a:t>
              </a:r>
              <a:r>
                <a:rPr lang="en-US" sz="2000" b="1" dirty="0" smtClean="0"/>
                <a:t>escue</a:t>
              </a:r>
              <a:endParaRPr lang="en-US" sz="2000" dirty="0" smtClean="0"/>
            </a:p>
            <a:p>
              <a:pPr>
                <a:lnSpc>
                  <a:spcPct val="90000"/>
                </a:lnSpc>
                <a:buFontTx/>
                <a:buNone/>
              </a:pPr>
              <a:r>
                <a:rPr lang="en-US" b="1" dirty="0" smtClean="0">
                  <a:solidFill>
                    <a:srgbClr val="CC0000"/>
                  </a:solidFill>
                </a:rPr>
                <a:t>A</a:t>
              </a:r>
              <a:r>
                <a:rPr lang="en-US" sz="2000" b="1" dirty="0" smtClean="0"/>
                <a:t>larm</a:t>
              </a:r>
            </a:p>
            <a:p>
              <a:pPr>
                <a:lnSpc>
                  <a:spcPct val="90000"/>
                </a:lnSpc>
                <a:buFontTx/>
                <a:buNone/>
              </a:pPr>
              <a:r>
                <a:rPr lang="en-US" b="1" dirty="0" smtClean="0">
                  <a:solidFill>
                    <a:srgbClr val="CC0000"/>
                  </a:solidFill>
                </a:rPr>
                <a:t>C</a:t>
              </a:r>
              <a:r>
                <a:rPr lang="en-US" sz="2000" b="1" dirty="0" smtClean="0"/>
                <a:t>onfine</a:t>
              </a:r>
            </a:p>
            <a:p>
              <a:pPr>
                <a:lnSpc>
                  <a:spcPct val="90000"/>
                </a:lnSpc>
                <a:buFontTx/>
                <a:buNone/>
              </a:pPr>
              <a:r>
                <a:rPr lang="en-US" b="1" dirty="0" smtClean="0">
                  <a:solidFill>
                    <a:srgbClr val="CC0000"/>
                  </a:solidFill>
                </a:rPr>
                <a:t>E</a:t>
              </a:r>
              <a:r>
                <a:rPr lang="en-US" sz="2000" b="1" dirty="0" smtClean="0"/>
                <a:t>xtinguish / </a:t>
              </a:r>
              <a:r>
                <a:rPr lang="en-US" b="1" dirty="0" smtClean="0">
                  <a:solidFill>
                    <a:srgbClr val="FF0000"/>
                  </a:solidFill>
                </a:rPr>
                <a:t>E</a:t>
              </a:r>
              <a:r>
                <a:rPr lang="en-US" sz="2000" b="1" dirty="0" smtClean="0"/>
                <a:t>vacuate</a:t>
              </a:r>
              <a:endParaRPr lang="en-US" sz="1800" dirty="0" smtClean="0"/>
            </a:p>
            <a:p>
              <a:pPr>
                <a:lnSpc>
                  <a:spcPct val="90000"/>
                </a:lnSpc>
                <a:buFontTx/>
                <a:buNone/>
              </a:pPr>
              <a:endParaRPr lang="en-US" sz="1400" dirty="0" smtClean="0"/>
            </a:p>
            <a:p>
              <a:pPr>
                <a:lnSpc>
                  <a:spcPct val="90000"/>
                </a:lnSpc>
                <a:buFontTx/>
                <a:buNone/>
              </a:pPr>
              <a:r>
                <a:rPr lang="en-US" sz="2000" b="1" dirty="0" smtClean="0"/>
                <a:t>To use Fire Extinguisher:</a:t>
              </a:r>
            </a:p>
            <a:p>
              <a:pPr>
                <a:lnSpc>
                  <a:spcPct val="90000"/>
                </a:lnSpc>
                <a:buFontTx/>
                <a:buNone/>
              </a:pPr>
              <a:r>
                <a:rPr lang="en-US" b="1" dirty="0" smtClean="0">
                  <a:solidFill>
                    <a:srgbClr val="CC0000"/>
                  </a:solidFill>
                </a:rPr>
                <a:t>P</a:t>
              </a:r>
              <a:r>
                <a:rPr lang="en-US" sz="2000" b="1" dirty="0" smtClean="0"/>
                <a:t>ull Pin</a:t>
              </a:r>
            </a:p>
            <a:p>
              <a:pPr>
                <a:lnSpc>
                  <a:spcPct val="90000"/>
                </a:lnSpc>
                <a:buFontTx/>
                <a:buNone/>
              </a:pPr>
              <a:r>
                <a:rPr lang="en-US" b="1" dirty="0" smtClean="0">
                  <a:solidFill>
                    <a:srgbClr val="CC0000"/>
                  </a:solidFill>
                </a:rPr>
                <a:t>A</a:t>
              </a:r>
              <a:r>
                <a:rPr lang="en-US" sz="2000" b="1" dirty="0" smtClean="0"/>
                <a:t>im Hose</a:t>
              </a:r>
            </a:p>
            <a:p>
              <a:pPr>
                <a:lnSpc>
                  <a:spcPct val="90000"/>
                </a:lnSpc>
                <a:buFontTx/>
                <a:buNone/>
              </a:pPr>
              <a:r>
                <a:rPr lang="en-US" b="1" dirty="0" smtClean="0">
                  <a:solidFill>
                    <a:srgbClr val="CC0000"/>
                  </a:solidFill>
                </a:rPr>
                <a:t>S</a:t>
              </a:r>
              <a:r>
                <a:rPr lang="en-US" sz="2000" b="1" dirty="0" smtClean="0"/>
                <a:t>queeze Handle</a:t>
              </a:r>
              <a:endParaRPr lang="en-US" sz="2000" dirty="0" smtClean="0"/>
            </a:p>
            <a:p>
              <a:pPr>
                <a:lnSpc>
                  <a:spcPct val="90000"/>
                </a:lnSpc>
                <a:buFontTx/>
                <a:buNone/>
              </a:pPr>
              <a:r>
                <a:rPr lang="en-US" b="1" dirty="0" smtClean="0">
                  <a:solidFill>
                    <a:srgbClr val="CC0000"/>
                  </a:solidFill>
                </a:rPr>
                <a:t>S</a:t>
              </a:r>
              <a:r>
                <a:rPr lang="en-US" sz="2000" b="1" dirty="0" smtClean="0"/>
                <a:t>weep From Side to Side</a:t>
              </a:r>
              <a:endParaRPr lang="en-US" sz="2000" dirty="0"/>
            </a:p>
          </p:txBody>
        </p:sp>
        <p:pic>
          <p:nvPicPr>
            <p:cNvPr id="18" name="Picture 17"/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354378" y="2389040"/>
              <a:ext cx="638174" cy="945445"/>
            </a:xfrm>
            <a:prstGeom prst="rect">
              <a:avLst/>
            </a:prstGeom>
            <a:noFill/>
          </p:spPr>
        </p:pic>
        <p:pic>
          <p:nvPicPr>
            <p:cNvPr id="19" name="Picture 10"/>
            <p:cNvPicPr>
              <a:picLocks noChangeAspect="1" noChangeArrowheads="1" noCrop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321087" y="4605653"/>
              <a:ext cx="762000" cy="1262564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817774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28642" y="1143000"/>
            <a:ext cx="5454024" cy="914400"/>
          </a:xfrm>
        </p:spPr>
        <p:txBody>
          <a:bodyPr/>
          <a:lstStyle/>
          <a:p>
            <a:pPr algn="l"/>
            <a:r>
              <a:rPr lang="en-US" sz="4000" b="1" dirty="0" smtClean="0">
                <a:solidFill>
                  <a:srgbClr val="C00000"/>
                </a:solidFill>
                <a:effectLst/>
              </a:rPr>
              <a:t>C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ONFINE</a:t>
            </a:r>
            <a:endParaRPr lang="en-US" sz="4000" b="1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2057400"/>
            <a:ext cx="8229600" cy="5105400"/>
          </a:xfrm>
        </p:spPr>
        <p:txBody>
          <a:bodyPr>
            <a:normAutofit/>
          </a:bodyPr>
          <a:lstStyle/>
          <a:p>
            <a:pPr algn="l">
              <a:buFont typeface="Wingdings" panose="05000000000000000000" pitchFamily="2" charset="2"/>
              <a:buChar char="Ø"/>
            </a:pPr>
            <a:r>
              <a:rPr lang="en-US" sz="2000" dirty="0"/>
              <a:t>Close all doors and windows as you leave</a:t>
            </a:r>
          </a:p>
          <a:p>
            <a:pPr algn="l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000" dirty="0"/>
              <a:t>Leave unlocked if possible</a:t>
            </a:r>
          </a:p>
          <a:p>
            <a:pPr algn="l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000" dirty="0"/>
              <a:t>Keep fire, smoke, odor in room of origin </a:t>
            </a:r>
          </a:p>
          <a:p>
            <a:pPr marL="457200" lvl="1" indent="0">
              <a:lnSpc>
                <a:spcPct val="90000"/>
              </a:lnSpc>
            </a:pP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28642" y="3565598"/>
            <a:ext cx="4629727" cy="7250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 smtClean="0">
                <a:solidFill>
                  <a:srgbClr val="C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VACUATION</a:t>
            </a:r>
            <a:r>
              <a:rPr lang="en-US" sz="4000" dirty="0" smtClean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US" sz="40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2358" y="4339181"/>
            <a:ext cx="549332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SzPct val="127000"/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Use closest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stairway</a:t>
            </a:r>
          </a:p>
          <a:p>
            <a:pPr marL="342900" indent="-342900">
              <a:buSzPct val="127000"/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Know your way out!</a:t>
            </a:r>
          </a:p>
          <a:p>
            <a:pPr marL="342900" indent="-342900">
              <a:buSzPct val="127000"/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If needed, shelter in place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096000" y="1600200"/>
            <a:ext cx="2856602" cy="4390131"/>
            <a:chOff x="5740094" y="2456984"/>
            <a:chExt cx="2184705" cy="3766917"/>
          </a:xfrm>
        </p:grpSpPr>
        <p:pic>
          <p:nvPicPr>
            <p:cNvPr id="10" name="Picture 7" descr="PA22000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40094" y="2456984"/>
              <a:ext cx="2184705" cy="3715216"/>
            </a:xfrm>
            <a:prstGeom prst="rect">
              <a:avLst/>
            </a:prstGeom>
            <a:noFill/>
          </p:spPr>
        </p:pic>
        <p:sp>
          <p:nvSpPr>
            <p:cNvPr id="12" name="Rectangle 11"/>
            <p:cNvSpPr/>
            <p:nvPr/>
          </p:nvSpPr>
          <p:spPr>
            <a:xfrm>
              <a:off x="5740094" y="5722139"/>
              <a:ext cx="2184705" cy="501762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1600" b="1" dirty="0">
                  <a:solidFill>
                    <a:srgbClr val="C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DO NOT USE ELEVATORS</a:t>
              </a:r>
            </a:p>
          </p:txBody>
        </p:sp>
      </p:grp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0" y="168605"/>
            <a:ext cx="8991600" cy="762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RACE</a:t>
            </a:r>
            <a:endParaRPr lang="en-US" sz="4000" b="1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22746">
            <a:off x="5679630" y="2170194"/>
            <a:ext cx="3689341" cy="279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810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567" y="239183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3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Using a Fire Extinguisher</a:t>
            </a:r>
            <a:endParaRPr lang="en-US" sz="3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7113" y="1134202"/>
            <a:ext cx="71829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/>
          </a:p>
          <a:p>
            <a:endParaRPr lang="en-US" sz="28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6907806" y="5805392"/>
          <a:ext cx="92392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Package" r:id="rId5" imgW="923760" imgH="485640" progId="Package">
                  <p:embed/>
                </p:oleObj>
              </mc:Choice>
              <mc:Fallback>
                <p:oleObj name="Package" r:id="rId5" imgW="923760" imgH="4856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907806" y="5805392"/>
                        <a:ext cx="923925" cy="485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vastv0421.wmv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" y="1066800"/>
            <a:ext cx="7125135" cy="5343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22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99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16483" y="197720"/>
            <a:ext cx="64492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sz="3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Types of Fire Extinguishers</a:t>
            </a:r>
            <a:endParaRPr lang="en-US" sz="3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50" name="Picture 2" descr="http://ts4.mm.bing.net/images/thumbnail.aspx?q=4770132961592663&amp;id=6606f3effd8ef598830c3466c30c8265&amp;url=http%3a%2f%2fpravinasafety.com%2ffire_safety%2fFireExtinguish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108" y="1364441"/>
            <a:ext cx="14668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3167" y="1344825"/>
            <a:ext cx="2857500" cy="2857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0238" y="1369722"/>
            <a:ext cx="2857500" cy="2857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/>
          <a:srcRect l="517" t="-1611" r="-517" b="39872"/>
          <a:stretch/>
        </p:blipFill>
        <p:spPr>
          <a:xfrm>
            <a:off x="1603141" y="4232503"/>
            <a:ext cx="5542573" cy="219686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1261" y="1046214"/>
            <a:ext cx="24689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Dry Chemical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67822" y="1046214"/>
            <a:ext cx="946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Co2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69800" y="1051494"/>
            <a:ext cx="12346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Water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257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0444" y="228600"/>
            <a:ext cx="87735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sz="3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If You or Someone </a:t>
            </a:r>
            <a:r>
              <a:rPr lang="en-US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Catches on </a:t>
            </a:r>
            <a:r>
              <a:rPr lang="en-US" sz="3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Fire... </a:t>
            </a:r>
            <a:endParaRPr lang="en-US" sz="3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990600"/>
            <a:ext cx="718299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endParaRPr lang="en-US" sz="2400" b="1" dirty="0" smtClean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4F81BD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Try and remain calm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400" dirty="0">
              <a:solidFill>
                <a:srgbClr val="4F81BD">
                  <a:lumMod val="75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4F81BD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Call out for </a:t>
            </a:r>
            <a:r>
              <a:rPr lang="en-US" sz="2400" dirty="0" smtClean="0">
                <a:solidFill>
                  <a:srgbClr val="4F81BD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help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400" dirty="0">
              <a:solidFill>
                <a:srgbClr val="4F81BD">
                  <a:lumMod val="75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STOP DROP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ROLL</a:t>
            </a:r>
          </a:p>
          <a:p>
            <a:endParaRPr lang="en-US" sz="2400" dirty="0" smtClean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Use water from the sink and/or wet towel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 smtClean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Use the fire extinguisher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8" name="Picture 4" descr="http://worldartsme.com/images/stop-drop-and-roll-clipart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219200"/>
            <a:ext cx="4800600" cy="2083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4161144"/>
            <a:ext cx="2868308" cy="2323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0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4450" y="1050925"/>
            <a:ext cx="2537392" cy="25319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Safe Use of Butane Torches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1143000"/>
            <a:ext cx="9528622" cy="4127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600" u="sng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Operation: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1600" dirty="0" smtClean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sure that the nozzle on the canister is not clogged or 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dirty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1600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 sure your work area is free of flammable fuels or 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materials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1600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Secure loose clothing, 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hair etc. before use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1600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Butane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torches will be kept in the stand when in use in the 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laboratory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1600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Keep the flame pointed away from you while in 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use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1600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Butane torches on the laboratory bench must will be extinguished when not in 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use</a:t>
            </a:r>
            <a:endParaRPr lang="en-US" sz="1600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67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o Smok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81200" y="1828800"/>
            <a:ext cx="5606953" cy="4259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57200" y="228600"/>
            <a:ext cx="8276625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32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Reminder:</a:t>
            </a:r>
          </a:p>
          <a:p>
            <a:pPr algn="ctr">
              <a:buNone/>
            </a:pPr>
            <a:r>
              <a:rPr lang="en-US" sz="20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en-US" sz="2000" b="1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buNone/>
            </a:pP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Columbia University Medical Center is Smoke-Free!</a:t>
            </a:r>
            <a:endParaRPr lang="en-US" sz="2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444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H&amp;S Theme - Use for all new and 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EH&amp;S Theme - Use for all new and updated</Template>
  <TotalTime>603</TotalTime>
  <Words>325</Words>
  <Application>Microsoft Office PowerPoint</Application>
  <PresentationFormat>On-screen Show (4:3)</PresentationFormat>
  <Paragraphs>82</Paragraphs>
  <Slides>10</Slides>
  <Notes>4</Notes>
  <HiddenSlides>0</HiddenSlides>
  <MMClips>1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Arial Narrow</vt:lpstr>
      <vt:lpstr>Calibri</vt:lpstr>
      <vt:lpstr>Century Gothic</vt:lpstr>
      <vt:lpstr>Palatino Linotype</vt:lpstr>
      <vt:lpstr>Verdana</vt:lpstr>
      <vt:lpstr>Wingdings</vt:lpstr>
      <vt:lpstr>EH&amp;S Theme - Use for all new and updated</vt:lpstr>
      <vt:lpstr>Package</vt:lpstr>
      <vt:lpstr>PowerPoint Presentation</vt:lpstr>
      <vt:lpstr>Training Outline</vt:lpstr>
      <vt:lpstr>   RESCUE</vt:lpstr>
      <vt:lpstr>CONFINE</vt:lpstr>
      <vt:lpstr>PowerPoint Presentation</vt:lpstr>
      <vt:lpstr>PowerPoint Presentation</vt:lpstr>
      <vt:lpstr>PowerPoint Presentation</vt:lpstr>
      <vt:lpstr>Safe Use of Butane Torches</vt:lpstr>
      <vt:lpstr>PowerPoint Presentation</vt:lpstr>
      <vt:lpstr>PowerPoint Presentation</vt:lpstr>
    </vt:vector>
  </TitlesOfParts>
  <Company>Columbia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tlm2126</dc:creator>
  <cp:lastModifiedBy>Sacheli, Jillian D.</cp:lastModifiedBy>
  <cp:revision>30</cp:revision>
  <dcterms:created xsi:type="dcterms:W3CDTF">2013-08-14T18:06:00Z</dcterms:created>
  <dcterms:modified xsi:type="dcterms:W3CDTF">2021-09-28T15:50:37Z</dcterms:modified>
</cp:coreProperties>
</file>