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3.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handoutMasterIdLst>
    <p:handoutMasterId r:id="rId38"/>
  </p:handoutMasterIdLst>
  <p:sldIdLst>
    <p:sldId id="499" r:id="rId2"/>
    <p:sldId id="521" r:id="rId3"/>
    <p:sldId id="581" r:id="rId4"/>
    <p:sldId id="582" r:id="rId5"/>
    <p:sldId id="583" r:id="rId6"/>
    <p:sldId id="592" r:id="rId7"/>
    <p:sldId id="504" r:id="rId8"/>
    <p:sldId id="584" r:id="rId9"/>
    <p:sldId id="585" r:id="rId10"/>
    <p:sldId id="586" r:id="rId11"/>
    <p:sldId id="587" r:id="rId12"/>
    <p:sldId id="588" r:id="rId13"/>
    <p:sldId id="603" r:id="rId14"/>
    <p:sldId id="589" r:id="rId15"/>
    <p:sldId id="590" r:id="rId16"/>
    <p:sldId id="593" r:id="rId17"/>
    <p:sldId id="591" r:id="rId18"/>
    <p:sldId id="559" r:id="rId19"/>
    <p:sldId id="563" r:id="rId20"/>
    <p:sldId id="594" r:id="rId21"/>
    <p:sldId id="601" r:id="rId22"/>
    <p:sldId id="602" r:id="rId23"/>
    <p:sldId id="556" r:id="rId24"/>
    <p:sldId id="562" r:id="rId25"/>
    <p:sldId id="537" r:id="rId26"/>
    <p:sldId id="540" r:id="rId27"/>
    <p:sldId id="598" r:id="rId28"/>
    <p:sldId id="597" r:id="rId29"/>
    <p:sldId id="578" r:id="rId30"/>
    <p:sldId id="599" r:id="rId31"/>
    <p:sldId id="600" r:id="rId32"/>
    <p:sldId id="446" r:id="rId33"/>
    <p:sldId id="463" r:id="rId34"/>
    <p:sldId id="573" r:id="rId35"/>
    <p:sldId id="553" r:id="rId36"/>
  </p:sldIdLst>
  <p:sldSz cx="9144000" cy="6858000" type="screen4x3"/>
  <p:notesSz cx="7010400" cy="92964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2437" initials="t"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71916" autoAdjust="0"/>
  </p:normalViewPr>
  <p:slideViewPr>
    <p:cSldViewPr>
      <p:cViewPr varScale="1">
        <p:scale>
          <a:sx n="83" d="100"/>
          <a:sy n="83" d="100"/>
        </p:scale>
        <p:origin x="2406" y="78"/>
      </p:cViewPr>
      <p:guideLst>
        <p:guide orient="horz" pos="2160"/>
        <p:guide pos="2880"/>
      </p:guideLst>
    </p:cSldViewPr>
  </p:slideViewPr>
  <p:outlineViewPr>
    <p:cViewPr>
      <p:scale>
        <a:sx n="33" d="100"/>
        <a:sy n="33" d="100"/>
      </p:scale>
      <p:origin x="0" y="25722"/>
    </p:cViewPr>
  </p:outlineViewPr>
  <p:notesTextViewPr>
    <p:cViewPr>
      <p:scale>
        <a:sx n="1" d="1"/>
        <a:sy n="1" d="1"/>
      </p:scale>
      <p:origin x="0" y="0"/>
    </p:cViewPr>
  </p:notesTextViewPr>
  <p:sorterViewPr>
    <p:cViewPr>
      <p:scale>
        <a:sx n="170" d="100"/>
        <a:sy n="170" d="100"/>
      </p:scale>
      <p:origin x="0" y="0"/>
    </p:cViewPr>
  </p:sorterViewPr>
  <p:notesViewPr>
    <p:cSldViewPr>
      <p:cViewPr varScale="1">
        <p:scale>
          <a:sx n="77" d="100"/>
          <a:sy n="77" d="100"/>
        </p:scale>
        <p:origin x="3018"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diagrams/_rels/data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diagrams/_rels/data3.xml.rels><?xml version="1.0" encoding="UTF-8" standalone="yes"?>
<Relationships xmlns="http://schemas.openxmlformats.org/package/2006/relationships"><Relationship Id="rId1" Type="http://schemas.openxmlformats.org/officeDocument/2006/relationships/image" Target="../media/image8.jpeg"/></Relationships>
</file>

<file path=ppt/diagrams/_rels/data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diagrams/_rels/data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86E6E4-E414-4E6B-892D-FD22327C3023}"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2D7E8BB2-A28B-4F6E-927C-143C4C0E992C}">
      <dgm:prSet custT="1"/>
      <dgm:spPr>
        <a:solidFill>
          <a:schemeClr val="accent1">
            <a:lumMod val="60000"/>
            <a:lumOff val="40000"/>
          </a:schemeClr>
        </a:solidFill>
      </dgm:spPr>
      <dgm:t>
        <a:bodyPr/>
        <a:lstStyle/>
        <a:p>
          <a:pPr rtl="0"/>
          <a:r>
            <a:rPr lang="en-US" sz="2400" b="0" dirty="0">
              <a:latin typeface="Verdana" panose="020B0604030504040204" pitchFamily="34" charset="0"/>
              <a:ea typeface="Verdana" panose="020B0604030504040204" pitchFamily="34" charset="0"/>
              <a:cs typeface="Verdana" panose="020B0604030504040204" pitchFamily="34" charset="0"/>
            </a:rPr>
            <a:t>Hazard Identification</a:t>
          </a:r>
        </a:p>
      </dgm:t>
    </dgm:pt>
    <dgm:pt modelId="{6E07AAB5-0977-4C87-AB05-CC199759C604}" type="parTrans" cxnId="{8CFBCF87-81D1-4627-97FE-9542B5EA7ED4}">
      <dgm:prSet/>
      <dgm:spPr/>
      <dgm:t>
        <a:bodyPr/>
        <a:lstStyle/>
        <a:p>
          <a:endParaRPr lang="en-US"/>
        </a:p>
      </dgm:t>
    </dgm:pt>
    <dgm:pt modelId="{15987DA9-2D93-4B4E-A3BF-699B4BF164F3}" type="sibTrans" cxnId="{8CFBCF87-81D1-4627-97FE-9542B5EA7ED4}">
      <dgm:prSet/>
      <dgm:spPr/>
      <dgm:t>
        <a:bodyPr/>
        <a:lstStyle/>
        <a:p>
          <a:endParaRPr lang="en-US"/>
        </a:p>
      </dgm:t>
    </dgm:pt>
    <dgm:pt modelId="{DE6CB929-089F-4172-A5DE-4D683E177A3A}">
      <dgm:prSet custT="1"/>
      <dgm:spPr>
        <a:solidFill>
          <a:schemeClr val="accent1">
            <a:lumMod val="60000"/>
            <a:lumOff val="40000"/>
          </a:schemeClr>
        </a:solidFill>
      </dgm:spPr>
      <dgm:t>
        <a:bodyPr/>
        <a:lstStyle/>
        <a:p>
          <a:pPr rtl="0"/>
          <a:r>
            <a:rPr lang="en-US" sz="2400" b="0" dirty="0">
              <a:latin typeface="Verdana" panose="020B0604030504040204" pitchFamily="34" charset="0"/>
              <a:ea typeface="Verdana" panose="020B0604030504040204" pitchFamily="34" charset="0"/>
              <a:cs typeface="Verdana" panose="020B0604030504040204" pitchFamily="34" charset="0"/>
            </a:rPr>
            <a:t>Hazard Control Methods &amp; PPE</a:t>
          </a:r>
        </a:p>
      </dgm:t>
    </dgm:pt>
    <dgm:pt modelId="{4BA01354-E005-4F6F-8C6C-87C04D654C09}" type="parTrans" cxnId="{1C0C0B6A-9140-469C-86F5-78C90F22C0A6}">
      <dgm:prSet/>
      <dgm:spPr/>
      <dgm:t>
        <a:bodyPr/>
        <a:lstStyle/>
        <a:p>
          <a:endParaRPr lang="en-US"/>
        </a:p>
      </dgm:t>
    </dgm:pt>
    <dgm:pt modelId="{5EE4F6FC-A4C8-4CE2-8FA7-7CD75BA9EF3D}" type="sibTrans" cxnId="{1C0C0B6A-9140-469C-86F5-78C90F22C0A6}">
      <dgm:prSet/>
      <dgm:spPr/>
      <dgm:t>
        <a:bodyPr/>
        <a:lstStyle/>
        <a:p>
          <a:endParaRPr lang="en-US"/>
        </a:p>
      </dgm:t>
    </dgm:pt>
    <dgm:pt modelId="{58F47BE4-1555-4912-B0AC-7968203318A0}">
      <dgm:prSet custT="1"/>
      <dgm:spPr>
        <a:solidFill>
          <a:schemeClr val="accent1">
            <a:lumMod val="60000"/>
            <a:lumOff val="40000"/>
          </a:schemeClr>
        </a:solidFill>
      </dgm:spPr>
      <dgm:t>
        <a:bodyPr/>
        <a:lstStyle/>
        <a:p>
          <a:pPr rtl="0"/>
          <a:r>
            <a:rPr lang="en-US" sz="2400" b="0" dirty="0">
              <a:latin typeface="Verdana" panose="020B0604030504040204" pitchFamily="34" charset="0"/>
              <a:ea typeface="Verdana" panose="020B0604030504040204" pitchFamily="34" charset="0"/>
              <a:cs typeface="Verdana" panose="020B0604030504040204" pitchFamily="34" charset="0"/>
            </a:rPr>
            <a:t>Emergency Procedures	</a:t>
          </a:r>
        </a:p>
      </dgm:t>
    </dgm:pt>
    <dgm:pt modelId="{E00E770F-5F13-43B5-8915-835FED209106}" type="parTrans" cxnId="{51045616-9B05-4B0B-909D-928134F21270}">
      <dgm:prSet/>
      <dgm:spPr/>
      <dgm:t>
        <a:bodyPr/>
        <a:lstStyle/>
        <a:p>
          <a:endParaRPr lang="en-US"/>
        </a:p>
      </dgm:t>
    </dgm:pt>
    <dgm:pt modelId="{51686160-04E7-4632-A94C-4094257D6548}" type="sibTrans" cxnId="{51045616-9B05-4B0B-909D-928134F21270}">
      <dgm:prSet/>
      <dgm:spPr/>
      <dgm:t>
        <a:bodyPr/>
        <a:lstStyle/>
        <a:p>
          <a:endParaRPr lang="en-US"/>
        </a:p>
      </dgm:t>
    </dgm:pt>
    <dgm:pt modelId="{39646EE2-B8FB-45AD-A9F1-589EDA8223A4}">
      <dgm:prSet custT="1"/>
      <dgm:spPr>
        <a:solidFill>
          <a:schemeClr val="tx2"/>
        </a:solidFill>
      </dgm:spPr>
      <dgm:t>
        <a:bodyPr/>
        <a:lstStyle/>
        <a:p>
          <a:pPr rtl="0"/>
          <a:r>
            <a:rPr lang="en-US" sz="2400" b="1" dirty="0">
              <a:latin typeface="Verdana" panose="020B0604030504040204" pitchFamily="34" charset="0"/>
              <a:ea typeface="Verdana" panose="020B0604030504040204" pitchFamily="34" charset="0"/>
              <a:cs typeface="Verdana" panose="020B0604030504040204" pitchFamily="34" charset="0"/>
            </a:rPr>
            <a:t>Roles &amp; Responsibilities (Training)</a:t>
          </a:r>
        </a:p>
      </dgm:t>
    </dgm:pt>
    <dgm:pt modelId="{2150F188-82A2-4998-93AC-04E6C8C04DC6}" type="sibTrans" cxnId="{251B9BD4-8867-4F24-A55D-BA6464B822CD}">
      <dgm:prSet/>
      <dgm:spPr/>
      <dgm:t>
        <a:bodyPr/>
        <a:lstStyle/>
        <a:p>
          <a:endParaRPr lang="en-US"/>
        </a:p>
      </dgm:t>
    </dgm:pt>
    <dgm:pt modelId="{ECDABC4A-E648-4D91-9CD5-83164C1669D2}" type="parTrans" cxnId="{251B9BD4-8867-4F24-A55D-BA6464B822CD}">
      <dgm:prSet/>
      <dgm:spPr/>
      <dgm:t>
        <a:bodyPr/>
        <a:lstStyle/>
        <a:p>
          <a:endParaRPr lang="en-US"/>
        </a:p>
      </dgm:t>
    </dgm:pt>
    <dgm:pt modelId="{B50A2543-E7FD-434A-8637-2DD2AC17CB79}" type="pres">
      <dgm:prSet presAssocID="{0286E6E4-E414-4E6B-892D-FD22327C3023}" presName="linear" presStyleCnt="0">
        <dgm:presLayoutVars>
          <dgm:dir/>
          <dgm:resizeHandles val="exact"/>
        </dgm:presLayoutVars>
      </dgm:prSet>
      <dgm:spPr/>
      <dgm:t>
        <a:bodyPr/>
        <a:lstStyle/>
        <a:p>
          <a:endParaRPr lang="en-US"/>
        </a:p>
      </dgm:t>
    </dgm:pt>
    <dgm:pt modelId="{47D605BA-9A0E-4E45-92E7-D012BF3882FC}" type="pres">
      <dgm:prSet presAssocID="{39646EE2-B8FB-45AD-A9F1-589EDA8223A4}" presName="comp" presStyleCnt="0"/>
      <dgm:spPr/>
    </dgm:pt>
    <dgm:pt modelId="{C708D0D9-9CE6-4A84-8452-C9B1D44FB3CA}" type="pres">
      <dgm:prSet presAssocID="{39646EE2-B8FB-45AD-A9F1-589EDA8223A4}" presName="box" presStyleLbl="node1" presStyleIdx="0" presStyleCnt="4"/>
      <dgm:spPr/>
      <dgm:t>
        <a:bodyPr/>
        <a:lstStyle/>
        <a:p>
          <a:endParaRPr lang="en-US"/>
        </a:p>
      </dgm:t>
    </dgm:pt>
    <dgm:pt modelId="{24951A2F-EC27-4F0A-B566-897B6A4EE1B3}" type="pres">
      <dgm:prSet presAssocID="{39646EE2-B8FB-45AD-A9F1-589EDA8223A4}" presName="img"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64000" b="-64000"/>
          </a:stretch>
        </a:blipFill>
      </dgm:spPr>
    </dgm:pt>
    <dgm:pt modelId="{08C78D94-6980-404D-BDA3-81A7943A67D6}" type="pres">
      <dgm:prSet presAssocID="{39646EE2-B8FB-45AD-A9F1-589EDA8223A4}" presName="text" presStyleLbl="node1" presStyleIdx="0" presStyleCnt="4">
        <dgm:presLayoutVars>
          <dgm:bulletEnabled val="1"/>
        </dgm:presLayoutVars>
      </dgm:prSet>
      <dgm:spPr/>
      <dgm:t>
        <a:bodyPr/>
        <a:lstStyle/>
        <a:p>
          <a:endParaRPr lang="en-US"/>
        </a:p>
      </dgm:t>
    </dgm:pt>
    <dgm:pt modelId="{F83AAC29-604E-4123-B9CE-5B31C60B6996}" type="pres">
      <dgm:prSet presAssocID="{2150F188-82A2-4998-93AC-04E6C8C04DC6}" presName="spacer" presStyleCnt="0"/>
      <dgm:spPr/>
    </dgm:pt>
    <dgm:pt modelId="{99EFCCC7-DD6E-434E-B5B6-7EC705356855}" type="pres">
      <dgm:prSet presAssocID="{2D7E8BB2-A28B-4F6E-927C-143C4C0E992C}" presName="comp" presStyleCnt="0"/>
      <dgm:spPr/>
    </dgm:pt>
    <dgm:pt modelId="{3C97F8FE-ACE7-433D-8F03-478F0B49308F}" type="pres">
      <dgm:prSet presAssocID="{2D7E8BB2-A28B-4F6E-927C-143C4C0E992C}" presName="box" presStyleLbl="node1" presStyleIdx="1" presStyleCnt="4"/>
      <dgm:spPr/>
      <dgm:t>
        <a:bodyPr/>
        <a:lstStyle/>
        <a:p>
          <a:endParaRPr lang="en-US"/>
        </a:p>
      </dgm:t>
    </dgm:pt>
    <dgm:pt modelId="{ABF106C7-38E3-4C98-AF2B-1CAA33470784}" type="pres">
      <dgm:prSet presAssocID="{2D7E8BB2-A28B-4F6E-927C-143C4C0E992C}" presName="img"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8000" b="-18000"/>
          </a:stretch>
        </a:blipFill>
      </dgm:spPr>
    </dgm:pt>
    <dgm:pt modelId="{C64BFDEC-7200-46A0-A6C7-2B81356546BA}" type="pres">
      <dgm:prSet presAssocID="{2D7E8BB2-A28B-4F6E-927C-143C4C0E992C}" presName="text" presStyleLbl="node1" presStyleIdx="1" presStyleCnt="4">
        <dgm:presLayoutVars>
          <dgm:bulletEnabled val="1"/>
        </dgm:presLayoutVars>
      </dgm:prSet>
      <dgm:spPr/>
      <dgm:t>
        <a:bodyPr/>
        <a:lstStyle/>
        <a:p>
          <a:endParaRPr lang="en-US"/>
        </a:p>
      </dgm:t>
    </dgm:pt>
    <dgm:pt modelId="{8ABA3784-AC52-4194-9AD1-3F571B339CE0}" type="pres">
      <dgm:prSet presAssocID="{15987DA9-2D93-4B4E-A3BF-699B4BF164F3}" presName="spacer" presStyleCnt="0"/>
      <dgm:spPr/>
    </dgm:pt>
    <dgm:pt modelId="{8FFD2B21-35DF-409C-9BFB-688FC8C3D22E}" type="pres">
      <dgm:prSet presAssocID="{DE6CB929-089F-4172-A5DE-4D683E177A3A}" presName="comp" presStyleCnt="0"/>
      <dgm:spPr/>
    </dgm:pt>
    <dgm:pt modelId="{FE0388B8-F2E8-41EA-842F-7FD358793022}" type="pres">
      <dgm:prSet presAssocID="{DE6CB929-089F-4172-A5DE-4D683E177A3A}" presName="box" presStyleLbl="node1" presStyleIdx="2" presStyleCnt="4"/>
      <dgm:spPr/>
      <dgm:t>
        <a:bodyPr/>
        <a:lstStyle/>
        <a:p>
          <a:endParaRPr lang="en-US"/>
        </a:p>
      </dgm:t>
    </dgm:pt>
    <dgm:pt modelId="{71CE1157-E387-4A5F-8077-5962258444F2}" type="pres">
      <dgm:prSet presAssocID="{DE6CB929-089F-4172-A5DE-4D683E177A3A}" presName="img"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122000" b="-122000"/>
          </a:stretch>
        </a:blipFill>
      </dgm:spPr>
    </dgm:pt>
    <dgm:pt modelId="{13847564-4070-402A-8407-650FA05C6764}" type="pres">
      <dgm:prSet presAssocID="{DE6CB929-089F-4172-A5DE-4D683E177A3A}" presName="text" presStyleLbl="node1" presStyleIdx="2" presStyleCnt="4">
        <dgm:presLayoutVars>
          <dgm:bulletEnabled val="1"/>
        </dgm:presLayoutVars>
      </dgm:prSet>
      <dgm:spPr/>
      <dgm:t>
        <a:bodyPr/>
        <a:lstStyle/>
        <a:p>
          <a:endParaRPr lang="en-US"/>
        </a:p>
      </dgm:t>
    </dgm:pt>
    <dgm:pt modelId="{A34B5756-7F03-4821-9FA7-7255CB131A79}" type="pres">
      <dgm:prSet presAssocID="{5EE4F6FC-A4C8-4CE2-8FA7-7CD75BA9EF3D}" presName="spacer" presStyleCnt="0"/>
      <dgm:spPr/>
    </dgm:pt>
    <dgm:pt modelId="{E31E066F-1C06-42A7-A051-E4192FAE9975}" type="pres">
      <dgm:prSet presAssocID="{58F47BE4-1555-4912-B0AC-7968203318A0}" presName="comp" presStyleCnt="0"/>
      <dgm:spPr/>
    </dgm:pt>
    <dgm:pt modelId="{AD14A386-0044-460B-8FF7-E174378EB776}" type="pres">
      <dgm:prSet presAssocID="{58F47BE4-1555-4912-B0AC-7968203318A0}" presName="box" presStyleLbl="node1" presStyleIdx="3" presStyleCnt="4"/>
      <dgm:spPr/>
      <dgm:t>
        <a:bodyPr/>
        <a:lstStyle/>
        <a:p>
          <a:endParaRPr lang="en-US"/>
        </a:p>
      </dgm:t>
    </dgm:pt>
    <dgm:pt modelId="{ED1D787E-3773-41F8-A7F5-66BB3DDF1D24}" type="pres">
      <dgm:prSet presAssocID="{58F47BE4-1555-4912-B0AC-7968203318A0}" presName="img"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11000" b="-11000"/>
          </a:stretch>
        </a:blipFill>
      </dgm:spPr>
    </dgm:pt>
    <dgm:pt modelId="{1AC97DEB-85D2-49CC-B219-4E947B1E6EAC}" type="pres">
      <dgm:prSet presAssocID="{58F47BE4-1555-4912-B0AC-7968203318A0}" presName="text" presStyleLbl="node1" presStyleIdx="3" presStyleCnt="4">
        <dgm:presLayoutVars>
          <dgm:bulletEnabled val="1"/>
        </dgm:presLayoutVars>
      </dgm:prSet>
      <dgm:spPr/>
      <dgm:t>
        <a:bodyPr/>
        <a:lstStyle/>
        <a:p>
          <a:endParaRPr lang="en-US"/>
        </a:p>
      </dgm:t>
    </dgm:pt>
  </dgm:ptLst>
  <dgm:cxnLst>
    <dgm:cxn modelId="{67342BE5-BB3C-456C-814E-D71C5615967C}" type="presOf" srcId="{2D7E8BB2-A28B-4F6E-927C-143C4C0E992C}" destId="{3C97F8FE-ACE7-433D-8F03-478F0B49308F}" srcOrd="0" destOrd="0" presId="urn:microsoft.com/office/officeart/2005/8/layout/vList4"/>
    <dgm:cxn modelId="{096CE6BF-EC2C-409B-B791-6E12006311D0}" type="presOf" srcId="{DE6CB929-089F-4172-A5DE-4D683E177A3A}" destId="{13847564-4070-402A-8407-650FA05C6764}" srcOrd="1" destOrd="0" presId="urn:microsoft.com/office/officeart/2005/8/layout/vList4"/>
    <dgm:cxn modelId="{2CCF8B17-5888-4C31-BF9F-109F71697A97}" type="presOf" srcId="{DE6CB929-089F-4172-A5DE-4D683E177A3A}" destId="{FE0388B8-F2E8-41EA-842F-7FD358793022}" srcOrd="0" destOrd="0" presId="urn:microsoft.com/office/officeart/2005/8/layout/vList4"/>
    <dgm:cxn modelId="{98714506-D5BF-49D3-805B-8AC466803245}" type="presOf" srcId="{39646EE2-B8FB-45AD-A9F1-589EDA8223A4}" destId="{08C78D94-6980-404D-BDA3-81A7943A67D6}" srcOrd="1" destOrd="0" presId="urn:microsoft.com/office/officeart/2005/8/layout/vList4"/>
    <dgm:cxn modelId="{251B9BD4-8867-4F24-A55D-BA6464B822CD}" srcId="{0286E6E4-E414-4E6B-892D-FD22327C3023}" destId="{39646EE2-B8FB-45AD-A9F1-589EDA8223A4}" srcOrd="0" destOrd="0" parTransId="{ECDABC4A-E648-4D91-9CD5-83164C1669D2}" sibTransId="{2150F188-82A2-4998-93AC-04E6C8C04DC6}"/>
    <dgm:cxn modelId="{D292B940-3882-4F4E-8DE1-6FCBD1DF686D}" type="presOf" srcId="{2D7E8BB2-A28B-4F6E-927C-143C4C0E992C}" destId="{C64BFDEC-7200-46A0-A6C7-2B81356546BA}" srcOrd="1" destOrd="0" presId="urn:microsoft.com/office/officeart/2005/8/layout/vList4"/>
    <dgm:cxn modelId="{D78533F2-8BBC-472B-8E47-465F1F89E7C3}" type="presOf" srcId="{0286E6E4-E414-4E6B-892D-FD22327C3023}" destId="{B50A2543-E7FD-434A-8637-2DD2AC17CB79}" srcOrd="0" destOrd="0" presId="urn:microsoft.com/office/officeart/2005/8/layout/vList4"/>
    <dgm:cxn modelId="{51045616-9B05-4B0B-909D-928134F21270}" srcId="{0286E6E4-E414-4E6B-892D-FD22327C3023}" destId="{58F47BE4-1555-4912-B0AC-7968203318A0}" srcOrd="3" destOrd="0" parTransId="{E00E770F-5F13-43B5-8915-835FED209106}" sibTransId="{51686160-04E7-4632-A94C-4094257D6548}"/>
    <dgm:cxn modelId="{8CFBCF87-81D1-4627-97FE-9542B5EA7ED4}" srcId="{0286E6E4-E414-4E6B-892D-FD22327C3023}" destId="{2D7E8BB2-A28B-4F6E-927C-143C4C0E992C}" srcOrd="1" destOrd="0" parTransId="{6E07AAB5-0977-4C87-AB05-CC199759C604}" sibTransId="{15987DA9-2D93-4B4E-A3BF-699B4BF164F3}"/>
    <dgm:cxn modelId="{1C0C0B6A-9140-469C-86F5-78C90F22C0A6}" srcId="{0286E6E4-E414-4E6B-892D-FD22327C3023}" destId="{DE6CB929-089F-4172-A5DE-4D683E177A3A}" srcOrd="2" destOrd="0" parTransId="{4BA01354-E005-4F6F-8C6C-87C04D654C09}" sibTransId="{5EE4F6FC-A4C8-4CE2-8FA7-7CD75BA9EF3D}"/>
    <dgm:cxn modelId="{D8D40340-7F73-4E05-B2A8-05DE7EF9C7B9}" type="presOf" srcId="{58F47BE4-1555-4912-B0AC-7968203318A0}" destId="{AD14A386-0044-460B-8FF7-E174378EB776}" srcOrd="0" destOrd="0" presId="urn:microsoft.com/office/officeart/2005/8/layout/vList4"/>
    <dgm:cxn modelId="{C88A5538-94DB-4C39-8DB5-D8CA39231DB7}" type="presOf" srcId="{58F47BE4-1555-4912-B0AC-7968203318A0}" destId="{1AC97DEB-85D2-49CC-B219-4E947B1E6EAC}" srcOrd="1" destOrd="0" presId="urn:microsoft.com/office/officeart/2005/8/layout/vList4"/>
    <dgm:cxn modelId="{F2B90B0D-4064-454E-9BBC-0E8E3F7F38EF}" type="presOf" srcId="{39646EE2-B8FB-45AD-A9F1-589EDA8223A4}" destId="{C708D0D9-9CE6-4A84-8452-C9B1D44FB3CA}" srcOrd="0" destOrd="0" presId="urn:microsoft.com/office/officeart/2005/8/layout/vList4"/>
    <dgm:cxn modelId="{7FA78554-8D5E-4906-B90C-153FE47B7AB7}" type="presParOf" srcId="{B50A2543-E7FD-434A-8637-2DD2AC17CB79}" destId="{47D605BA-9A0E-4E45-92E7-D012BF3882FC}" srcOrd="0" destOrd="0" presId="urn:microsoft.com/office/officeart/2005/8/layout/vList4"/>
    <dgm:cxn modelId="{EE1749C3-DC7E-4C3F-B49B-640034FBEE12}" type="presParOf" srcId="{47D605BA-9A0E-4E45-92E7-D012BF3882FC}" destId="{C708D0D9-9CE6-4A84-8452-C9B1D44FB3CA}" srcOrd="0" destOrd="0" presId="urn:microsoft.com/office/officeart/2005/8/layout/vList4"/>
    <dgm:cxn modelId="{7444FAF2-AF9B-4AE9-BBDC-B85BB525AB19}" type="presParOf" srcId="{47D605BA-9A0E-4E45-92E7-D012BF3882FC}" destId="{24951A2F-EC27-4F0A-B566-897B6A4EE1B3}" srcOrd="1" destOrd="0" presId="urn:microsoft.com/office/officeart/2005/8/layout/vList4"/>
    <dgm:cxn modelId="{22FE654A-7B39-4A33-A516-F222D923F70D}" type="presParOf" srcId="{47D605BA-9A0E-4E45-92E7-D012BF3882FC}" destId="{08C78D94-6980-404D-BDA3-81A7943A67D6}" srcOrd="2" destOrd="0" presId="urn:microsoft.com/office/officeart/2005/8/layout/vList4"/>
    <dgm:cxn modelId="{EDA3A2C4-ABAA-4071-ACF7-86B4A21828C6}" type="presParOf" srcId="{B50A2543-E7FD-434A-8637-2DD2AC17CB79}" destId="{F83AAC29-604E-4123-B9CE-5B31C60B6996}" srcOrd="1" destOrd="0" presId="urn:microsoft.com/office/officeart/2005/8/layout/vList4"/>
    <dgm:cxn modelId="{5424035D-CA27-495A-8135-0AF3CACDEACB}" type="presParOf" srcId="{B50A2543-E7FD-434A-8637-2DD2AC17CB79}" destId="{99EFCCC7-DD6E-434E-B5B6-7EC705356855}" srcOrd="2" destOrd="0" presId="urn:microsoft.com/office/officeart/2005/8/layout/vList4"/>
    <dgm:cxn modelId="{FA9775FE-E3BC-46DA-893E-F281547AA4E8}" type="presParOf" srcId="{99EFCCC7-DD6E-434E-B5B6-7EC705356855}" destId="{3C97F8FE-ACE7-433D-8F03-478F0B49308F}" srcOrd="0" destOrd="0" presId="urn:microsoft.com/office/officeart/2005/8/layout/vList4"/>
    <dgm:cxn modelId="{3D69CAA1-6621-43FA-93F8-A8231B53CE20}" type="presParOf" srcId="{99EFCCC7-DD6E-434E-B5B6-7EC705356855}" destId="{ABF106C7-38E3-4C98-AF2B-1CAA33470784}" srcOrd="1" destOrd="0" presId="urn:microsoft.com/office/officeart/2005/8/layout/vList4"/>
    <dgm:cxn modelId="{7031C9CB-568D-4B37-B6C7-E414B864217B}" type="presParOf" srcId="{99EFCCC7-DD6E-434E-B5B6-7EC705356855}" destId="{C64BFDEC-7200-46A0-A6C7-2B81356546BA}" srcOrd="2" destOrd="0" presId="urn:microsoft.com/office/officeart/2005/8/layout/vList4"/>
    <dgm:cxn modelId="{1C9E5C4D-6348-494F-8955-921F32824077}" type="presParOf" srcId="{B50A2543-E7FD-434A-8637-2DD2AC17CB79}" destId="{8ABA3784-AC52-4194-9AD1-3F571B339CE0}" srcOrd="3" destOrd="0" presId="urn:microsoft.com/office/officeart/2005/8/layout/vList4"/>
    <dgm:cxn modelId="{60474DCC-C55D-4A72-BEC6-66C80E093B79}" type="presParOf" srcId="{B50A2543-E7FD-434A-8637-2DD2AC17CB79}" destId="{8FFD2B21-35DF-409C-9BFB-688FC8C3D22E}" srcOrd="4" destOrd="0" presId="urn:microsoft.com/office/officeart/2005/8/layout/vList4"/>
    <dgm:cxn modelId="{BD3CB095-F580-4A75-A733-D70E990BA271}" type="presParOf" srcId="{8FFD2B21-35DF-409C-9BFB-688FC8C3D22E}" destId="{FE0388B8-F2E8-41EA-842F-7FD358793022}" srcOrd="0" destOrd="0" presId="urn:microsoft.com/office/officeart/2005/8/layout/vList4"/>
    <dgm:cxn modelId="{5B5D58E2-C503-406A-BDA2-12A86E7027BA}" type="presParOf" srcId="{8FFD2B21-35DF-409C-9BFB-688FC8C3D22E}" destId="{71CE1157-E387-4A5F-8077-5962258444F2}" srcOrd="1" destOrd="0" presId="urn:microsoft.com/office/officeart/2005/8/layout/vList4"/>
    <dgm:cxn modelId="{2647B85F-86E6-430D-A003-B34C54DC593B}" type="presParOf" srcId="{8FFD2B21-35DF-409C-9BFB-688FC8C3D22E}" destId="{13847564-4070-402A-8407-650FA05C6764}" srcOrd="2" destOrd="0" presId="urn:microsoft.com/office/officeart/2005/8/layout/vList4"/>
    <dgm:cxn modelId="{D9878EA1-858B-4973-9EE1-804F2DC091D7}" type="presParOf" srcId="{B50A2543-E7FD-434A-8637-2DD2AC17CB79}" destId="{A34B5756-7F03-4821-9FA7-7255CB131A79}" srcOrd="5" destOrd="0" presId="urn:microsoft.com/office/officeart/2005/8/layout/vList4"/>
    <dgm:cxn modelId="{E5B0091A-5D40-4154-BEEE-B6DE2B1AEDDF}" type="presParOf" srcId="{B50A2543-E7FD-434A-8637-2DD2AC17CB79}" destId="{E31E066F-1C06-42A7-A051-E4192FAE9975}" srcOrd="6" destOrd="0" presId="urn:microsoft.com/office/officeart/2005/8/layout/vList4"/>
    <dgm:cxn modelId="{5D869ED3-72F3-4211-8AEA-EDCD1706CF36}" type="presParOf" srcId="{E31E066F-1C06-42A7-A051-E4192FAE9975}" destId="{AD14A386-0044-460B-8FF7-E174378EB776}" srcOrd="0" destOrd="0" presId="urn:microsoft.com/office/officeart/2005/8/layout/vList4"/>
    <dgm:cxn modelId="{D579CD31-12F5-4D8F-83FC-E6A3C8C89C67}" type="presParOf" srcId="{E31E066F-1C06-42A7-A051-E4192FAE9975}" destId="{ED1D787E-3773-41F8-A7F5-66BB3DDF1D24}" srcOrd="1" destOrd="0" presId="urn:microsoft.com/office/officeart/2005/8/layout/vList4"/>
    <dgm:cxn modelId="{E395AD8F-4708-43B7-A959-37A3EEF5EF81}" type="presParOf" srcId="{E31E066F-1C06-42A7-A051-E4192FAE9975}" destId="{1AC97DEB-85D2-49CC-B219-4E947B1E6EAC}"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86E6E4-E414-4E6B-892D-FD22327C3023}"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39646EE2-B8FB-45AD-A9F1-589EDA8223A4}">
      <dgm:prSet custT="1"/>
      <dgm:spPr>
        <a:solidFill>
          <a:schemeClr val="accent1">
            <a:lumMod val="60000"/>
            <a:lumOff val="40000"/>
          </a:schemeClr>
        </a:solidFill>
      </dgm:spPr>
      <dgm:t>
        <a:bodyPr/>
        <a:lstStyle/>
        <a:p>
          <a:pPr rtl="0"/>
          <a:r>
            <a:rPr lang="en-US" sz="2400" b="0" dirty="0">
              <a:latin typeface="Verdana" panose="020B0604030504040204" pitchFamily="34" charset="0"/>
              <a:ea typeface="Verdana" panose="020B0604030504040204" pitchFamily="34" charset="0"/>
              <a:cs typeface="Verdana" panose="020B0604030504040204" pitchFamily="34" charset="0"/>
            </a:rPr>
            <a:t>Roles &amp; Responsibilities (Training)</a:t>
          </a:r>
        </a:p>
      </dgm:t>
    </dgm:pt>
    <dgm:pt modelId="{ECDABC4A-E648-4D91-9CD5-83164C1669D2}" type="parTrans" cxnId="{251B9BD4-8867-4F24-A55D-BA6464B822CD}">
      <dgm:prSet/>
      <dgm:spPr/>
      <dgm:t>
        <a:bodyPr/>
        <a:lstStyle/>
        <a:p>
          <a:endParaRPr lang="en-US"/>
        </a:p>
      </dgm:t>
    </dgm:pt>
    <dgm:pt modelId="{2150F188-82A2-4998-93AC-04E6C8C04DC6}" type="sibTrans" cxnId="{251B9BD4-8867-4F24-A55D-BA6464B822CD}">
      <dgm:prSet/>
      <dgm:spPr/>
      <dgm:t>
        <a:bodyPr/>
        <a:lstStyle/>
        <a:p>
          <a:endParaRPr lang="en-US"/>
        </a:p>
      </dgm:t>
    </dgm:pt>
    <dgm:pt modelId="{2D7E8BB2-A28B-4F6E-927C-143C4C0E992C}">
      <dgm:prSet custT="1"/>
      <dgm:spPr>
        <a:solidFill>
          <a:schemeClr val="tx2"/>
        </a:solidFill>
      </dgm:spPr>
      <dgm:t>
        <a:bodyPr/>
        <a:lstStyle/>
        <a:p>
          <a:pPr rtl="0"/>
          <a:r>
            <a:rPr lang="en-US" sz="2400" b="1" dirty="0">
              <a:latin typeface="Verdana" panose="020B0604030504040204" pitchFamily="34" charset="0"/>
              <a:ea typeface="Verdana" panose="020B0604030504040204" pitchFamily="34" charset="0"/>
              <a:cs typeface="Verdana" panose="020B0604030504040204" pitchFamily="34" charset="0"/>
            </a:rPr>
            <a:t>Hazard Identification</a:t>
          </a:r>
        </a:p>
      </dgm:t>
    </dgm:pt>
    <dgm:pt modelId="{6E07AAB5-0977-4C87-AB05-CC199759C604}" type="parTrans" cxnId="{8CFBCF87-81D1-4627-97FE-9542B5EA7ED4}">
      <dgm:prSet/>
      <dgm:spPr/>
      <dgm:t>
        <a:bodyPr/>
        <a:lstStyle/>
        <a:p>
          <a:endParaRPr lang="en-US"/>
        </a:p>
      </dgm:t>
    </dgm:pt>
    <dgm:pt modelId="{15987DA9-2D93-4B4E-A3BF-699B4BF164F3}" type="sibTrans" cxnId="{8CFBCF87-81D1-4627-97FE-9542B5EA7ED4}">
      <dgm:prSet/>
      <dgm:spPr/>
      <dgm:t>
        <a:bodyPr/>
        <a:lstStyle/>
        <a:p>
          <a:endParaRPr lang="en-US"/>
        </a:p>
      </dgm:t>
    </dgm:pt>
    <dgm:pt modelId="{DE6CB929-089F-4172-A5DE-4D683E177A3A}">
      <dgm:prSet custT="1"/>
      <dgm:spPr>
        <a:solidFill>
          <a:schemeClr val="accent1">
            <a:lumMod val="60000"/>
            <a:lumOff val="40000"/>
          </a:schemeClr>
        </a:solidFill>
      </dgm:spPr>
      <dgm:t>
        <a:bodyPr/>
        <a:lstStyle/>
        <a:p>
          <a:pPr rtl="0"/>
          <a:r>
            <a:rPr lang="en-US" sz="2400" b="0" dirty="0">
              <a:latin typeface="Verdana" panose="020B0604030504040204" pitchFamily="34" charset="0"/>
              <a:ea typeface="Verdana" panose="020B0604030504040204" pitchFamily="34" charset="0"/>
              <a:cs typeface="Verdana" panose="020B0604030504040204" pitchFamily="34" charset="0"/>
            </a:rPr>
            <a:t>Hazard Control Methods &amp; PPE</a:t>
          </a:r>
        </a:p>
      </dgm:t>
    </dgm:pt>
    <dgm:pt modelId="{4BA01354-E005-4F6F-8C6C-87C04D654C09}" type="parTrans" cxnId="{1C0C0B6A-9140-469C-86F5-78C90F22C0A6}">
      <dgm:prSet/>
      <dgm:spPr/>
      <dgm:t>
        <a:bodyPr/>
        <a:lstStyle/>
        <a:p>
          <a:endParaRPr lang="en-US"/>
        </a:p>
      </dgm:t>
    </dgm:pt>
    <dgm:pt modelId="{5EE4F6FC-A4C8-4CE2-8FA7-7CD75BA9EF3D}" type="sibTrans" cxnId="{1C0C0B6A-9140-469C-86F5-78C90F22C0A6}">
      <dgm:prSet/>
      <dgm:spPr/>
      <dgm:t>
        <a:bodyPr/>
        <a:lstStyle/>
        <a:p>
          <a:endParaRPr lang="en-US"/>
        </a:p>
      </dgm:t>
    </dgm:pt>
    <dgm:pt modelId="{58F47BE4-1555-4912-B0AC-7968203318A0}">
      <dgm:prSet custT="1"/>
      <dgm:spPr>
        <a:solidFill>
          <a:schemeClr val="accent1">
            <a:lumMod val="60000"/>
            <a:lumOff val="40000"/>
          </a:schemeClr>
        </a:solidFill>
      </dgm:spPr>
      <dgm:t>
        <a:bodyPr/>
        <a:lstStyle/>
        <a:p>
          <a:pPr rtl="0"/>
          <a:r>
            <a:rPr lang="en-US" sz="2400" b="0" dirty="0">
              <a:latin typeface="Verdana" panose="020B0604030504040204" pitchFamily="34" charset="0"/>
              <a:ea typeface="Verdana" panose="020B0604030504040204" pitchFamily="34" charset="0"/>
              <a:cs typeface="Verdana" panose="020B0604030504040204" pitchFamily="34" charset="0"/>
            </a:rPr>
            <a:t>Emergency Procedures	</a:t>
          </a:r>
        </a:p>
      </dgm:t>
    </dgm:pt>
    <dgm:pt modelId="{E00E770F-5F13-43B5-8915-835FED209106}" type="parTrans" cxnId="{51045616-9B05-4B0B-909D-928134F21270}">
      <dgm:prSet/>
      <dgm:spPr/>
      <dgm:t>
        <a:bodyPr/>
        <a:lstStyle/>
        <a:p>
          <a:endParaRPr lang="en-US"/>
        </a:p>
      </dgm:t>
    </dgm:pt>
    <dgm:pt modelId="{51686160-04E7-4632-A94C-4094257D6548}" type="sibTrans" cxnId="{51045616-9B05-4B0B-909D-928134F21270}">
      <dgm:prSet/>
      <dgm:spPr/>
      <dgm:t>
        <a:bodyPr/>
        <a:lstStyle/>
        <a:p>
          <a:endParaRPr lang="en-US"/>
        </a:p>
      </dgm:t>
    </dgm:pt>
    <dgm:pt modelId="{B50A2543-E7FD-434A-8637-2DD2AC17CB79}" type="pres">
      <dgm:prSet presAssocID="{0286E6E4-E414-4E6B-892D-FD22327C3023}" presName="linear" presStyleCnt="0">
        <dgm:presLayoutVars>
          <dgm:dir/>
          <dgm:resizeHandles val="exact"/>
        </dgm:presLayoutVars>
      </dgm:prSet>
      <dgm:spPr/>
      <dgm:t>
        <a:bodyPr/>
        <a:lstStyle/>
        <a:p>
          <a:endParaRPr lang="en-US"/>
        </a:p>
      </dgm:t>
    </dgm:pt>
    <dgm:pt modelId="{47D605BA-9A0E-4E45-92E7-D012BF3882FC}" type="pres">
      <dgm:prSet presAssocID="{39646EE2-B8FB-45AD-A9F1-589EDA8223A4}" presName="comp" presStyleCnt="0"/>
      <dgm:spPr/>
    </dgm:pt>
    <dgm:pt modelId="{C708D0D9-9CE6-4A84-8452-C9B1D44FB3CA}" type="pres">
      <dgm:prSet presAssocID="{39646EE2-B8FB-45AD-A9F1-589EDA8223A4}" presName="box" presStyleLbl="node1" presStyleIdx="0" presStyleCnt="4"/>
      <dgm:spPr/>
      <dgm:t>
        <a:bodyPr/>
        <a:lstStyle/>
        <a:p>
          <a:endParaRPr lang="en-US"/>
        </a:p>
      </dgm:t>
    </dgm:pt>
    <dgm:pt modelId="{24951A2F-EC27-4F0A-B566-897B6A4EE1B3}" type="pres">
      <dgm:prSet presAssocID="{39646EE2-B8FB-45AD-A9F1-589EDA8223A4}" presName="img"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64000" b="-64000"/>
          </a:stretch>
        </a:blipFill>
      </dgm:spPr>
    </dgm:pt>
    <dgm:pt modelId="{08C78D94-6980-404D-BDA3-81A7943A67D6}" type="pres">
      <dgm:prSet presAssocID="{39646EE2-B8FB-45AD-A9F1-589EDA8223A4}" presName="text" presStyleLbl="node1" presStyleIdx="0" presStyleCnt="4">
        <dgm:presLayoutVars>
          <dgm:bulletEnabled val="1"/>
        </dgm:presLayoutVars>
      </dgm:prSet>
      <dgm:spPr/>
      <dgm:t>
        <a:bodyPr/>
        <a:lstStyle/>
        <a:p>
          <a:endParaRPr lang="en-US"/>
        </a:p>
      </dgm:t>
    </dgm:pt>
    <dgm:pt modelId="{F83AAC29-604E-4123-B9CE-5B31C60B6996}" type="pres">
      <dgm:prSet presAssocID="{2150F188-82A2-4998-93AC-04E6C8C04DC6}" presName="spacer" presStyleCnt="0"/>
      <dgm:spPr/>
    </dgm:pt>
    <dgm:pt modelId="{99EFCCC7-DD6E-434E-B5B6-7EC705356855}" type="pres">
      <dgm:prSet presAssocID="{2D7E8BB2-A28B-4F6E-927C-143C4C0E992C}" presName="comp" presStyleCnt="0"/>
      <dgm:spPr/>
    </dgm:pt>
    <dgm:pt modelId="{3C97F8FE-ACE7-433D-8F03-478F0B49308F}" type="pres">
      <dgm:prSet presAssocID="{2D7E8BB2-A28B-4F6E-927C-143C4C0E992C}" presName="box" presStyleLbl="node1" presStyleIdx="1" presStyleCnt="4"/>
      <dgm:spPr/>
      <dgm:t>
        <a:bodyPr/>
        <a:lstStyle/>
        <a:p>
          <a:endParaRPr lang="en-US"/>
        </a:p>
      </dgm:t>
    </dgm:pt>
    <dgm:pt modelId="{ABF106C7-38E3-4C98-AF2B-1CAA33470784}" type="pres">
      <dgm:prSet presAssocID="{2D7E8BB2-A28B-4F6E-927C-143C4C0E992C}" presName="img"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8000" b="-18000"/>
          </a:stretch>
        </a:blipFill>
      </dgm:spPr>
    </dgm:pt>
    <dgm:pt modelId="{C64BFDEC-7200-46A0-A6C7-2B81356546BA}" type="pres">
      <dgm:prSet presAssocID="{2D7E8BB2-A28B-4F6E-927C-143C4C0E992C}" presName="text" presStyleLbl="node1" presStyleIdx="1" presStyleCnt="4">
        <dgm:presLayoutVars>
          <dgm:bulletEnabled val="1"/>
        </dgm:presLayoutVars>
      </dgm:prSet>
      <dgm:spPr/>
      <dgm:t>
        <a:bodyPr/>
        <a:lstStyle/>
        <a:p>
          <a:endParaRPr lang="en-US"/>
        </a:p>
      </dgm:t>
    </dgm:pt>
    <dgm:pt modelId="{8ABA3784-AC52-4194-9AD1-3F571B339CE0}" type="pres">
      <dgm:prSet presAssocID="{15987DA9-2D93-4B4E-A3BF-699B4BF164F3}" presName="spacer" presStyleCnt="0"/>
      <dgm:spPr/>
    </dgm:pt>
    <dgm:pt modelId="{8FFD2B21-35DF-409C-9BFB-688FC8C3D22E}" type="pres">
      <dgm:prSet presAssocID="{DE6CB929-089F-4172-A5DE-4D683E177A3A}" presName="comp" presStyleCnt="0"/>
      <dgm:spPr/>
    </dgm:pt>
    <dgm:pt modelId="{FE0388B8-F2E8-41EA-842F-7FD358793022}" type="pres">
      <dgm:prSet presAssocID="{DE6CB929-089F-4172-A5DE-4D683E177A3A}" presName="box" presStyleLbl="node1" presStyleIdx="2" presStyleCnt="4"/>
      <dgm:spPr/>
      <dgm:t>
        <a:bodyPr/>
        <a:lstStyle/>
        <a:p>
          <a:endParaRPr lang="en-US"/>
        </a:p>
      </dgm:t>
    </dgm:pt>
    <dgm:pt modelId="{71CE1157-E387-4A5F-8077-5962258444F2}" type="pres">
      <dgm:prSet presAssocID="{DE6CB929-089F-4172-A5DE-4D683E177A3A}" presName="img"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122000" b="-122000"/>
          </a:stretch>
        </a:blipFill>
      </dgm:spPr>
    </dgm:pt>
    <dgm:pt modelId="{13847564-4070-402A-8407-650FA05C6764}" type="pres">
      <dgm:prSet presAssocID="{DE6CB929-089F-4172-A5DE-4D683E177A3A}" presName="text" presStyleLbl="node1" presStyleIdx="2" presStyleCnt="4">
        <dgm:presLayoutVars>
          <dgm:bulletEnabled val="1"/>
        </dgm:presLayoutVars>
      </dgm:prSet>
      <dgm:spPr/>
      <dgm:t>
        <a:bodyPr/>
        <a:lstStyle/>
        <a:p>
          <a:endParaRPr lang="en-US"/>
        </a:p>
      </dgm:t>
    </dgm:pt>
    <dgm:pt modelId="{A34B5756-7F03-4821-9FA7-7255CB131A79}" type="pres">
      <dgm:prSet presAssocID="{5EE4F6FC-A4C8-4CE2-8FA7-7CD75BA9EF3D}" presName="spacer" presStyleCnt="0"/>
      <dgm:spPr/>
    </dgm:pt>
    <dgm:pt modelId="{E31E066F-1C06-42A7-A051-E4192FAE9975}" type="pres">
      <dgm:prSet presAssocID="{58F47BE4-1555-4912-B0AC-7968203318A0}" presName="comp" presStyleCnt="0"/>
      <dgm:spPr/>
    </dgm:pt>
    <dgm:pt modelId="{AD14A386-0044-460B-8FF7-E174378EB776}" type="pres">
      <dgm:prSet presAssocID="{58F47BE4-1555-4912-B0AC-7968203318A0}" presName="box" presStyleLbl="node1" presStyleIdx="3" presStyleCnt="4"/>
      <dgm:spPr/>
      <dgm:t>
        <a:bodyPr/>
        <a:lstStyle/>
        <a:p>
          <a:endParaRPr lang="en-US"/>
        </a:p>
      </dgm:t>
    </dgm:pt>
    <dgm:pt modelId="{ED1D787E-3773-41F8-A7F5-66BB3DDF1D24}" type="pres">
      <dgm:prSet presAssocID="{58F47BE4-1555-4912-B0AC-7968203318A0}" presName="img"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11000" b="-11000"/>
          </a:stretch>
        </a:blipFill>
      </dgm:spPr>
    </dgm:pt>
    <dgm:pt modelId="{1AC97DEB-85D2-49CC-B219-4E947B1E6EAC}" type="pres">
      <dgm:prSet presAssocID="{58F47BE4-1555-4912-B0AC-7968203318A0}" presName="text" presStyleLbl="node1" presStyleIdx="3" presStyleCnt="4">
        <dgm:presLayoutVars>
          <dgm:bulletEnabled val="1"/>
        </dgm:presLayoutVars>
      </dgm:prSet>
      <dgm:spPr/>
      <dgm:t>
        <a:bodyPr/>
        <a:lstStyle/>
        <a:p>
          <a:endParaRPr lang="en-US"/>
        </a:p>
      </dgm:t>
    </dgm:pt>
  </dgm:ptLst>
  <dgm:cxnLst>
    <dgm:cxn modelId="{251B9BD4-8867-4F24-A55D-BA6464B822CD}" srcId="{0286E6E4-E414-4E6B-892D-FD22327C3023}" destId="{39646EE2-B8FB-45AD-A9F1-589EDA8223A4}" srcOrd="0" destOrd="0" parTransId="{ECDABC4A-E648-4D91-9CD5-83164C1669D2}" sibTransId="{2150F188-82A2-4998-93AC-04E6C8C04DC6}"/>
    <dgm:cxn modelId="{393CE577-2E4B-4480-847D-E5A7D1640410}" type="presOf" srcId="{0286E6E4-E414-4E6B-892D-FD22327C3023}" destId="{B50A2543-E7FD-434A-8637-2DD2AC17CB79}" srcOrd="0" destOrd="0" presId="urn:microsoft.com/office/officeart/2005/8/layout/vList4"/>
    <dgm:cxn modelId="{6BD53ADE-CFF1-487B-9602-671719F2FD9D}" type="presOf" srcId="{58F47BE4-1555-4912-B0AC-7968203318A0}" destId="{1AC97DEB-85D2-49CC-B219-4E947B1E6EAC}" srcOrd="1" destOrd="0" presId="urn:microsoft.com/office/officeart/2005/8/layout/vList4"/>
    <dgm:cxn modelId="{F13B1653-3018-4B55-81A5-3E9E525A93C1}" type="presOf" srcId="{39646EE2-B8FB-45AD-A9F1-589EDA8223A4}" destId="{08C78D94-6980-404D-BDA3-81A7943A67D6}" srcOrd="1" destOrd="0" presId="urn:microsoft.com/office/officeart/2005/8/layout/vList4"/>
    <dgm:cxn modelId="{CB2E1D33-E955-4989-85D2-F092B88FBE59}" type="presOf" srcId="{DE6CB929-089F-4172-A5DE-4D683E177A3A}" destId="{13847564-4070-402A-8407-650FA05C6764}" srcOrd="1" destOrd="0" presId="urn:microsoft.com/office/officeart/2005/8/layout/vList4"/>
    <dgm:cxn modelId="{8BD61199-875A-4CC8-B2C3-4E4BE3842867}" type="presOf" srcId="{2D7E8BB2-A28B-4F6E-927C-143C4C0E992C}" destId="{C64BFDEC-7200-46A0-A6C7-2B81356546BA}" srcOrd="1" destOrd="0" presId="urn:microsoft.com/office/officeart/2005/8/layout/vList4"/>
    <dgm:cxn modelId="{1D5EE2CB-BB40-4B09-8361-178D2468C794}" type="presOf" srcId="{2D7E8BB2-A28B-4F6E-927C-143C4C0E992C}" destId="{3C97F8FE-ACE7-433D-8F03-478F0B49308F}" srcOrd="0" destOrd="0" presId="urn:microsoft.com/office/officeart/2005/8/layout/vList4"/>
    <dgm:cxn modelId="{CABD5D8C-178F-4263-825E-471B7A483997}" type="presOf" srcId="{39646EE2-B8FB-45AD-A9F1-589EDA8223A4}" destId="{C708D0D9-9CE6-4A84-8452-C9B1D44FB3CA}" srcOrd="0" destOrd="0" presId="urn:microsoft.com/office/officeart/2005/8/layout/vList4"/>
    <dgm:cxn modelId="{1C0C0B6A-9140-469C-86F5-78C90F22C0A6}" srcId="{0286E6E4-E414-4E6B-892D-FD22327C3023}" destId="{DE6CB929-089F-4172-A5DE-4D683E177A3A}" srcOrd="2" destOrd="0" parTransId="{4BA01354-E005-4F6F-8C6C-87C04D654C09}" sibTransId="{5EE4F6FC-A4C8-4CE2-8FA7-7CD75BA9EF3D}"/>
    <dgm:cxn modelId="{8CFBCF87-81D1-4627-97FE-9542B5EA7ED4}" srcId="{0286E6E4-E414-4E6B-892D-FD22327C3023}" destId="{2D7E8BB2-A28B-4F6E-927C-143C4C0E992C}" srcOrd="1" destOrd="0" parTransId="{6E07AAB5-0977-4C87-AB05-CC199759C604}" sibTransId="{15987DA9-2D93-4B4E-A3BF-699B4BF164F3}"/>
    <dgm:cxn modelId="{11672444-3480-4476-96F9-84458EAD7F8D}" type="presOf" srcId="{DE6CB929-089F-4172-A5DE-4D683E177A3A}" destId="{FE0388B8-F2E8-41EA-842F-7FD358793022}" srcOrd="0" destOrd="0" presId="urn:microsoft.com/office/officeart/2005/8/layout/vList4"/>
    <dgm:cxn modelId="{51045616-9B05-4B0B-909D-928134F21270}" srcId="{0286E6E4-E414-4E6B-892D-FD22327C3023}" destId="{58F47BE4-1555-4912-B0AC-7968203318A0}" srcOrd="3" destOrd="0" parTransId="{E00E770F-5F13-43B5-8915-835FED209106}" sibTransId="{51686160-04E7-4632-A94C-4094257D6548}"/>
    <dgm:cxn modelId="{0559E29B-C103-481B-947D-07C2124592DA}" type="presOf" srcId="{58F47BE4-1555-4912-B0AC-7968203318A0}" destId="{AD14A386-0044-460B-8FF7-E174378EB776}" srcOrd="0" destOrd="0" presId="urn:microsoft.com/office/officeart/2005/8/layout/vList4"/>
    <dgm:cxn modelId="{D9C84C5C-8AC2-497C-8F0A-4E0874FADC50}" type="presParOf" srcId="{B50A2543-E7FD-434A-8637-2DD2AC17CB79}" destId="{47D605BA-9A0E-4E45-92E7-D012BF3882FC}" srcOrd="0" destOrd="0" presId="urn:microsoft.com/office/officeart/2005/8/layout/vList4"/>
    <dgm:cxn modelId="{E49E791D-417E-4F76-8F7F-23B79DD4B0FE}" type="presParOf" srcId="{47D605BA-9A0E-4E45-92E7-D012BF3882FC}" destId="{C708D0D9-9CE6-4A84-8452-C9B1D44FB3CA}" srcOrd="0" destOrd="0" presId="urn:microsoft.com/office/officeart/2005/8/layout/vList4"/>
    <dgm:cxn modelId="{52B7CCD2-F07B-4C50-8D79-02B8DB33FA4E}" type="presParOf" srcId="{47D605BA-9A0E-4E45-92E7-D012BF3882FC}" destId="{24951A2F-EC27-4F0A-B566-897B6A4EE1B3}" srcOrd="1" destOrd="0" presId="urn:microsoft.com/office/officeart/2005/8/layout/vList4"/>
    <dgm:cxn modelId="{698329BC-56A2-43B2-8D61-6A101F582015}" type="presParOf" srcId="{47D605BA-9A0E-4E45-92E7-D012BF3882FC}" destId="{08C78D94-6980-404D-BDA3-81A7943A67D6}" srcOrd="2" destOrd="0" presId="urn:microsoft.com/office/officeart/2005/8/layout/vList4"/>
    <dgm:cxn modelId="{D452D059-E5D9-496F-8B9A-A7D53CEED9CE}" type="presParOf" srcId="{B50A2543-E7FD-434A-8637-2DD2AC17CB79}" destId="{F83AAC29-604E-4123-B9CE-5B31C60B6996}" srcOrd="1" destOrd="0" presId="urn:microsoft.com/office/officeart/2005/8/layout/vList4"/>
    <dgm:cxn modelId="{B75373D1-A996-4F68-BCBA-194E82BD0DE6}" type="presParOf" srcId="{B50A2543-E7FD-434A-8637-2DD2AC17CB79}" destId="{99EFCCC7-DD6E-434E-B5B6-7EC705356855}" srcOrd="2" destOrd="0" presId="urn:microsoft.com/office/officeart/2005/8/layout/vList4"/>
    <dgm:cxn modelId="{01D560BE-90EE-4EBB-B388-D0943E25E6B0}" type="presParOf" srcId="{99EFCCC7-DD6E-434E-B5B6-7EC705356855}" destId="{3C97F8FE-ACE7-433D-8F03-478F0B49308F}" srcOrd="0" destOrd="0" presId="urn:microsoft.com/office/officeart/2005/8/layout/vList4"/>
    <dgm:cxn modelId="{95376DE3-139F-454F-A7A0-1269C93AF551}" type="presParOf" srcId="{99EFCCC7-DD6E-434E-B5B6-7EC705356855}" destId="{ABF106C7-38E3-4C98-AF2B-1CAA33470784}" srcOrd="1" destOrd="0" presId="urn:microsoft.com/office/officeart/2005/8/layout/vList4"/>
    <dgm:cxn modelId="{AE4C2B23-5A78-4D13-984C-BDE81AC76254}" type="presParOf" srcId="{99EFCCC7-DD6E-434E-B5B6-7EC705356855}" destId="{C64BFDEC-7200-46A0-A6C7-2B81356546BA}" srcOrd="2" destOrd="0" presId="urn:microsoft.com/office/officeart/2005/8/layout/vList4"/>
    <dgm:cxn modelId="{FF9BAAD7-1E3D-48CB-82BC-22378354ECCA}" type="presParOf" srcId="{B50A2543-E7FD-434A-8637-2DD2AC17CB79}" destId="{8ABA3784-AC52-4194-9AD1-3F571B339CE0}" srcOrd="3" destOrd="0" presId="urn:microsoft.com/office/officeart/2005/8/layout/vList4"/>
    <dgm:cxn modelId="{BFB9E6D3-8837-4D1F-840E-7A0BE8C21689}" type="presParOf" srcId="{B50A2543-E7FD-434A-8637-2DD2AC17CB79}" destId="{8FFD2B21-35DF-409C-9BFB-688FC8C3D22E}" srcOrd="4" destOrd="0" presId="urn:microsoft.com/office/officeart/2005/8/layout/vList4"/>
    <dgm:cxn modelId="{7A445AA3-DD0B-42B0-BAF5-0E6BC0443BED}" type="presParOf" srcId="{8FFD2B21-35DF-409C-9BFB-688FC8C3D22E}" destId="{FE0388B8-F2E8-41EA-842F-7FD358793022}" srcOrd="0" destOrd="0" presId="urn:microsoft.com/office/officeart/2005/8/layout/vList4"/>
    <dgm:cxn modelId="{E54F9F0D-600E-4876-9BA1-8ED6D9724ABE}" type="presParOf" srcId="{8FFD2B21-35DF-409C-9BFB-688FC8C3D22E}" destId="{71CE1157-E387-4A5F-8077-5962258444F2}" srcOrd="1" destOrd="0" presId="urn:microsoft.com/office/officeart/2005/8/layout/vList4"/>
    <dgm:cxn modelId="{6211D1D2-36D1-4682-93D9-5DD12C92F54B}" type="presParOf" srcId="{8FFD2B21-35DF-409C-9BFB-688FC8C3D22E}" destId="{13847564-4070-402A-8407-650FA05C6764}" srcOrd="2" destOrd="0" presId="urn:microsoft.com/office/officeart/2005/8/layout/vList4"/>
    <dgm:cxn modelId="{D0E1ABF7-ED7D-4E3A-B175-A84B5C53A52D}" type="presParOf" srcId="{B50A2543-E7FD-434A-8637-2DD2AC17CB79}" destId="{A34B5756-7F03-4821-9FA7-7255CB131A79}" srcOrd="5" destOrd="0" presId="urn:microsoft.com/office/officeart/2005/8/layout/vList4"/>
    <dgm:cxn modelId="{852D99E2-02BF-45C7-8026-51C249F10B53}" type="presParOf" srcId="{B50A2543-E7FD-434A-8637-2DD2AC17CB79}" destId="{E31E066F-1C06-42A7-A051-E4192FAE9975}" srcOrd="6" destOrd="0" presId="urn:microsoft.com/office/officeart/2005/8/layout/vList4"/>
    <dgm:cxn modelId="{F7434F9D-A768-4C11-87CC-648849A836D3}" type="presParOf" srcId="{E31E066F-1C06-42A7-A051-E4192FAE9975}" destId="{AD14A386-0044-460B-8FF7-E174378EB776}" srcOrd="0" destOrd="0" presId="urn:microsoft.com/office/officeart/2005/8/layout/vList4"/>
    <dgm:cxn modelId="{D9697A14-D274-493C-A962-A4EC1D4EBAF6}" type="presParOf" srcId="{E31E066F-1C06-42A7-A051-E4192FAE9975}" destId="{ED1D787E-3773-41F8-A7F5-66BB3DDF1D24}" srcOrd="1" destOrd="0" presId="urn:microsoft.com/office/officeart/2005/8/layout/vList4"/>
    <dgm:cxn modelId="{0F0551E7-1830-4361-B2FA-171E3F322508}" type="presParOf" srcId="{E31E066F-1C06-42A7-A051-E4192FAE9975}" destId="{1AC97DEB-85D2-49CC-B219-4E947B1E6EAC}"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300DD4-7CB9-4001-A0D1-9D57E308AF86}" type="doc">
      <dgm:prSet loTypeId="urn:microsoft.com/office/officeart/2008/layout/AlternatingPictureCircles" loCatId="picture" qsTypeId="urn:microsoft.com/office/officeart/2005/8/quickstyle/simple1" qsCatId="simple" csTypeId="urn:microsoft.com/office/officeart/2005/8/colors/accent1_2" csCatId="accent1" phldr="1"/>
      <dgm:spPr/>
    </dgm:pt>
    <dgm:pt modelId="{3211D35C-867B-4D6D-832A-B03B5C0F6223}">
      <dgm:prSet phldrT="[Text]"/>
      <dgm:spPr/>
      <dgm:t>
        <a:bodyPr/>
        <a:lstStyle/>
        <a:p>
          <a:r>
            <a:rPr lang="en-US" b="1" i="0" dirty="0">
              <a:latin typeface="Verdana" panose="020B0604030504040204" pitchFamily="34" charset="0"/>
              <a:ea typeface="Verdana" panose="020B0604030504040204" pitchFamily="34" charset="0"/>
              <a:cs typeface="Verdana" panose="020B0604030504040204" pitchFamily="34" charset="0"/>
            </a:rPr>
            <a:t>Signs</a:t>
          </a:r>
        </a:p>
      </dgm:t>
    </dgm:pt>
    <dgm:pt modelId="{C55D748F-B530-44E0-8EF6-75DF79681393}" type="parTrans" cxnId="{EB2CFC49-FAFB-4276-A1F6-C24EA84988B1}">
      <dgm:prSet/>
      <dgm:spPr/>
      <dgm:t>
        <a:bodyPr/>
        <a:lstStyle/>
        <a:p>
          <a:endParaRPr lang="en-US"/>
        </a:p>
      </dgm:t>
    </dgm:pt>
    <dgm:pt modelId="{5AE627EB-E3EC-4C1F-A2AB-32BF538ADF02}" type="sibTrans" cxnId="{EB2CFC49-FAFB-4276-A1F6-C24EA84988B1}">
      <dgm:prSet/>
      <dgm:spPr/>
      <dgm:t>
        <a:bodyPr/>
        <a:lstStyle/>
        <a:p>
          <a:endParaRPr lang="en-US"/>
        </a:p>
      </dgm:t>
    </dgm:pt>
    <dgm:pt modelId="{AA786673-BFE8-41FE-A961-CF4258F45874}" type="pres">
      <dgm:prSet presAssocID="{BD300DD4-7CB9-4001-A0D1-9D57E308AF86}" presName="Name0" presStyleCnt="0">
        <dgm:presLayoutVars>
          <dgm:chMax/>
          <dgm:chPref/>
          <dgm:dir/>
        </dgm:presLayoutVars>
      </dgm:prSet>
      <dgm:spPr/>
    </dgm:pt>
    <dgm:pt modelId="{3752C4FE-A499-4086-8D24-5AD363D40EE4}" type="pres">
      <dgm:prSet presAssocID="{3211D35C-867B-4D6D-832A-B03B5C0F6223}" presName="composite" presStyleCnt="0"/>
      <dgm:spPr/>
    </dgm:pt>
    <dgm:pt modelId="{AC674294-0FFE-460B-98D0-185985B6F07A}" type="pres">
      <dgm:prSet presAssocID="{3211D35C-867B-4D6D-832A-B03B5C0F6223}" presName="Accent" presStyleLbl="alignNode1" presStyleIdx="0" presStyleCnt="1" custLinFactNeighborX="1793" custLinFactNeighborY="-7091">
        <dgm:presLayoutVars>
          <dgm:chMax val="0"/>
          <dgm:chPref val="0"/>
        </dgm:presLayoutVars>
      </dgm:prSet>
      <dgm:spPr/>
    </dgm:pt>
    <dgm:pt modelId="{51623117-B4D5-4F6B-838A-87B1764ECA36}" type="pres">
      <dgm:prSet presAssocID="{3211D35C-867B-4D6D-832A-B03B5C0F6223}" presName="Image" presStyleLbl="bgImgPlace1" presStyleIdx="0" presStyleCnt="1" custScaleX="130634" custScaleY="114187" custLinFactNeighborX="1805" custLinFactNeighborY="3854">
        <dgm:presLayoutVars>
          <dgm:chMax val="0"/>
          <dgm:chPref val="0"/>
          <dgm:bulletEnabled val="1"/>
        </dgm:presLayoutVars>
      </dgm:prSet>
      <dgm:spPr>
        <a:blipFill>
          <a:blip xmlns:r="http://schemas.openxmlformats.org/officeDocument/2006/relationships" r:embed="rId1" cstate="print"/>
          <a:srcRect/>
          <a:stretch>
            <a:fillRect t="-11000" b="-11000"/>
          </a:stretch>
        </a:blipFill>
      </dgm:spPr>
    </dgm:pt>
    <dgm:pt modelId="{8FA8FB43-D9E2-4C67-A130-EFE1733B214C}" type="pres">
      <dgm:prSet presAssocID="{3211D35C-867B-4D6D-832A-B03B5C0F6223}" presName="Parent" presStyleLbl="fgAccFollowNode1" presStyleIdx="0" presStyleCnt="1" custScaleX="98211" custScaleY="96052" custLinFactNeighborX="-977" custLinFactNeighborY="-8810">
        <dgm:presLayoutVars>
          <dgm:chMax val="0"/>
          <dgm:chPref val="0"/>
          <dgm:bulletEnabled val="1"/>
        </dgm:presLayoutVars>
      </dgm:prSet>
      <dgm:spPr/>
      <dgm:t>
        <a:bodyPr/>
        <a:lstStyle/>
        <a:p>
          <a:endParaRPr lang="en-US"/>
        </a:p>
      </dgm:t>
    </dgm:pt>
    <dgm:pt modelId="{E3578C04-93A1-40FA-80FF-671D700440B5}" type="pres">
      <dgm:prSet presAssocID="{3211D35C-867B-4D6D-832A-B03B5C0F6223}" presName="Space" presStyleCnt="0">
        <dgm:presLayoutVars>
          <dgm:chMax val="0"/>
          <dgm:chPref val="0"/>
        </dgm:presLayoutVars>
      </dgm:prSet>
      <dgm:spPr/>
    </dgm:pt>
  </dgm:ptLst>
  <dgm:cxnLst>
    <dgm:cxn modelId="{EB2CFC49-FAFB-4276-A1F6-C24EA84988B1}" srcId="{BD300DD4-7CB9-4001-A0D1-9D57E308AF86}" destId="{3211D35C-867B-4D6D-832A-B03B5C0F6223}" srcOrd="0" destOrd="0" parTransId="{C55D748F-B530-44E0-8EF6-75DF79681393}" sibTransId="{5AE627EB-E3EC-4C1F-A2AB-32BF538ADF02}"/>
    <dgm:cxn modelId="{A329CDBA-C952-4245-BBAE-020BF641B384}" type="presOf" srcId="{BD300DD4-7CB9-4001-A0D1-9D57E308AF86}" destId="{AA786673-BFE8-41FE-A961-CF4258F45874}" srcOrd="0" destOrd="0" presId="urn:microsoft.com/office/officeart/2008/layout/AlternatingPictureCircles"/>
    <dgm:cxn modelId="{E8F22CE3-50F8-4A88-8B37-E92F5D24BB95}" type="presOf" srcId="{3211D35C-867B-4D6D-832A-B03B5C0F6223}" destId="{8FA8FB43-D9E2-4C67-A130-EFE1733B214C}" srcOrd="0" destOrd="0" presId="urn:microsoft.com/office/officeart/2008/layout/AlternatingPictureCircles"/>
    <dgm:cxn modelId="{AE4F2B29-6DF0-4C24-91B7-16E84ECB083B}" type="presParOf" srcId="{AA786673-BFE8-41FE-A961-CF4258F45874}" destId="{3752C4FE-A499-4086-8D24-5AD363D40EE4}" srcOrd="0" destOrd="0" presId="urn:microsoft.com/office/officeart/2008/layout/AlternatingPictureCircles"/>
    <dgm:cxn modelId="{F7F4B586-99B9-464E-8FC7-A2D1C6E7B0E9}" type="presParOf" srcId="{3752C4FE-A499-4086-8D24-5AD363D40EE4}" destId="{AC674294-0FFE-460B-98D0-185985B6F07A}" srcOrd="0" destOrd="0" presId="urn:microsoft.com/office/officeart/2008/layout/AlternatingPictureCircles"/>
    <dgm:cxn modelId="{EB83546F-91A9-4593-A9EA-1D5B0921D60A}" type="presParOf" srcId="{3752C4FE-A499-4086-8D24-5AD363D40EE4}" destId="{51623117-B4D5-4F6B-838A-87B1764ECA36}" srcOrd="1" destOrd="0" presId="urn:microsoft.com/office/officeart/2008/layout/AlternatingPictureCircles"/>
    <dgm:cxn modelId="{0E731912-B4C8-4CFC-A131-FCBA32D61AF6}" type="presParOf" srcId="{3752C4FE-A499-4086-8D24-5AD363D40EE4}" destId="{8FA8FB43-D9E2-4C67-A130-EFE1733B214C}" srcOrd="2" destOrd="0" presId="urn:microsoft.com/office/officeart/2008/layout/AlternatingPictureCircles"/>
    <dgm:cxn modelId="{AFFA6D5E-F890-460E-8EBC-2C3E307906F3}" type="presParOf" srcId="{3752C4FE-A499-4086-8D24-5AD363D40EE4}" destId="{E3578C04-93A1-40FA-80FF-671D700440B5}" srcOrd="3" destOrd="0" presId="urn:microsoft.com/office/officeart/2008/layout/AlternatingPictureCircl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86E6E4-E414-4E6B-892D-FD22327C3023}"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39646EE2-B8FB-45AD-A9F1-589EDA8223A4}">
      <dgm:prSet custT="1"/>
      <dgm:spPr>
        <a:solidFill>
          <a:schemeClr val="accent1">
            <a:lumMod val="60000"/>
            <a:lumOff val="40000"/>
          </a:schemeClr>
        </a:solidFill>
      </dgm:spPr>
      <dgm:t>
        <a:bodyPr/>
        <a:lstStyle/>
        <a:p>
          <a:pPr rtl="0"/>
          <a:r>
            <a:rPr lang="en-US" sz="2400" b="0" dirty="0">
              <a:latin typeface="Verdana" panose="020B0604030504040204" pitchFamily="34" charset="0"/>
              <a:ea typeface="Verdana" panose="020B0604030504040204" pitchFamily="34" charset="0"/>
              <a:cs typeface="Verdana" panose="020B0604030504040204" pitchFamily="34" charset="0"/>
            </a:rPr>
            <a:t>Roles &amp; Responsibilities (Training)</a:t>
          </a:r>
        </a:p>
      </dgm:t>
    </dgm:pt>
    <dgm:pt modelId="{ECDABC4A-E648-4D91-9CD5-83164C1669D2}" type="parTrans" cxnId="{251B9BD4-8867-4F24-A55D-BA6464B822CD}">
      <dgm:prSet/>
      <dgm:spPr/>
      <dgm:t>
        <a:bodyPr/>
        <a:lstStyle/>
        <a:p>
          <a:endParaRPr lang="en-US"/>
        </a:p>
      </dgm:t>
    </dgm:pt>
    <dgm:pt modelId="{2150F188-82A2-4998-93AC-04E6C8C04DC6}" type="sibTrans" cxnId="{251B9BD4-8867-4F24-A55D-BA6464B822CD}">
      <dgm:prSet/>
      <dgm:spPr/>
      <dgm:t>
        <a:bodyPr/>
        <a:lstStyle/>
        <a:p>
          <a:endParaRPr lang="en-US"/>
        </a:p>
      </dgm:t>
    </dgm:pt>
    <dgm:pt modelId="{2D7E8BB2-A28B-4F6E-927C-143C4C0E992C}">
      <dgm:prSet custT="1"/>
      <dgm:spPr>
        <a:solidFill>
          <a:schemeClr val="accent1">
            <a:lumMod val="60000"/>
            <a:lumOff val="40000"/>
          </a:schemeClr>
        </a:solidFill>
      </dgm:spPr>
      <dgm:t>
        <a:bodyPr/>
        <a:lstStyle/>
        <a:p>
          <a:pPr rtl="0"/>
          <a:r>
            <a:rPr lang="en-US" sz="2400" b="0" dirty="0">
              <a:latin typeface="Verdana" panose="020B0604030504040204" pitchFamily="34" charset="0"/>
              <a:ea typeface="Verdana" panose="020B0604030504040204" pitchFamily="34" charset="0"/>
              <a:cs typeface="Verdana" panose="020B0604030504040204" pitchFamily="34" charset="0"/>
            </a:rPr>
            <a:t>Hazard Identification</a:t>
          </a:r>
        </a:p>
      </dgm:t>
    </dgm:pt>
    <dgm:pt modelId="{6E07AAB5-0977-4C87-AB05-CC199759C604}" type="parTrans" cxnId="{8CFBCF87-81D1-4627-97FE-9542B5EA7ED4}">
      <dgm:prSet/>
      <dgm:spPr/>
      <dgm:t>
        <a:bodyPr/>
        <a:lstStyle/>
        <a:p>
          <a:endParaRPr lang="en-US"/>
        </a:p>
      </dgm:t>
    </dgm:pt>
    <dgm:pt modelId="{15987DA9-2D93-4B4E-A3BF-699B4BF164F3}" type="sibTrans" cxnId="{8CFBCF87-81D1-4627-97FE-9542B5EA7ED4}">
      <dgm:prSet/>
      <dgm:spPr/>
      <dgm:t>
        <a:bodyPr/>
        <a:lstStyle/>
        <a:p>
          <a:endParaRPr lang="en-US"/>
        </a:p>
      </dgm:t>
    </dgm:pt>
    <dgm:pt modelId="{DE6CB929-089F-4172-A5DE-4D683E177A3A}">
      <dgm:prSet custT="1"/>
      <dgm:spPr>
        <a:solidFill>
          <a:schemeClr val="tx2"/>
        </a:solidFill>
      </dgm:spPr>
      <dgm:t>
        <a:bodyPr/>
        <a:lstStyle/>
        <a:p>
          <a:pPr rtl="0"/>
          <a:r>
            <a:rPr lang="en-US" sz="2400" b="1" dirty="0">
              <a:latin typeface="Verdana" panose="020B0604030504040204" pitchFamily="34" charset="0"/>
              <a:ea typeface="Verdana" panose="020B0604030504040204" pitchFamily="34" charset="0"/>
              <a:cs typeface="Verdana" panose="020B0604030504040204" pitchFamily="34" charset="0"/>
            </a:rPr>
            <a:t>Hazard Control Methods &amp; PPE</a:t>
          </a:r>
        </a:p>
      </dgm:t>
    </dgm:pt>
    <dgm:pt modelId="{4BA01354-E005-4F6F-8C6C-87C04D654C09}" type="parTrans" cxnId="{1C0C0B6A-9140-469C-86F5-78C90F22C0A6}">
      <dgm:prSet/>
      <dgm:spPr/>
      <dgm:t>
        <a:bodyPr/>
        <a:lstStyle/>
        <a:p>
          <a:endParaRPr lang="en-US"/>
        </a:p>
      </dgm:t>
    </dgm:pt>
    <dgm:pt modelId="{5EE4F6FC-A4C8-4CE2-8FA7-7CD75BA9EF3D}" type="sibTrans" cxnId="{1C0C0B6A-9140-469C-86F5-78C90F22C0A6}">
      <dgm:prSet/>
      <dgm:spPr/>
      <dgm:t>
        <a:bodyPr/>
        <a:lstStyle/>
        <a:p>
          <a:endParaRPr lang="en-US"/>
        </a:p>
      </dgm:t>
    </dgm:pt>
    <dgm:pt modelId="{58F47BE4-1555-4912-B0AC-7968203318A0}">
      <dgm:prSet custT="1"/>
      <dgm:spPr>
        <a:solidFill>
          <a:schemeClr val="accent1">
            <a:lumMod val="60000"/>
            <a:lumOff val="40000"/>
          </a:schemeClr>
        </a:solidFill>
      </dgm:spPr>
      <dgm:t>
        <a:bodyPr/>
        <a:lstStyle/>
        <a:p>
          <a:pPr rtl="0"/>
          <a:r>
            <a:rPr lang="en-US" sz="2400" b="0" dirty="0">
              <a:latin typeface="Verdana" panose="020B0604030504040204" pitchFamily="34" charset="0"/>
              <a:ea typeface="Verdana" panose="020B0604030504040204" pitchFamily="34" charset="0"/>
              <a:cs typeface="Verdana" panose="020B0604030504040204" pitchFamily="34" charset="0"/>
            </a:rPr>
            <a:t>Emergency Procedures	</a:t>
          </a:r>
        </a:p>
      </dgm:t>
    </dgm:pt>
    <dgm:pt modelId="{E00E770F-5F13-43B5-8915-835FED209106}" type="parTrans" cxnId="{51045616-9B05-4B0B-909D-928134F21270}">
      <dgm:prSet/>
      <dgm:spPr/>
      <dgm:t>
        <a:bodyPr/>
        <a:lstStyle/>
        <a:p>
          <a:endParaRPr lang="en-US"/>
        </a:p>
      </dgm:t>
    </dgm:pt>
    <dgm:pt modelId="{51686160-04E7-4632-A94C-4094257D6548}" type="sibTrans" cxnId="{51045616-9B05-4B0B-909D-928134F21270}">
      <dgm:prSet/>
      <dgm:spPr/>
      <dgm:t>
        <a:bodyPr/>
        <a:lstStyle/>
        <a:p>
          <a:endParaRPr lang="en-US"/>
        </a:p>
      </dgm:t>
    </dgm:pt>
    <dgm:pt modelId="{B50A2543-E7FD-434A-8637-2DD2AC17CB79}" type="pres">
      <dgm:prSet presAssocID="{0286E6E4-E414-4E6B-892D-FD22327C3023}" presName="linear" presStyleCnt="0">
        <dgm:presLayoutVars>
          <dgm:dir/>
          <dgm:resizeHandles val="exact"/>
        </dgm:presLayoutVars>
      </dgm:prSet>
      <dgm:spPr/>
      <dgm:t>
        <a:bodyPr/>
        <a:lstStyle/>
        <a:p>
          <a:endParaRPr lang="en-US"/>
        </a:p>
      </dgm:t>
    </dgm:pt>
    <dgm:pt modelId="{47D605BA-9A0E-4E45-92E7-D012BF3882FC}" type="pres">
      <dgm:prSet presAssocID="{39646EE2-B8FB-45AD-A9F1-589EDA8223A4}" presName="comp" presStyleCnt="0"/>
      <dgm:spPr/>
    </dgm:pt>
    <dgm:pt modelId="{C708D0D9-9CE6-4A84-8452-C9B1D44FB3CA}" type="pres">
      <dgm:prSet presAssocID="{39646EE2-B8FB-45AD-A9F1-589EDA8223A4}" presName="box" presStyleLbl="node1" presStyleIdx="0" presStyleCnt="4"/>
      <dgm:spPr/>
      <dgm:t>
        <a:bodyPr/>
        <a:lstStyle/>
        <a:p>
          <a:endParaRPr lang="en-US"/>
        </a:p>
      </dgm:t>
    </dgm:pt>
    <dgm:pt modelId="{24951A2F-EC27-4F0A-B566-897B6A4EE1B3}" type="pres">
      <dgm:prSet presAssocID="{39646EE2-B8FB-45AD-A9F1-589EDA8223A4}" presName="img"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64000" b="-64000"/>
          </a:stretch>
        </a:blipFill>
      </dgm:spPr>
    </dgm:pt>
    <dgm:pt modelId="{08C78D94-6980-404D-BDA3-81A7943A67D6}" type="pres">
      <dgm:prSet presAssocID="{39646EE2-B8FB-45AD-A9F1-589EDA8223A4}" presName="text" presStyleLbl="node1" presStyleIdx="0" presStyleCnt="4">
        <dgm:presLayoutVars>
          <dgm:bulletEnabled val="1"/>
        </dgm:presLayoutVars>
      </dgm:prSet>
      <dgm:spPr/>
      <dgm:t>
        <a:bodyPr/>
        <a:lstStyle/>
        <a:p>
          <a:endParaRPr lang="en-US"/>
        </a:p>
      </dgm:t>
    </dgm:pt>
    <dgm:pt modelId="{F83AAC29-604E-4123-B9CE-5B31C60B6996}" type="pres">
      <dgm:prSet presAssocID="{2150F188-82A2-4998-93AC-04E6C8C04DC6}" presName="spacer" presStyleCnt="0"/>
      <dgm:spPr/>
    </dgm:pt>
    <dgm:pt modelId="{99EFCCC7-DD6E-434E-B5B6-7EC705356855}" type="pres">
      <dgm:prSet presAssocID="{2D7E8BB2-A28B-4F6E-927C-143C4C0E992C}" presName="comp" presStyleCnt="0"/>
      <dgm:spPr/>
    </dgm:pt>
    <dgm:pt modelId="{3C97F8FE-ACE7-433D-8F03-478F0B49308F}" type="pres">
      <dgm:prSet presAssocID="{2D7E8BB2-A28B-4F6E-927C-143C4C0E992C}" presName="box" presStyleLbl="node1" presStyleIdx="1" presStyleCnt="4"/>
      <dgm:spPr/>
      <dgm:t>
        <a:bodyPr/>
        <a:lstStyle/>
        <a:p>
          <a:endParaRPr lang="en-US"/>
        </a:p>
      </dgm:t>
    </dgm:pt>
    <dgm:pt modelId="{ABF106C7-38E3-4C98-AF2B-1CAA33470784}" type="pres">
      <dgm:prSet presAssocID="{2D7E8BB2-A28B-4F6E-927C-143C4C0E992C}" presName="img"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8000" b="-18000"/>
          </a:stretch>
        </a:blipFill>
      </dgm:spPr>
    </dgm:pt>
    <dgm:pt modelId="{C64BFDEC-7200-46A0-A6C7-2B81356546BA}" type="pres">
      <dgm:prSet presAssocID="{2D7E8BB2-A28B-4F6E-927C-143C4C0E992C}" presName="text" presStyleLbl="node1" presStyleIdx="1" presStyleCnt="4">
        <dgm:presLayoutVars>
          <dgm:bulletEnabled val="1"/>
        </dgm:presLayoutVars>
      </dgm:prSet>
      <dgm:spPr/>
      <dgm:t>
        <a:bodyPr/>
        <a:lstStyle/>
        <a:p>
          <a:endParaRPr lang="en-US"/>
        </a:p>
      </dgm:t>
    </dgm:pt>
    <dgm:pt modelId="{8ABA3784-AC52-4194-9AD1-3F571B339CE0}" type="pres">
      <dgm:prSet presAssocID="{15987DA9-2D93-4B4E-A3BF-699B4BF164F3}" presName="spacer" presStyleCnt="0"/>
      <dgm:spPr/>
    </dgm:pt>
    <dgm:pt modelId="{8FFD2B21-35DF-409C-9BFB-688FC8C3D22E}" type="pres">
      <dgm:prSet presAssocID="{DE6CB929-089F-4172-A5DE-4D683E177A3A}" presName="comp" presStyleCnt="0"/>
      <dgm:spPr/>
    </dgm:pt>
    <dgm:pt modelId="{FE0388B8-F2E8-41EA-842F-7FD358793022}" type="pres">
      <dgm:prSet presAssocID="{DE6CB929-089F-4172-A5DE-4D683E177A3A}" presName="box" presStyleLbl="node1" presStyleIdx="2" presStyleCnt="4"/>
      <dgm:spPr/>
      <dgm:t>
        <a:bodyPr/>
        <a:lstStyle/>
        <a:p>
          <a:endParaRPr lang="en-US"/>
        </a:p>
      </dgm:t>
    </dgm:pt>
    <dgm:pt modelId="{71CE1157-E387-4A5F-8077-5962258444F2}" type="pres">
      <dgm:prSet presAssocID="{DE6CB929-089F-4172-A5DE-4D683E177A3A}" presName="img"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122000" b="-122000"/>
          </a:stretch>
        </a:blipFill>
      </dgm:spPr>
    </dgm:pt>
    <dgm:pt modelId="{13847564-4070-402A-8407-650FA05C6764}" type="pres">
      <dgm:prSet presAssocID="{DE6CB929-089F-4172-A5DE-4D683E177A3A}" presName="text" presStyleLbl="node1" presStyleIdx="2" presStyleCnt="4">
        <dgm:presLayoutVars>
          <dgm:bulletEnabled val="1"/>
        </dgm:presLayoutVars>
      </dgm:prSet>
      <dgm:spPr/>
      <dgm:t>
        <a:bodyPr/>
        <a:lstStyle/>
        <a:p>
          <a:endParaRPr lang="en-US"/>
        </a:p>
      </dgm:t>
    </dgm:pt>
    <dgm:pt modelId="{A34B5756-7F03-4821-9FA7-7255CB131A79}" type="pres">
      <dgm:prSet presAssocID="{5EE4F6FC-A4C8-4CE2-8FA7-7CD75BA9EF3D}" presName="spacer" presStyleCnt="0"/>
      <dgm:spPr/>
    </dgm:pt>
    <dgm:pt modelId="{E31E066F-1C06-42A7-A051-E4192FAE9975}" type="pres">
      <dgm:prSet presAssocID="{58F47BE4-1555-4912-B0AC-7968203318A0}" presName="comp" presStyleCnt="0"/>
      <dgm:spPr/>
    </dgm:pt>
    <dgm:pt modelId="{AD14A386-0044-460B-8FF7-E174378EB776}" type="pres">
      <dgm:prSet presAssocID="{58F47BE4-1555-4912-B0AC-7968203318A0}" presName="box" presStyleLbl="node1" presStyleIdx="3" presStyleCnt="4"/>
      <dgm:spPr/>
      <dgm:t>
        <a:bodyPr/>
        <a:lstStyle/>
        <a:p>
          <a:endParaRPr lang="en-US"/>
        </a:p>
      </dgm:t>
    </dgm:pt>
    <dgm:pt modelId="{ED1D787E-3773-41F8-A7F5-66BB3DDF1D24}" type="pres">
      <dgm:prSet presAssocID="{58F47BE4-1555-4912-B0AC-7968203318A0}" presName="img"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11000" b="-11000"/>
          </a:stretch>
        </a:blipFill>
      </dgm:spPr>
    </dgm:pt>
    <dgm:pt modelId="{1AC97DEB-85D2-49CC-B219-4E947B1E6EAC}" type="pres">
      <dgm:prSet presAssocID="{58F47BE4-1555-4912-B0AC-7968203318A0}" presName="text" presStyleLbl="node1" presStyleIdx="3" presStyleCnt="4">
        <dgm:presLayoutVars>
          <dgm:bulletEnabled val="1"/>
        </dgm:presLayoutVars>
      </dgm:prSet>
      <dgm:spPr/>
      <dgm:t>
        <a:bodyPr/>
        <a:lstStyle/>
        <a:p>
          <a:endParaRPr lang="en-US"/>
        </a:p>
      </dgm:t>
    </dgm:pt>
  </dgm:ptLst>
  <dgm:cxnLst>
    <dgm:cxn modelId="{5EA550D4-2AA8-4E68-AEB2-22272BF203F1}" type="presOf" srcId="{0286E6E4-E414-4E6B-892D-FD22327C3023}" destId="{B50A2543-E7FD-434A-8637-2DD2AC17CB79}" srcOrd="0" destOrd="0" presId="urn:microsoft.com/office/officeart/2005/8/layout/vList4"/>
    <dgm:cxn modelId="{A3F84B56-1021-46F2-B10C-0A10E063E4D4}" type="presOf" srcId="{58F47BE4-1555-4912-B0AC-7968203318A0}" destId="{1AC97DEB-85D2-49CC-B219-4E947B1E6EAC}" srcOrd="1" destOrd="0" presId="urn:microsoft.com/office/officeart/2005/8/layout/vList4"/>
    <dgm:cxn modelId="{E1BD5A22-9150-4FA6-B8F8-F579FFCD786B}" type="presOf" srcId="{2D7E8BB2-A28B-4F6E-927C-143C4C0E992C}" destId="{C64BFDEC-7200-46A0-A6C7-2B81356546BA}" srcOrd="1" destOrd="0" presId="urn:microsoft.com/office/officeart/2005/8/layout/vList4"/>
    <dgm:cxn modelId="{251B9BD4-8867-4F24-A55D-BA6464B822CD}" srcId="{0286E6E4-E414-4E6B-892D-FD22327C3023}" destId="{39646EE2-B8FB-45AD-A9F1-589EDA8223A4}" srcOrd="0" destOrd="0" parTransId="{ECDABC4A-E648-4D91-9CD5-83164C1669D2}" sibTransId="{2150F188-82A2-4998-93AC-04E6C8C04DC6}"/>
    <dgm:cxn modelId="{BD6C79B2-64E1-4B43-AB42-753BE81FC2BB}" type="presOf" srcId="{2D7E8BB2-A28B-4F6E-927C-143C4C0E992C}" destId="{3C97F8FE-ACE7-433D-8F03-478F0B49308F}" srcOrd="0" destOrd="0" presId="urn:microsoft.com/office/officeart/2005/8/layout/vList4"/>
    <dgm:cxn modelId="{1E05B07B-45E8-4BF2-B519-060F050C2C8A}" type="presOf" srcId="{DE6CB929-089F-4172-A5DE-4D683E177A3A}" destId="{13847564-4070-402A-8407-650FA05C6764}" srcOrd="1" destOrd="0" presId="urn:microsoft.com/office/officeart/2005/8/layout/vList4"/>
    <dgm:cxn modelId="{8814E115-28DD-4EB3-8BB1-2D60F4386E4A}" type="presOf" srcId="{58F47BE4-1555-4912-B0AC-7968203318A0}" destId="{AD14A386-0044-460B-8FF7-E174378EB776}" srcOrd="0" destOrd="0" presId="urn:microsoft.com/office/officeart/2005/8/layout/vList4"/>
    <dgm:cxn modelId="{E2712C34-F220-4B13-8DB2-5F2B21110C57}" type="presOf" srcId="{39646EE2-B8FB-45AD-A9F1-589EDA8223A4}" destId="{C708D0D9-9CE6-4A84-8452-C9B1D44FB3CA}" srcOrd="0" destOrd="0" presId="urn:microsoft.com/office/officeart/2005/8/layout/vList4"/>
    <dgm:cxn modelId="{351E3E9C-2345-44B5-9554-A88A4A90E953}" type="presOf" srcId="{39646EE2-B8FB-45AD-A9F1-589EDA8223A4}" destId="{08C78D94-6980-404D-BDA3-81A7943A67D6}" srcOrd="1" destOrd="0" presId="urn:microsoft.com/office/officeart/2005/8/layout/vList4"/>
    <dgm:cxn modelId="{B316763D-74F2-4615-AEBE-B769F07E2E04}" type="presOf" srcId="{DE6CB929-089F-4172-A5DE-4D683E177A3A}" destId="{FE0388B8-F2E8-41EA-842F-7FD358793022}" srcOrd="0" destOrd="0" presId="urn:microsoft.com/office/officeart/2005/8/layout/vList4"/>
    <dgm:cxn modelId="{51045616-9B05-4B0B-909D-928134F21270}" srcId="{0286E6E4-E414-4E6B-892D-FD22327C3023}" destId="{58F47BE4-1555-4912-B0AC-7968203318A0}" srcOrd="3" destOrd="0" parTransId="{E00E770F-5F13-43B5-8915-835FED209106}" sibTransId="{51686160-04E7-4632-A94C-4094257D6548}"/>
    <dgm:cxn modelId="{8CFBCF87-81D1-4627-97FE-9542B5EA7ED4}" srcId="{0286E6E4-E414-4E6B-892D-FD22327C3023}" destId="{2D7E8BB2-A28B-4F6E-927C-143C4C0E992C}" srcOrd="1" destOrd="0" parTransId="{6E07AAB5-0977-4C87-AB05-CC199759C604}" sibTransId="{15987DA9-2D93-4B4E-A3BF-699B4BF164F3}"/>
    <dgm:cxn modelId="{1C0C0B6A-9140-469C-86F5-78C90F22C0A6}" srcId="{0286E6E4-E414-4E6B-892D-FD22327C3023}" destId="{DE6CB929-089F-4172-A5DE-4D683E177A3A}" srcOrd="2" destOrd="0" parTransId="{4BA01354-E005-4F6F-8C6C-87C04D654C09}" sibTransId="{5EE4F6FC-A4C8-4CE2-8FA7-7CD75BA9EF3D}"/>
    <dgm:cxn modelId="{395ED755-C649-4B8C-92B7-2C96393D86C3}" type="presParOf" srcId="{B50A2543-E7FD-434A-8637-2DD2AC17CB79}" destId="{47D605BA-9A0E-4E45-92E7-D012BF3882FC}" srcOrd="0" destOrd="0" presId="urn:microsoft.com/office/officeart/2005/8/layout/vList4"/>
    <dgm:cxn modelId="{7993E660-7D87-4576-AB0C-1D37A9C8BC63}" type="presParOf" srcId="{47D605BA-9A0E-4E45-92E7-D012BF3882FC}" destId="{C708D0D9-9CE6-4A84-8452-C9B1D44FB3CA}" srcOrd="0" destOrd="0" presId="urn:microsoft.com/office/officeart/2005/8/layout/vList4"/>
    <dgm:cxn modelId="{025C8026-CE7B-414E-94B7-864182F65DC4}" type="presParOf" srcId="{47D605BA-9A0E-4E45-92E7-D012BF3882FC}" destId="{24951A2F-EC27-4F0A-B566-897B6A4EE1B3}" srcOrd="1" destOrd="0" presId="urn:microsoft.com/office/officeart/2005/8/layout/vList4"/>
    <dgm:cxn modelId="{0685FE19-8B92-46E5-914F-BB6D73F4DB2E}" type="presParOf" srcId="{47D605BA-9A0E-4E45-92E7-D012BF3882FC}" destId="{08C78D94-6980-404D-BDA3-81A7943A67D6}" srcOrd="2" destOrd="0" presId="urn:microsoft.com/office/officeart/2005/8/layout/vList4"/>
    <dgm:cxn modelId="{920DC4C8-A952-4153-9587-BD54F08D6B57}" type="presParOf" srcId="{B50A2543-E7FD-434A-8637-2DD2AC17CB79}" destId="{F83AAC29-604E-4123-B9CE-5B31C60B6996}" srcOrd="1" destOrd="0" presId="urn:microsoft.com/office/officeart/2005/8/layout/vList4"/>
    <dgm:cxn modelId="{C007802F-054D-4179-B3D7-D6D788197679}" type="presParOf" srcId="{B50A2543-E7FD-434A-8637-2DD2AC17CB79}" destId="{99EFCCC7-DD6E-434E-B5B6-7EC705356855}" srcOrd="2" destOrd="0" presId="urn:microsoft.com/office/officeart/2005/8/layout/vList4"/>
    <dgm:cxn modelId="{89F3E442-8990-47B0-AC91-4885E3FE8557}" type="presParOf" srcId="{99EFCCC7-DD6E-434E-B5B6-7EC705356855}" destId="{3C97F8FE-ACE7-433D-8F03-478F0B49308F}" srcOrd="0" destOrd="0" presId="urn:microsoft.com/office/officeart/2005/8/layout/vList4"/>
    <dgm:cxn modelId="{1FA8A594-D577-411F-A73C-48545B9DF6BF}" type="presParOf" srcId="{99EFCCC7-DD6E-434E-B5B6-7EC705356855}" destId="{ABF106C7-38E3-4C98-AF2B-1CAA33470784}" srcOrd="1" destOrd="0" presId="urn:microsoft.com/office/officeart/2005/8/layout/vList4"/>
    <dgm:cxn modelId="{5E4F205C-13BB-42A2-A6E1-111BCC0AAD90}" type="presParOf" srcId="{99EFCCC7-DD6E-434E-B5B6-7EC705356855}" destId="{C64BFDEC-7200-46A0-A6C7-2B81356546BA}" srcOrd="2" destOrd="0" presId="urn:microsoft.com/office/officeart/2005/8/layout/vList4"/>
    <dgm:cxn modelId="{8D909C23-795D-4574-B6B5-0F9343FFB92B}" type="presParOf" srcId="{B50A2543-E7FD-434A-8637-2DD2AC17CB79}" destId="{8ABA3784-AC52-4194-9AD1-3F571B339CE0}" srcOrd="3" destOrd="0" presId="urn:microsoft.com/office/officeart/2005/8/layout/vList4"/>
    <dgm:cxn modelId="{E818EEA2-1305-476F-9960-374FE258250E}" type="presParOf" srcId="{B50A2543-E7FD-434A-8637-2DD2AC17CB79}" destId="{8FFD2B21-35DF-409C-9BFB-688FC8C3D22E}" srcOrd="4" destOrd="0" presId="urn:microsoft.com/office/officeart/2005/8/layout/vList4"/>
    <dgm:cxn modelId="{585D0094-5744-4293-B744-AE2B96E74FEF}" type="presParOf" srcId="{8FFD2B21-35DF-409C-9BFB-688FC8C3D22E}" destId="{FE0388B8-F2E8-41EA-842F-7FD358793022}" srcOrd="0" destOrd="0" presId="urn:microsoft.com/office/officeart/2005/8/layout/vList4"/>
    <dgm:cxn modelId="{46DBC323-02E1-4EEF-B38C-86F183ADDB59}" type="presParOf" srcId="{8FFD2B21-35DF-409C-9BFB-688FC8C3D22E}" destId="{71CE1157-E387-4A5F-8077-5962258444F2}" srcOrd="1" destOrd="0" presId="urn:microsoft.com/office/officeart/2005/8/layout/vList4"/>
    <dgm:cxn modelId="{01AB5E56-C942-480E-942F-43E2C594EB9A}" type="presParOf" srcId="{8FFD2B21-35DF-409C-9BFB-688FC8C3D22E}" destId="{13847564-4070-402A-8407-650FA05C6764}" srcOrd="2" destOrd="0" presId="urn:microsoft.com/office/officeart/2005/8/layout/vList4"/>
    <dgm:cxn modelId="{BD91FC52-3481-48AE-B84D-32236D858EA3}" type="presParOf" srcId="{B50A2543-E7FD-434A-8637-2DD2AC17CB79}" destId="{A34B5756-7F03-4821-9FA7-7255CB131A79}" srcOrd="5" destOrd="0" presId="urn:microsoft.com/office/officeart/2005/8/layout/vList4"/>
    <dgm:cxn modelId="{E276841F-A011-4BA8-B803-755E6AD02A4A}" type="presParOf" srcId="{B50A2543-E7FD-434A-8637-2DD2AC17CB79}" destId="{E31E066F-1C06-42A7-A051-E4192FAE9975}" srcOrd="6" destOrd="0" presId="urn:microsoft.com/office/officeart/2005/8/layout/vList4"/>
    <dgm:cxn modelId="{4D816350-B660-4537-8839-B865B7BBD67C}" type="presParOf" srcId="{E31E066F-1C06-42A7-A051-E4192FAE9975}" destId="{AD14A386-0044-460B-8FF7-E174378EB776}" srcOrd="0" destOrd="0" presId="urn:microsoft.com/office/officeart/2005/8/layout/vList4"/>
    <dgm:cxn modelId="{0B5B6DAC-A539-4DA4-9E73-69B5273E41E8}" type="presParOf" srcId="{E31E066F-1C06-42A7-A051-E4192FAE9975}" destId="{ED1D787E-3773-41F8-A7F5-66BB3DDF1D24}" srcOrd="1" destOrd="0" presId="urn:microsoft.com/office/officeart/2005/8/layout/vList4"/>
    <dgm:cxn modelId="{6C24A4D5-766A-46EE-A381-32A50AE0DD88}" type="presParOf" srcId="{E31E066F-1C06-42A7-A051-E4192FAE9975}" destId="{1AC97DEB-85D2-49CC-B219-4E947B1E6EAC}"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286E6E4-E414-4E6B-892D-FD22327C3023}"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39646EE2-B8FB-45AD-A9F1-589EDA8223A4}">
      <dgm:prSet custT="1"/>
      <dgm:spPr>
        <a:solidFill>
          <a:schemeClr val="accent1">
            <a:lumMod val="60000"/>
            <a:lumOff val="40000"/>
          </a:schemeClr>
        </a:solidFill>
      </dgm:spPr>
      <dgm:t>
        <a:bodyPr/>
        <a:lstStyle/>
        <a:p>
          <a:pPr rtl="0"/>
          <a:r>
            <a:rPr lang="en-US" sz="2400" b="0" dirty="0">
              <a:latin typeface="Verdana" panose="020B0604030504040204" pitchFamily="34" charset="0"/>
              <a:ea typeface="Verdana" panose="020B0604030504040204" pitchFamily="34" charset="0"/>
              <a:cs typeface="Verdana" panose="020B0604030504040204" pitchFamily="34" charset="0"/>
            </a:rPr>
            <a:t>Roles &amp; Responsibilities (Training)</a:t>
          </a:r>
        </a:p>
      </dgm:t>
    </dgm:pt>
    <dgm:pt modelId="{ECDABC4A-E648-4D91-9CD5-83164C1669D2}" type="parTrans" cxnId="{251B9BD4-8867-4F24-A55D-BA6464B822CD}">
      <dgm:prSet/>
      <dgm:spPr/>
      <dgm:t>
        <a:bodyPr/>
        <a:lstStyle/>
        <a:p>
          <a:endParaRPr lang="en-US"/>
        </a:p>
      </dgm:t>
    </dgm:pt>
    <dgm:pt modelId="{2150F188-82A2-4998-93AC-04E6C8C04DC6}" type="sibTrans" cxnId="{251B9BD4-8867-4F24-A55D-BA6464B822CD}">
      <dgm:prSet/>
      <dgm:spPr/>
      <dgm:t>
        <a:bodyPr/>
        <a:lstStyle/>
        <a:p>
          <a:endParaRPr lang="en-US"/>
        </a:p>
      </dgm:t>
    </dgm:pt>
    <dgm:pt modelId="{2D7E8BB2-A28B-4F6E-927C-143C4C0E992C}">
      <dgm:prSet custT="1"/>
      <dgm:spPr>
        <a:solidFill>
          <a:schemeClr val="accent1">
            <a:lumMod val="60000"/>
            <a:lumOff val="40000"/>
          </a:schemeClr>
        </a:solidFill>
      </dgm:spPr>
      <dgm:t>
        <a:bodyPr/>
        <a:lstStyle/>
        <a:p>
          <a:pPr rtl="0"/>
          <a:r>
            <a:rPr lang="en-US" sz="2400" b="0" dirty="0">
              <a:latin typeface="Verdana" panose="020B0604030504040204" pitchFamily="34" charset="0"/>
              <a:ea typeface="Verdana" panose="020B0604030504040204" pitchFamily="34" charset="0"/>
              <a:cs typeface="Verdana" panose="020B0604030504040204" pitchFamily="34" charset="0"/>
            </a:rPr>
            <a:t>Hazard Identification</a:t>
          </a:r>
        </a:p>
      </dgm:t>
    </dgm:pt>
    <dgm:pt modelId="{6E07AAB5-0977-4C87-AB05-CC199759C604}" type="parTrans" cxnId="{8CFBCF87-81D1-4627-97FE-9542B5EA7ED4}">
      <dgm:prSet/>
      <dgm:spPr/>
      <dgm:t>
        <a:bodyPr/>
        <a:lstStyle/>
        <a:p>
          <a:endParaRPr lang="en-US"/>
        </a:p>
      </dgm:t>
    </dgm:pt>
    <dgm:pt modelId="{15987DA9-2D93-4B4E-A3BF-699B4BF164F3}" type="sibTrans" cxnId="{8CFBCF87-81D1-4627-97FE-9542B5EA7ED4}">
      <dgm:prSet/>
      <dgm:spPr/>
      <dgm:t>
        <a:bodyPr/>
        <a:lstStyle/>
        <a:p>
          <a:endParaRPr lang="en-US"/>
        </a:p>
      </dgm:t>
    </dgm:pt>
    <dgm:pt modelId="{DE6CB929-089F-4172-A5DE-4D683E177A3A}">
      <dgm:prSet custT="1"/>
      <dgm:spPr>
        <a:solidFill>
          <a:schemeClr val="accent1">
            <a:lumMod val="60000"/>
            <a:lumOff val="40000"/>
          </a:schemeClr>
        </a:solidFill>
      </dgm:spPr>
      <dgm:t>
        <a:bodyPr/>
        <a:lstStyle/>
        <a:p>
          <a:pPr rtl="0"/>
          <a:r>
            <a:rPr lang="en-US" sz="2400" b="0" dirty="0">
              <a:latin typeface="Verdana" panose="020B0604030504040204" pitchFamily="34" charset="0"/>
              <a:ea typeface="Verdana" panose="020B0604030504040204" pitchFamily="34" charset="0"/>
              <a:cs typeface="Verdana" panose="020B0604030504040204" pitchFamily="34" charset="0"/>
            </a:rPr>
            <a:t>Hazard Control Methods &amp; PPE</a:t>
          </a:r>
        </a:p>
      </dgm:t>
    </dgm:pt>
    <dgm:pt modelId="{4BA01354-E005-4F6F-8C6C-87C04D654C09}" type="parTrans" cxnId="{1C0C0B6A-9140-469C-86F5-78C90F22C0A6}">
      <dgm:prSet/>
      <dgm:spPr/>
      <dgm:t>
        <a:bodyPr/>
        <a:lstStyle/>
        <a:p>
          <a:endParaRPr lang="en-US"/>
        </a:p>
      </dgm:t>
    </dgm:pt>
    <dgm:pt modelId="{5EE4F6FC-A4C8-4CE2-8FA7-7CD75BA9EF3D}" type="sibTrans" cxnId="{1C0C0B6A-9140-469C-86F5-78C90F22C0A6}">
      <dgm:prSet/>
      <dgm:spPr/>
      <dgm:t>
        <a:bodyPr/>
        <a:lstStyle/>
        <a:p>
          <a:endParaRPr lang="en-US"/>
        </a:p>
      </dgm:t>
    </dgm:pt>
    <dgm:pt modelId="{58F47BE4-1555-4912-B0AC-7968203318A0}">
      <dgm:prSet custT="1"/>
      <dgm:spPr>
        <a:solidFill>
          <a:schemeClr val="tx2"/>
        </a:solidFill>
      </dgm:spPr>
      <dgm:t>
        <a:bodyPr/>
        <a:lstStyle/>
        <a:p>
          <a:pPr rtl="0"/>
          <a:r>
            <a:rPr lang="en-US" sz="2400" b="1" dirty="0">
              <a:latin typeface="Verdana" panose="020B0604030504040204" pitchFamily="34" charset="0"/>
              <a:ea typeface="Verdana" panose="020B0604030504040204" pitchFamily="34" charset="0"/>
              <a:cs typeface="Verdana" panose="020B0604030504040204" pitchFamily="34" charset="0"/>
            </a:rPr>
            <a:t>Emergency Procedures	</a:t>
          </a:r>
        </a:p>
      </dgm:t>
    </dgm:pt>
    <dgm:pt modelId="{E00E770F-5F13-43B5-8915-835FED209106}" type="parTrans" cxnId="{51045616-9B05-4B0B-909D-928134F21270}">
      <dgm:prSet/>
      <dgm:spPr/>
      <dgm:t>
        <a:bodyPr/>
        <a:lstStyle/>
        <a:p>
          <a:endParaRPr lang="en-US"/>
        </a:p>
      </dgm:t>
    </dgm:pt>
    <dgm:pt modelId="{51686160-04E7-4632-A94C-4094257D6548}" type="sibTrans" cxnId="{51045616-9B05-4B0B-909D-928134F21270}">
      <dgm:prSet/>
      <dgm:spPr/>
      <dgm:t>
        <a:bodyPr/>
        <a:lstStyle/>
        <a:p>
          <a:endParaRPr lang="en-US"/>
        </a:p>
      </dgm:t>
    </dgm:pt>
    <dgm:pt modelId="{B50A2543-E7FD-434A-8637-2DD2AC17CB79}" type="pres">
      <dgm:prSet presAssocID="{0286E6E4-E414-4E6B-892D-FD22327C3023}" presName="linear" presStyleCnt="0">
        <dgm:presLayoutVars>
          <dgm:dir/>
          <dgm:resizeHandles val="exact"/>
        </dgm:presLayoutVars>
      </dgm:prSet>
      <dgm:spPr/>
      <dgm:t>
        <a:bodyPr/>
        <a:lstStyle/>
        <a:p>
          <a:endParaRPr lang="en-US"/>
        </a:p>
      </dgm:t>
    </dgm:pt>
    <dgm:pt modelId="{47D605BA-9A0E-4E45-92E7-D012BF3882FC}" type="pres">
      <dgm:prSet presAssocID="{39646EE2-B8FB-45AD-A9F1-589EDA8223A4}" presName="comp" presStyleCnt="0"/>
      <dgm:spPr/>
    </dgm:pt>
    <dgm:pt modelId="{C708D0D9-9CE6-4A84-8452-C9B1D44FB3CA}" type="pres">
      <dgm:prSet presAssocID="{39646EE2-B8FB-45AD-A9F1-589EDA8223A4}" presName="box" presStyleLbl="node1" presStyleIdx="0" presStyleCnt="4"/>
      <dgm:spPr/>
      <dgm:t>
        <a:bodyPr/>
        <a:lstStyle/>
        <a:p>
          <a:endParaRPr lang="en-US"/>
        </a:p>
      </dgm:t>
    </dgm:pt>
    <dgm:pt modelId="{24951A2F-EC27-4F0A-B566-897B6A4EE1B3}" type="pres">
      <dgm:prSet presAssocID="{39646EE2-B8FB-45AD-A9F1-589EDA8223A4}" presName="img"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64000" b="-64000"/>
          </a:stretch>
        </a:blipFill>
      </dgm:spPr>
    </dgm:pt>
    <dgm:pt modelId="{08C78D94-6980-404D-BDA3-81A7943A67D6}" type="pres">
      <dgm:prSet presAssocID="{39646EE2-B8FB-45AD-A9F1-589EDA8223A4}" presName="text" presStyleLbl="node1" presStyleIdx="0" presStyleCnt="4">
        <dgm:presLayoutVars>
          <dgm:bulletEnabled val="1"/>
        </dgm:presLayoutVars>
      </dgm:prSet>
      <dgm:spPr/>
      <dgm:t>
        <a:bodyPr/>
        <a:lstStyle/>
        <a:p>
          <a:endParaRPr lang="en-US"/>
        </a:p>
      </dgm:t>
    </dgm:pt>
    <dgm:pt modelId="{F83AAC29-604E-4123-B9CE-5B31C60B6996}" type="pres">
      <dgm:prSet presAssocID="{2150F188-82A2-4998-93AC-04E6C8C04DC6}" presName="spacer" presStyleCnt="0"/>
      <dgm:spPr/>
    </dgm:pt>
    <dgm:pt modelId="{99EFCCC7-DD6E-434E-B5B6-7EC705356855}" type="pres">
      <dgm:prSet presAssocID="{2D7E8BB2-A28B-4F6E-927C-143C4C0E992C}" presName="comp" presStyleCnt="0"/>
      <dgm:spPr/>
    </dgm:pt>
    <dgm:pt modelId="{3C97F8FE-ACE7-433D-8F03-478F0B49308F}" type="pres">
      <dgm:prSet presAssocID="{2D7E8BB2-A28B-4F6E-927C-143C4C0E992C}" presName="box" presStyleLbl="node1" presStyleIdx="1" presStyleCnt="4"/>
      <dgm:spPr/>
      <dgm:t>
        <a:bodyPr/>
        <a:lstStyle/>
        <a:p>
          <a:endParaRPr lang="en-US"/>
        </a:p>
      </dgm:t>
    </dgm:pt>
    <dgm:pt modelId="{ABF106C7-38E3-4C98-AF2B-1CAA33470784}" type="pres">
      <dgm:prSet presAssocID="{2D7E8BB2-A28B-4F6E-927C-143C4C0E992C}" presName="img"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8000" b="-18000"/>
          </a:stretch>
        </a:blipFill>
      </dgm:spPr>
    </dgm:pt>
    <dgm:pt modelId="{C64BFDEC-7200-46A0-A6C7-2B81356546BA}" type="pres">
      <dgm:prSet presAssocID="{2D7E8BB2-A28B-4F6E-927C-143C4C0E992C}" presName="text" presStyleLbl="node1" presStyleIdx="1" presStyleCnt="4">
        <dgm:presLayoutVars>
          <dgm:bulletEnabled val="1"/>
        </dgm:presLayoutVars>
      </dgm:prSet>
      <dgm:spPr/>
      <dgm:t>
        <a:bodyPr/>
        <a:lstStyle/>
        <a:p>
          <a:endParaRPr lang="en-US"/>
        </a:p>
      </dgm:t>
    </dgm:pt>
    <dgm:pt modelId="{8ABA3784-AC52-4194-9AD1-3F571B339CE0}" type="pres">
      <dgm:prSet presAssocID="{15987DA9-2D93-4B4E-A3BF-699B4BF164F3}" presName="spacer" presStyleCnt="0"/>
      <dgm:spPr/>
    </dgm:pt>
    <dgm:pt modelId="{8FFD2B21-35DF-409C-9BFB-688FC8C3D22E}" type="pres">
      <dgm:prSet presAssocID="{DE6CB929-089F-4172-A5DE-4D683E177A3A}" presName="comp" presStyleCnt="0"/>
      <dgm:spPr/>
    </dgm:pt>
    <dgm:pt modelId="{FE0388B8-F2E8-41EA-842F-7FD358793022}" type="pres">
      <dgm:prSet presAssocID="{DE6CB929-089F-4172-A5DE-4D683E177A3A}" presName="box" presStyleLbl="node1" presStyleIdx="2" presStyleCnt="4"/>
      <dgm:spPr/>
      <dgm:t>
        <a:bodyPr/>
        <a:lstStyle/>
        <a:p>
          <a:endParaRPr lang="en-US"/>
        </a:p>
      </dgm:t>
    </dgm:pt>
    <dgm:pt modelId="{71CE1157-E387-4A5F-8077-5962258444F2}" type="pres">
      <dgm:prSet presAssocID="{DE6CB929-089F-4172-A5DE-4D683E177A3A}" presName="img"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122000" b="-122000"/>
          </a:stretch>
        </a:blipFill>
      </dgm:spPr>
    </dgm:pt>
    <dgm:pt modelId="{13847564-4070-402A-8407-650FA05C6764}" type="pres">
      <dgm:prSet presAssocID="{DE6CB929-089F-4172-A5DE-4D683E177A3A}" presName="text" presStyleLbl="node1" presStyleIdx="2" presStyleCnt="4">
        <dgm:presLayoutVars>
          <dgm:bulletEnabled val="1"/>
        </dgm:presLayoutVars>
      </dgm:prSet>
      <dgm:spPr/>
      <dgm:t>
        <a:bodyPr/>
        <a:lstStyle/>
        <a:p>
          <a:endParaRPr lang="en-US"/>
        </a:p>
      </dgm:t>
    </dgm:pt>
    <dgm:pt modelId="{A34B5756-7F03-4821-9FA7-7255CB131A79}" type="pres">
      <dgm:prSet presAssocID="{5EE4F6FC-A4C8-4CE2-8FA7-7CD75BA9EF3D}" presName="spacer" presStyleCnt="0"/>
      <dgm:spPr/>
    </dgm:pt>
    <dgm:pt modelId="{E31E066F-1C06-42A7-A051-E4192FAE9975}" type="pres">
      <dgm:prSet presAssocID="{58F47BE4-1555-4912-B0AC-7968203318A0}" presName="comp" presStyleCnt="0"/>
      <dgm:spPr/>
    </dgm:pt>
    <dgm:pt modelId="{AD14A386-0044-460B-8FF7-E174378EB776}" type="pres">
      <dgm:prSet presAssocID="{58F47BE4-1555-4912-B0AC-7968203318A0}" presName="box" presStyleLbl="node1" presStyleIdx="3" presStyleCnt="4"/>
      <dgm:spPr/>
      <dgm:t>
        <a:bodyPr/>
        <a:lstStyle/>
        <a:p>
          <a:endParaRPr lang="en-US"/>
        </a:p>
      </dgm:t>
    </dgm:pt>
    <dgm:pt modelId="{ED1D787E-3773-41F8-A7F5-66BB3DDF1D24}" type="pres">
      <dgm:prSet presAssocID="{58F47BE4-1555-4912-B0AC-7968203318A0}" presName="img"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11000" b="-11000"/>
          </a:stretch>
        </a:blipFill>
      </dgm:spPr>
    </dgm:pt>
    <dgm:pt modelId="{1AC97DEB-85D2-49CC-B219-4E947B1E6EAC}" type="pres">
      <dgm:prSet presAssocID="{58F47BE4-1555-4912-B0AC-7968203318A0}" presName="text" presStyleLbl="node1" presStyleIdx="3" presStyleCnt="4">
        <dgm:presLayoutVars>
          <dgm:bulletEnabled val="1"/>
        </dgm:presLayoutVars>
      </dgm:prSet>
      <dgm:spPr/>
      <dgm:t>
        <a:bodyPr/>
        <a:lstStyle/>
        <a:p>
          <a:endParaRPr lang="en-US"/>
        </a:p>
      </dgm:t>
    </dgm:pt>
  </dgm:ptLst>
  <dgm:cxnLst>
    <dgm:cxn modelId="{4CD2E2B2-1F16-4081-80B9-3AA5487AF51D}" type="presOf" srcId="{DE6CB929-089F-4172-A5DE-4D683E177A3A}" destId="{13847564-4070-402A-8407-650FA05C6764}" srcOrd="1" destOrd="0" presId="urn:microsoft.com/office/officeart/2005/8/layout/vList4"/>
    <dgm:cxn modelId="{74CA40DA-CBBB-46D1-8EEC-6857BF310F53}" type="presOf" srcId="{58F47BE4-1555-4912-B0AC-7968203318A0}" destId="{1AC97DEB-85D2-49CC-B219-4E947B1E6EAC}" srcOrd="1" destOrd="0" presId="urn:microsoft.com/office/officeart/2005/8/layout/vList4"/>
    <dgm:cxn modelId="{251B9BD4-8867-4F24-A55D-BA6464B822CD}" srcId="{0286E6E4-E414-4E6B-892D-FD22327C3023}" destId="{39646EE2-B8FB-45AD-A9F1-589EDA8223A4}" srcOrd="0" destOrd="0" parTransId="{ECDABC4A-E648-4D91-9CD5-83164C1669D2}" sibTransId="{2150F188-82A2-4998-93AC-04E6C8C04DC6}"/>
    <dgm:cxn modelId="{9ED892BF-7B83-434C-8416-3ACE8B8A2204}" type="presOf" srcId="{39646EE2-B8FB-45AD-A9F1-589EDA8223A4}" destId="{C708D0D9-9CE6-4A84-8452-C9B1D44FB3CA}" srcOrd="0" destOrd="0" presId="urn:microsoft.com/office/officeart/2005/8/layout/vList4"/>
    <dgm:cxn modelId="{E6B71534-B2EC-436C-B654-FF8A6A958615}" type="presOf" srcId="{39646EE2-B8FB-45AD-A9F1-589EDA8223A4}" destId="{08C78D94-6980-404D-BDA3-81A7943A67D6}" srcOrd="1" destOrd="0" presId="urn:microsoft.com/office/officeart/2005/8/layout/vList4"/>
    <dgm:cxn modelId="{51045616-9B05-4B0B-909D-928134F21270}" srcId="{0286E6E4-E414-4E6B-892D-FD22327C3023}" destId="{58F47BE4-1555-4912-B0AC-7968203318A0}" srcOrd="3" destOrd="0" parTransId="{E00E770F-5F13-43B5-8915-835FED209106}" sibTransId="{51686160-04E7-4632-A94C-4094257D6548}"/>
    <dgm:cxn modelId="{8CFBCF87-81D1-4627-97FE-9542B5EA7ED4}" srcId="{0286E6E4-E414-4E6B-892D-FD22327C3023}" destId="{2D7E8BB2-A28B-4F6E-927C-143C4C0E992C}" srcOrd="1" destOrd="0" parTransId="{6E07AAB5-0977-4C87-AB05-CC199759C604}" sibTransId="{15987DA9-2D93-4B4E-A3BF-699B4BF164F3}"/>
    <dgm:cxn modelId="{B51EE3B8-EB76-485F-BC62-B3E758472104}" type="presOf" srcId="{58F47BE4-1555-4912-B0AC-7968203318A0}" destId="{AD14A386-0044-460B-8FF7-E174378EB776}" srcOrd="0" destOrd="0" presId="urn:microsoft.com/office/officeart/2005/8/layout/vList4"/>
    <dgm:cxn modelId="{60175FD7-E05F-42C8-898E-372AFEB85B9C}" type="presOf" srcId="{DE6CB929-089F-4172-A5DE-4D683E177A3A}" destId="{FE0388B8-F2E8-41EA-842F-7FD358793022}" srcOrd="0" destOrd="0" presId="urn:microsoft.com/office/officeart/2005/8/layout/vList4"/>
    <dgm:cxn modelId="{32F5298D-506C-4556-BD1E-3A3726B17F52}" type="presOf" srcId="{0286E6E4-E414-4E6B-892D-FD22327C3023}" destId="{B50A2543-E7FD-434A-8637-2DD2AC17CB79}" srcOrd="0" destOrd="0" presId="urn:microsoft.com/office/officeart/2005/8/layout/vList4"/>
    <dgm:cxn modelId="{1C0C0B6A-9140-469C-86F5-78C90F22C0A6}" srcId="{0286E6E4-E414-4E6B-892D-FD22327C3023}" destId="{DE6CB929-089F-4172-A5DE-4D683E177A3A}" srcOrd="2" destOrd="0" parTransId="{4BA01354-E005-4F6F-8C6C-87C04D654C09}" sibTransId="{5EE4F6FC-A4C8-4CE2-8FA7-7CD75BA9EF3D}"/>
    <dgm:cxn modelId="{AE3A78E9-D116-4798-AAA1-1E195A39A7F3}" type="presOf" srcId="{2D7E8BB2-A28B-4F6E-927C-143C4C0E992C}" destId="{C64BFDEC-7200-46A0-A6C7-2B81356546BA}" srcOrd="1" destOrd="0" presId="urn:microsoft.com/office/officeart/2005/8/layout/vList4"/>
    <dgm:cxn modelId="{8B9C8ED3-621C-4A0B-8BDA-9AD59110704D}" type="presOf" srcId="{2D7E8BB2-A28B-4F6E-927C-143C4C0E992C}" destId="{3C97F8FE-ACE7-433D-8F03-478F0B49308F}" srcOrd="0" destOrd="0" presId="urn:microsoft.com/office/officeart/2005/8/layout/vList4"/>
    <dgm:cxn modelId="{73D55121-7F42-417C-B231-FB0B529155DE}" type="presParOf" srcId="{B50A2543-E7FD-434A-8637-2DD2AC17CB79}" destId="{47D605BA-9A0E-4E45-92E7-D012BF3882FC}" srcOrd="0" destOrd="0" presId="urn:microsoft.com/office/officeart/2005/8/layout/vList4"/>
    <dgm:cxn modelId="{048DB839-C5C6-4CC2-B9D4-1163C304EE4C}" type="presParOf" srcId="{47D605BA-9A0E-4E45-92E7-D012BF3882FC}" destId="{C708D0D9-9CE6-4A84-8452-C9B1D44FB3CA}" srcOrd="0" destOrd="0" presId="urn:microsoft.com/office/officeart/2005/8/layout/vList4"/>
    <dgm:cxn modelId="{F0EEC49B-3E2D-4620-8960-C1AF3DE7722A}" type="presParOf" srcId="{47D605BA-9A0E-4E45-92E7-D012BF3882FC}" destId="{24951A2F-EC27-4F0A-B566-897B6A4EE1B3}" srcOrd="1" destOrd="0" presId="urn:microsoft.com/office/officeart/2005/8/layout/vList4"/>
    <dgm:cxn modelId="{D27815A6-C5DB-422D-894C-61E0E81F1190}" type="presParOf" srcId="{47D605BA-9A0E-4E45-92E7-D012BF3882FC}" destId="{08C78D94-6980-404D-BDA3-81A7943A67D6}" srcOrd="2" destOrd="0" presId="urn:microsoft.com/office/officeart/2005/8/layout/vList4"/>
    <dgm:cxn modelId="{89059D51-94E2-465B-8EBA-DE75E09E8A63}" type="presParOf" srcId="{B50A2543-E7FD-434A-8637-2DD2AC17CB79}" destId="{F83AAC29-604E-4123-B9CE-5B31C60B6996}" srcOrd="1" destOrd="0" presId="urn:microsoft.com/office/officeart/2005/8/layout/vList4"/>
    <dgm:cxn modelId="{3B4B7B70-CC32-490A-90E9-E0AA2DDD7C0F}" type="presParOf" srcId="{B50A2543-E7FD-434A-8637-2DD2AC17CB79}" destId="{99EFCCC7-DD6E-434E-B5B6-7EC705356855}" srcOrd="2" destOrd="0" presId="urn:microsoft.com/office/officeart/2005/8/layout/vList4"/>
    <dgm:cxn modelId="{8DE92FFE-8824-4E1E-AB63-4064DAED66BA}" type="presParOf" srcId="{99EFCCC7-DD6E-434E-B5B6-7EC705356855}" destId="{3C97F8FE-ACE7-433D-8F03-478F0B49308F}" srcOrd="0" destOrd="0" presId="urn:microsoft.com/office/officeart/2005/8/layout/vList4"/>
    <dgm:cxn modelId="{2A5BF0BC-285F-41CE-9C52-24752855DBF1}" type="presParOf" srcId="{99EFCCC7-DD6E-434E-B5B6-7EC705356855}" destId="{ABF106C7-38E3-4C98-AF2B-1CAA33470784}" srcOrd="1" destOrd="0" presId="urn:microsoft.com/office/officeart/2005/8/layout/vList4"/>
    <dgm:cxn modelId="{6B3CBE74-ED98-473F-A351-3E40497877B5}" type="presParOf" srcId="{99EFCCC7-DD6E-434E-B5B6-7EC705356855}" destId="{C64BFDEC-7200-46A0-A6C7-2B81356546BA}" srcOrd="2" destOrd="0" presId="urn:microsoft.com/office/officeart/2005/8/layout/vList4"/>
    <dgm:cxn modelId="{0AB30C76-E63C-4447-8E4E-F1CA489BBFCB}" type="presParOf" srcId="{B50A2543-E7FD-434A-8637-2DD2AC17CB79}" destId="{8ABA3784-AC52-4194-9AD1-3F571B339CE0}" srcOrd="3" destOrd="0" presId="urn:microsoft.com/office/officeart/2005/8/layout/vList4"/>
    <dgm:cxn modelId="{FE08A686-2368-4569-957D-B6C6E2458205}" type="presParOf" srcId="{B50A2543-E7FD-434A-8637-2DD2AC17CB79}" destId="{8FFD2B21-35DF-409C-9BFB-688FC8C3D22E}" srcOrd="4" destOrd="0" presId="urn:microsoft.com/office/officeart/2005/8/layout/vList4"/>
    <dgm:cxn modelId="{4FE8A8EE-3F27-4D80-9FAC-B18929B74986}" type="presParOf" srcId="{8FFD2B21-35DF-409C-9BFB-688FC8C3D22E}" destId="{FE0388B8-F2E8-41EA-842F-7FD358793022}" srcOrd="0" destOrd="0" presId="urn:microsoft.com/office/officeart/2005/8/layout/vList4"/>
    <dgm:cxn modelId="{878A561B-46FA-4823-9780-CC411E719AB8}" type="presParOf" srcId="{8FFD2B21-35DF-409C-9BFB-688FC8C3D22E}" destId="{71CE1157-E387-4A5F-8077-5962258444F2}" srcOrd="1" destOrd="0" presId="urn:microsoft.com/office/officeart/2005/8/layout/vList4"/>
    <dgm:cxn modelId="{CA0760F9-6E1D-4D7F-81BC-494F61D2248A}" type="presParOf" srcId="{8FFD2B21-35DF-409C-9BFB-688FC8C3D22E}" destId="{13847564-4070-402A-8407-650FA05C6764}" srcOrd="2" destOrd="0" presId="urn:microsoft.com/office/officeart/2005/8/layout/vList4"/>
    <dgm:cxn modelId="{FCDCA222-D7AA-4B28-B9A5-1C9209E27268}" type="presParOf" srcId="{B50A2543-E7FD-434A-8637-2DD2AC17CB79}" destId="{A34B5756-7F03-4821-9FA7-7255CB131A79}" srcOrd="5" destOrd="0" presId="urn:microsoft.com/office/officeart/2005/8/layout/vList4"/>
    <dgm:cxn modelId="{1B051CAA-3734-40F9-BAB8-6EA9BB8A0905}" type="presParOf" srcId="{B50A2543-E7FD-434A-8637-2DD2AC17CB79}" destId="{E31E066F-1C06-42A7-A051-E4192FAE9975}" srcOrd="6" destOrd="0" presId="urn:microsoft.com/office/officeart/2005/8/layout/vList4"/>
    <dgm:cxn modelId="{85E4D462-0DEE-4B50-99C6-28FC587A018F}" type="presParOf" srcId="{E31E066F-1C06-42A7-A051-E4192FAE9975}" destId="{AD14A386-0044-460B-8FF7-E174378EB776}" srcOrd="0" destOrd="0" presId="urn:microsoft.com/office/officeart/2005/8/layout/vList4"/>
    <dgm:cxn modelId="{36D59325-3C7F-4DA6-9D8B-62AE23EE40FD}" type="presParOf" srcId="{E31E066F-1C06-42A7-A051-E4192FAE9975}" destId="{ED1D787E-3773-41F8-A7F5-66BB3DDF1D24}" srcOrd="1" destOrd="0" presId="urn:microsoft.com/office/officeart/2005/8/layout/vList4"/>
    <dgm:cxn modelId="{BB85E067-55AD-44D0-830D-37A344D0C6AB}" type="presParOf" srcId="{E31E066F-1C06-42A7-A051-E4192FAE9975}" destId="{1AC97DEB-85D2-49CC-B219-4E947B1E6EAC}"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8D0D9-9CE6-4A84-8452-C9B1D44FB3CA}">
      <dsp:nvSpPr>
        <dsp:cNvPr id="0" name=""/>
        <dsp:cNvSpPr/>
      </dsp:nvSpPr>
      <dsp:spPr>
        <a:xfrm>
          <a:off x="0" y="0"/>
          <a:ext cx="8229600" cy="1186606"/>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a:latin typeface="Verdana" panose="020B0604030504040204" pitchFamily="34" charset="0"/>
              <a:ea typeface="Verdana" panose="020B0604030504040204" pitchFamily="34" charset="0"/>
              <a:cs typeface="Verdana" panose="020B0604030504040204" pitchFamily="34" charset="0"/>
            </a:rPr>
            <a:t>Roles &amp; Responsibilities (Training)</a:t>
          </a:r>
        </a:p>
      </dsp:txBody>
      <dsp:txXfrm>
        <a:off x="1764580" y="0"/>
        <a:ext cx="6465019" cy="1186606"/>
      </dsp:txXfrm>
    </dsp:sp>
    <dsp:sp modelId="{24951A2F-EC27-4F0A-B566-897B6A4EE1B3}">
      <dsp:nvSpPr>
        <dsp:cNvPr id="0" name=""/>
        <dsp:cNvSpPr/>
      </dsp:nvSpPr>
      <dsp:spPr>
        <a:xfrm>
          <a:off x="118660" y="118660"/>
          <a:ext cx="1645920" cy="949285"/>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64000" b="-6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97F8FE-ACE7-433D-8F03-478F0B49308F}">
      <dsp:nvSpPr>
        <dsp:cNvPr id="0" name=""/>
        <dsp:cNvSpPr/>
      </dsp:nvSpPr>
      <dsp:spPr>
        <a:xfrm>
          <a:off x="0" y="1305267"/>
          <a:ext cx="8229600" cy="1186606"/>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0" kern="1200" dirty="0">
              <a:latin typeface="Verdana" panose="020B0604030504040204" pitchFamily="34" charset="0"/>
              <a:ea typeface="Verdana" panose="020B0604030504040204" pitchFamily="34" charset="0"/>
              <a:cs typeface="Verdana" panose="020B0604030504040204" pitchFamily="34" charset="0"/>
            </a:rPr>
            <a:t>Hazard Identification</a:t>
          </a:r>
        </a:p>
      </dsp:txBody>
      <dsp:txXfrm>
        <a:off x="1764580" y="1305267"/>
        <a:ext cx="6465019" cy="1186606"/>
      </dsp:txXfrm>
    </dsp:sp>
    <dsp:sp modelId="{ABF106C7-38E3-4C98-AF2B-1CAA33470784}">
      <dsp:nvSpPr>
        <dsp:cNvPr id="0" name=""/>
        <dsp:cNvSpPr/>
      </dsp:nvSpPr>
      <dsp:spPr>
        <a:xfrm>
          <a:off x="118660" y="1423927"/>
          <a:ext cx="1645920" cy="949285"/>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8000" b="-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0388B8-F2E8-41EA-842F-7FD358793022}">
      <dsp:nvSpPr>
        <dsp:cNvPr id="0" name=""/>
        <dsp:cNvSpPr/>
      </dsp:nvSpPr>
      <dsp:spPr>
        <a:xfrm>
          <a:off x="0" y="2610534"/>
          <a:ext cx="8229600" cy="1186606"/>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0" kern="1200" dirty="0">
              <a:latin typeface="Verdana" panose="020B0604030504040204" pitchFamily="34" charset="0"/>
              <a:ea typeface="Verdana" panose="020B0604030504040204" pitchFamily="34" charset="0"/>
              <a:cs typeface="Verdana" panose="020B0604030504040204" pitchFamily="34" charset="0"/>
            </a:rPr>
            <a:t>Hazard Control Methods &amp; PPE</a:t>
          </a:r>
        </a:p>
      </dsp:txBody>
      <dsp:txXfrm>
        <a:off x="1764580" y="2610534"/>
        <a:ext cx="6465019" cy="1186606"/>
      </dsp:txXfrm>
    </dsp:sp>
    <dsp:sp modelId="{71CE1157-E387-4A5F-8077-5962258444F2}">
      <dsp:nvSpPr>
        <dsp:cNvPr id="0" name=""/>
        <dsp:cNvSpPr/>
      </dsp:nvSpPr>
      <dsp:spPr>
        <a:xfrm>
          <a:off x="118660" y="2729195"/>
          <a:ext cx="1645920" cy="949285"/>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22000" b="-12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14A386-0044-460B-8FF7-E174378EB776}">
      <dsp:nvSpPr>
        <dsp:cNvPr id="0" name=""/>
        <dsp:cNvSpPr/>
      </dsp:nvSpPr>
      <dsp:spPr>
        <a:xfrm>
          <a:off x="0" y="3915801"/>
          <a:ext cx="8229600" cy="1186606"/>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0" kern="1200" dirty="0">
              <a:latin typeface="Verdana" panose="020B0604030504040204" pitchFamily="34" charset="0"/>
              <a:ea typeface="Verdana" panose="020B0604030504040204" pitchFamily="34" charset="0"/>
              <a:cs typeface="Verdana" panose="020B0604030504040204" pitchFamily="34" charset="0"/>
            </a:rPr>
            <a:t>Emergency Procedures	</a:t>
          </a:r>
        </a:p>
      </dsp:txBody>
      <dsp:txXfrm>
        <a:off x="1764580" y="3915801"/>
        <a:ext cx="6465019" cy="1186606"/>
      </dsp:txXfrm>
    </dsp:sp>
    <dsp:sp modelId="{ED1D787E-3773-41F8-A7F5-66BB3DDF1D24}">
      <dsp:nvSpPr>
        <dsp:cNvPr id="0" name=""/>
        <dsp:cNvSpPr/>
      </dsp:nvSpPr>
      <dsp:spPr>
        <a:xfrm>
          <a:off x="118660" y="4034462"/>
          <a:ext cx="1645920" cy="949285"/>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11000" b="-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8D0D9-9CE6-4A84-8452-C9B1D44FB3CA}">
      <dsp:nvSpPr>
        <dsp:cNvPr id="0" name=""/>
        <dsp:cNvSpPr/>
      </dsp:nvSpPr>
      <dsp:spPr>
        <a:xfrm>
          <a:off x="0" y="0"/>
          <a:ext cx="8229600" cy="1186606"/>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0" kern="1200" dirty="0">
              <a:latin typeface="Verdana" panose="020B0604030504040204" pitchFamily="34" charset="0"/>
              <a:ea typeface="Verdana" panose="020B0604030504040204" pitchFamily="34" charset="0"/>
              <a:cs typeface="Verdana" panose="020B0604030504040204" pitchFamily="34" charset="0"/>
            </a:rPr>
            <a:t>Roles &amp; Responsibilities (Training)</a:t>
          </a:r>
        </a:p>
      </dsp:txBody>
      <dsp:txXfrm>
        <a:off x="1764580" y="0"/>
        <a:ext cx="6465019" cy="1186606"/>
      </dsp:txXfrm>
    </dsp:sp>
    <dsp:sp modelId="{24951A2F-EC27-4F0A-B566-897B6A4EE1B3}">
      <dsp:nvSpPr>
        <dsp:cNvPr id="0" name=""/>
        <dsp:cNvSpPr/>
      </dsp:nvSpPr>
      <dsp:spPr>
        <a:xfrm>
          <a:off x="118660" y="118660"/>
          <a:ext cx="1645920" cy="949285"/>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64000" b="-6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97F8FE-ACE7-433D-8F03-478F0B49308F}">
      <dsp:nvSpPr>
        <dsp:cNvPr id="0" name=""/>
        <dsp:cNvSpPr/>
      </dsp:nvSpPr>
      <dsp:spPr>
        <a:xfrm>
          <a:off x="0" y="1305267"/>
          <a:ext cx="8229600" cy="1186606"/>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a:latin typeface="Verdana" panose="020B0604030504040204" pitchFamily="34" charset="0"/>
              <a:ea typeface="Verdana" panose="020B0604030504040204" pitchFamily="34" charset="0"/>
              <a:cs typeface="Verdana" panose="020B0604030504040204" pitchFamily="34" charset="0"/>
            </a:rPr>
            <a:t>Hazard Identification</a:t>
          </a:r>
        </a:p>
      </dsp:txBody>
      <dsp:txXfrm>
        <a:off x="1764580" y="1305267"/>
        <a:ext cx="6465019" cy="1186606"/>
      </dsp:txXfrm>
    </dsp:sp>
    <dsp:sp modelId="{ABF106C7-38E3-4C98-AF2B-1CAA33470784}">
      <dsp:nvSpPr>
        <dsp:cNvPr id="0" name=""/>
        <dsp:cNvSpPr/>
      </dsp:nvSpPr>
      <dsp:spPr>
        <a:xfrm>
          <a:off x="118660" y="1423927"/>
          <a:ext cx="1645920" cy="949285"/>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8000" b="-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0388B8-F2E8-41EA-842F-7FD358793022}">
      <dsp:nvSpPr>
        <dsp:cNvPr id="0" name=""/>
        <dsp:cNvSpPr/>
      </dsp:nvSpPr>
      <dsp:spPr>
        <a:xfrm>
          <a:off x="0" y="2610534"/>
          <a:ext cx="8229600" cy="1186606"/>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0" kern="1200" dirty="0">
              <a:latin typeface="Verdana" panose="020B0604030504040204" pitchFamily="34" charset="0"/>
              <a:ea typeface="Verdana" panose="020B0604030504040204" pitchFamily="34" charset="0"/>
              <a:cs typeface="Verdana" panose="020B0604030504040204" pitchFamily="34" charset="0"/>
            </a:rPr>
            <a:t>Hazard Control Methods &amp; PPE</a:t>
          </a:r>
        </a:p>
      </dsp:txBody>
      <dsp:txXfrm>
        <a:off x="1764580" y="2610534"/>
        <a:ext cx="6465019" cy="1186606"/>
      </dsp:txXfrm>
    </dsp:sp>
    <dsp:sp modelId="{71CE1157-E387-4A5F-8077-5962258444F2}">
      <dsp:nvSpPr>
        <dsp:cNvPr id="0" name=""/>
        <dsp:cNvSpPr/>
      </dsp:nvSpPr>
      <dsp:spPr>
        <a:xfrm>
          <a:off x="118660" y="2729195"/>
          <a:ext cx="1645920" cy="949285"/>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22000" b="-12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14A386-0044-460B-8FF7-E174378EB776}">
      <dsp:nvSpPr>
        <dsp:cNvPr id="0" name=""/>
        <dsp:cNvSpPr/>
      </dsp:nvSpPr>
      <dsp:spPr>
        <a:xfrm>
          <a:off x="0" y="3915801"/>
          <a:ext cx="8229600" cy="1186606"/>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0" kern="1200" dirty="0">
              <a:latin typeface="Verdana" panose="020B0604030504040204" pitchFamily="34" charset="0"/>
              <a:ea typeface="Verdana" panose="020B0604030504040204" pitchFamily="34" charset="0"/>
              <a:cs typeface="Verdana" panose="020B0604030504040204" pitchFamily="34" charset="0"/>
            </a:rPr>
            <a:t>Emergency Procedures	</a:t>
          </a:r>
        </a:p>
      </dsp:txBody>
      <dsp:txXfrm>
        <a:off x="1764580" y="3915801"/>
        <a:ext cx="6465019" cy="1186606"/>
      </dsp:txXfrm>
    </dsp:sp>
    <dsp:sp modelId="{ED1D787E-3773-41F8-A7F5-66BB3DDF1D24}">
      <dsp:nvSpPr>
        <dsp:cNvPr id="0" name=""/>
        <dsp:cNvSpPr/>
      </dsp:nvSpPr>
      <dsp:spPr>
        <a:xfrm>
          <a:off x="118660" y="4034462"/>
          <a:ext cx="1645920" cy="949285"/>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11000" b="-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674294-0FFE-460B-98D0-185985B6F07A}">
      <dsp:nvSpPr>
        <dsp:cNvPr id="0" name=""/>
        <dsp:cNvSpPr/>
      </dsp:nvSpPr>
      <dsp:spPr>
        <a:xfrm>
          <a:off x="2227595" y="176718"/>
          <a:ext cx="1914192" cy="1914109"/>
        </a:xfrm>
        <a:prstGeom prst="donut">
          <a:avLst>
            <a:gd name="adj" fmla="val 110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623117-B4D5-4F6B-838A-87B1764ECA36}">
      <dsp:nvSpPr>
        <dsp:cNvPr id="0" name=""/>
        <dsp:cNvSpPr/>
      </dsp:nvSpPr>
      <dsp:spPr>
        <a:xfrm>
          <a:off x="42712" y="321774"/>
          <a:ext cx="3075479" cy="2032578"/>
        </a:xfrm>
        <a:prstGeom prst="rect">
          <a:avLst/>
        </a:prstGeom>
        <a:blipFill>
          <a:blip xmlns:r="http://schemas.openxmlformats.org/officeDocument/2006/relationships" r:embed="rId1" cstate="print"/>
          <a:srcRect/>
          <a:stretch>
            <a:fillRect t="-11000" b="-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A8FB43-D9E2-4C67-A130-EFE1733B214C}">
      <dsp:nvSpPr>
        <dsp:cNvPr id="0" name=""/>
        <dsp:cNvSpPr/>
      </dsp:nvSpPr>
      <dsp:spPr>
        <a:xfrm>
          <a:off x="2436733" y="420932"/>
          <a:ext cx="1466307" cy="1434010"/>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US" sz="2600" b="1" i="0" kern="1200" dirty="0">
              <a:latin typeface="Verdana" panose="020B0604030504040204" pitchFamily="34" charset="0"/>
              <a:ea typeface="Verdana" panose="020B0604030504040204" pitchFamily="34" charset="0"/>
              <a:cs typeface="Verdana" panose="020B0604030504040204" pitchFamily="34" charset="0"/>
            </a:rPr>
            <a:t>Signs</a:t>
          </a:r>
        </a:p>
      </dsp:txBody>
      <dsp:txXfrm>
        <a:off x="2651469" y="630938"/>
        <a:ext cx="1036835" cy="10139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8D0D9-9CE6-4A84-8452-C9B1D44FB3CA}">
      <dsp:nvSpPr>
        <dsp:cNvPr id="0" name=""/>
        <dsp:cNvSpPr/>
      </dsp:nvSpPr>
      <dsp:spPr>
        <a:xfrm>
          <a:off x="0" y="0"/>
          <a:ext cx="8229600" cy="1186606"/>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0" kern="1200" dirty="0">
              <a:latin typeface="Verdana" panose="020B0604030504040204" pitchFamily="34" charset="0"/>
              <a:ea typeface="Verdana" panose="020B0604030504040204" pitchFamily="34" charset="0"/>
              <a:cs typeface="Verdana" panose="020B0604030504040204" pitchFamily="34" charset="0"/>
            </a:rPr>
            <a:t>Roles &amp; Responsibilities (Training)</a:t>
          </a:r>
        </a:p>
      </dsp:txBody>
      <dsp:txXfrm>
        <a:off x="1764580" y="0"/>
        <a:ext cx="6465019" cy="1186606"/>
      </dsp:txXfrm>
    </dsp:sp>
    <dsp:sp modelId="{24951A2F-EC27-4F0A-B566-897B6A4EE1B3}">
      <dsp:nvSpPr>
        <dsp:cNvPr id="0" name=""/>
        <dsp:cNvSpPr/>
      </dsp:nvSpPr>
      <dsp:spPr>
        <a:xfrm>
          <a:off x="118660" y="118660"/>
          <a:ext cx="1645920" cy="949285"/>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64000" b="-6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97F8FE-ACE7-433D-8F03-478F0B49308F}">
      <dsp:nvSpPr>
        <dsp:cNvPr id="0" name=""/>
        <dsp:cNvSpPr/>
      </dsp:nvSpPr>
      <dsp:spPr>
        <a:xfrm>
          <a:off x="0" y="1305267"/>
          <a:ext cx="8229600" cy="1186606"/>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0" kern="1200" dirty="0">
              <a:latin typeface="Verdana" panose="020B0604030504040204" pitchFamily="34" charset="0"/>
              <a:ea typeface="Verdana" panose="020B0604030504040204" pitchFamily="34" charset="0"/>
              <a:cs typeface="Verdana" panose="020B0604030504040204" pitchFamily="34" charset="0"/>
            </a:rPr>
            <a:t>Hazard Identification</a:t>
          </a:r>
        </a:p>
      </dsp:txBody>
      <dsp:txXfrm>
        <a:off x="1764580" y="1305267"/>
        <a:ext cx="6465019" cy="1186606"/>
      </dsp:txXfrm>
    </dsp:sp>
    <dsp:sp modelId="{ABF106C7-38E3-4C98-AF2B-1CAA33470784}">
      <dsp:nvSpPr>
        <dsp:cNvPr id="0" name=""/>
        <dsp:cNvSpPr/>
      </dsp:nvSpPr>
      <dsp:spPr>
        <a:xfrm>
          <a:off x="118660" y="1423927"/>
          <a:ext cx="1645920" cy="949285"/>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8000" b="-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0388B8-F2E8-41EA-842F-7FD358793022}">
      <dsp:nvSpPr>
        <dsp:cNvPr id="0" name=""/>
        <dsp:cNvSpPr/>
      </dsp:nvSpPr>
      <dsp:spPr>
        <a:xfrm>
          <a:off x="0" y="2610534"/>
          <a:ext cx="8229600" cy="1186606"/>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a:latin typeface="Verdana" panose="020B0604030504040204" pitchFamily="34" charset="0"/>
              <a:ea typeface="Verdana" panose="020B0604030504040204" pitchFamily="34" charset="0"/>
              <a:cs typeface="Verdana" panose="020B0604030504040204" pitchFamily="34" charset="0"/>
            </a:rPr>
            <a:t>Hazard Control Methods &amp; PPE</a:t>
          </a:r>
        </a:p>
      </dsp:txBody>
      <dsp:txXfrm>
        <a:off x="1764580" y="2610534"/>
        <a:ext cx="6465019" cy="1186606"/>
      </dsp:txXfrm>
    </dsp:sp>
    <dsp:sp modelId="{71CE1157-E387-4A5F-8077-5962258444F2}">
      <dsp:nvSpPr>
        <dsp:cNvPr id="0" name=""/>
        <dsp:cNvSpPr/>
      </dsp:nvSpPr>
      <dsp:spPr>
        <a:xfrm>
          <a:off x="118660" y="2729195"/>
          <a:ext cx="1645920" cy="949285"/>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22000" b="-12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14A386-0044-460B-8FF7-E174378EB776}">
      <dsp:nvSpPr>
        <dsp:cNvPr id="0" name=""/>
        <dsp:cNvSpPr/>
      </dsp:nvSpPr>
      <dsp:spPr>
        <a:xfrm>
          <a:off x="0" y="3915801"/>
          <a:ext cx="8229600" cy="1186606"/>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0" kern="1200" dirty="0">
              <a:latin typeface="Verdana" panose="020B0604030504040204" pitchFamily="34" charset="0"/>
              <a:ea typeface="Verdana" panose="020B0604030504040204" pitchFamily="34" charset="0"/>
              <a:cs typeface="Verdana" panose="020B0604030504040204" pitchFamily="34" charset="0"/>
            </a:rPr>
            <a:t>Emergency Procedures	</a:t>
          </a:r>
        </a:p>
      </dsp:txBody>
      <dsp:txXfrm>
        <a:off x="1764580" y="3915801"/>
        <a:ext cx="6465019" cy="1186606"/>
      </dsp:txXfrm>
    </dsp:sp>
    <dsp:sp modelId="{ED1D787E-3773-41F8-A7F5-66BB3DDF1D24}">
      <dsp:nvSpPr>
        <dsp:cNvPr id="0" name=""/>
        <dsp:cNvSpPr/>
      </dsp:nvSpPr>
      <dsp:spPr>
        <a:xfrm>
          <a:off x="118660" y="4034462"/>
          <a:ext cx="1645920" cy="949285"/>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11000" b="-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8D0D9-9CE6-4A84-8452-C9B1D44FB3CA}">
      <dsp:nvSpPr>
        <dsp:cNvPr id="0" name=""/>
        <dsp:cNvSpPr/>
      </dsp:nvSpPr>
      <dsp:spPr>
        <a:xfrm>
          <a:off x="0" y="0"/>
          <a:ext cx="8229600" cy="1186606"/>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0" kern="1200" dirty="0">
              <a:latin typeface="Verdana" panose="020B0604030504040204" pitchFamily="34" charset="0"/>
              <a:ea typeface="Verdana" panose="020B0604030504040204" pitchFamily="34" charset="0"/>
              <a:cs typeface="Verdana" panose="020B0604030504040204" pitchFamily="34" charset="0"/>
            </a:rPr>
            <a:t>Roles &amp; Responsibilities (Training)</a:t>
          </a:r>
        </a:p>
      </dsp:txBody>
      <dsp:txXfrm>
        <a:off x="1764580" y="0"/>
        <a:ext cx="6465019" cy="1186606"/>
      </dsp:txXfrm>
    </dsp:sp>
    <dsp:sp modelId="{24951A2F-EC27-4F0A-B566-897B6A4EE1B3}">
      <dsp:nvSpPr>
        <dsp:cNvPr id="0" name=""/>
        <dsp:cNvSpPr/>
      </dsp:nvSpPr>
      <dsp:spPr>
        <a:xfrm>
          <a:off x="118660" y="118660"/>
          <a:ext cx="1645920" cy="949285"/>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64000" b="-6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97F8FE-ACE7-433D-8F03-478F0B49308F}">
      <dsp:nvSpPr>
        <dsp:cNvPr id="0" name=""/>
        <dsp:cNvSpPr/>
      </dsp:nvSpPr>
      <dsp:spPr>
        <a:xfrm>
          <a:off x="0" y="1305267"/>
          <a:ext cx="8229600" cy="1186606"/>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0" kern="1200" dirty="0">
              <a:latin typeface="Verdana" panose="020B0604030504040204" pitchFamily="34" charset="0"/>
              <a:ea typeface="Verdana" panose="020B0604030504040204" pitchFamily="34" charset="0"/>
              <a:cs typeface="Verdana" panose="020B0604030504040204" pitchFamily="34" charset="0"/>
            </a:rPr>
            <a:t>Hazard Identification</a:t>
          </a:r>
        </a:p>
      </dsp:txBody>
      <dsp:txXfrm>
        <a:off x="1764580" y="1305267"/>
        <a:ext cx="6465019" cy="1186606"/>
      </dsp:txXfrm>
    </dsp:sp>
    <dsp:sp modelId="{ABF106C7-38E3-4C98-AF2B-1CAA33470784}">
      <dsp:nvSpPr>
        <dsp:cNvPr id="0" name=""/>
        <dsp:cNvSpPr/>
      </dsp:nvSpPr>
      <dsp:spPr>
        <a:xfrm>
          <a:off x="118660" y="1423927"/>
          <a:ext cx="1645920" cy="949285"/>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8000" b="-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0388B8-F2E8-41EA-842F-7FD358793022}">
      <dsp:nvSpPr>
        <dsp:cNvPr id="0" name=""/>
        <dsp:cNvSpPr/>
      </dsp:nvSpPr>
      <dsp:spPr>
        <a:xfrm>
          <a:off x="0" y="2610534"/>
          <a:ext cx="8229600" cy="1186606"/>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0" kern="1200" dirty="0">
              <a:latin typeface="Verdana" panose="020B0604030504040204" pitchFamily="34" charset="0"/>
              <a:ea typeface="Verdana" panose="020B0604030504040204" pitchFamily="34" charset="0"/>
              <a:cs typeface="Verdana" panose="020B0604030504040204" pitchFamily="34" charset="0"/>
            </a:rPr>
            <a:t>Hazard Control Methods &amp; PPE</a:t>
          </a:r>
        </a:p>
      </dsp:txBody>
      <dsp:txXfrm>
        <a:off x="1764580" y="2610534"/>
        <a:ext cx="6465019" cy="1186606"/>
      </dsp:txXfrm>
    </dsp:sp>
    <dsp:sp modelId="{71CE1157-E387-4A5F-8077-5962258444F2}">
      <dsp:nvSpPr>
        <dsp:cNvPr id="0" name=""/>
        <dsp:cNvSpPr/>
      </dsp:nvSpPr>
      <dsp:spPr>
        <a:xfrm>
          <a:off x="118660" y="2729195"/>
          <a:ext cx="1645920" cy="949285"/>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22000" b="-12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14A386-0044-460B-8FF7-E174378EB776}">
      <dsp:nvSpPr>
        <dsp:cNvPr id="0" name=""/>
        <dsp:cNvSpPr/>
      </dsp:nvSpPr>
      <dsp:spPr>
        <a:xfrm>
          <a:off x="0" y="3915801"/>
          <a:ext cx="8229600" cy="1186606"/>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a:latin typeface="Verdana" panose="020B0604030504040204" pitchFamily="34" charset="0"/>
              <a:ea typeface="Verdana" panose="020B0604030504040204" pitchFamily="34" charset="0"/>
              <a:cs typeface="Verdana" panose="020B0604030504040204" pitchFamily="34" charset="0"/>
            </a:rPr>
            <a:t>Emergency Procedures	</a:t>
          </a:r>
        </a:p>
      </dsp:txBody>
      <dsp:txXfrm>
        <a:off x="1764580" y="3915801"/>
        <a:ext cx="6465019" cy="1186606"/>
      </dsp:txXfrm>
    </dsp:sp>
    <dsp:sp modelId="{ED1D787E-3773-41F8-A7F5-66BB3DDF1D24}">
      <dsp:nvSpPr>
        <dsp:cNvPr id="0" name=""/>
        <dsp:cNvSpPr/>
      </dsp:nvSpPr>
      <dsp:spPr>
        <a:xfrm>
          <a:off x="118660" y="4034462"/>
          <a:ext cx="1645920" cy="949285"/>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11000" b="-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PictureCircles">
  <dgm:title val=""/>
  <dgm:desc val=""/>
  <dgm:catLst>
    <dgm:cat type="picture" pri="17000"/>
    <dgm:cat type="pictureconvert" pri="1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3" destOrd="0"/>
      </dgm:cxnLst>
      <dgm:bg/>
      <dgm:whole/>
    </dgm:dataModel>
  </dgm:clrData>
  <dgm:layoutNode name="Name0">
    <dgm:varLst>
      <dgm:chMax/>
      <dgm:chPref/>
      <dgm:dir/>
    </dgm:varLst>
    <dgm:alg type="lin">
      <dgm:param type="linDir" val="fromT"/>
      <dgm:param type="fallback" val="2D"/>
      <dgm:param type="horzAlign" val="ctr"/>
      <dgm:param type="nodeVertAlign" val="t"/>
    </dgm:alg>
    <dgm:shape xmlns:r="http://schemas.openxmlformats.org/officeDocument/2006/relationships" r:blip="">
      <dgm:adjLst/>
    </dgm:shape>
    <dgm:choose name="Name1">
      <dgm:if name="Name2" axis="ch" ptType="node" func="cnt" op="gte" val="2">
        <dgm:constrLst>
          <dgm:constr type="primFontSz" for="des" ptType="node" op="equ" val="65"/>
          <dgm:constr type="w" for="ch" forName="composite" refType="h" refFor="ch" refForName="composite" fact="2.9499"/>
          <dgm:constr type="h" for="ch" forName="composite" refType="h"/>
          <dgm:constr type="h" for="ch" forName="ConnectorComposite" refType="w" refFor="ch" refForName="composite" op="equ" fact="0.1685"/>
          <dgm:constr type="w" for="ch" forName="ConnectorComposite" refType="h" refFor="ch" refForName="ConnectorComposite" op="equ"/>
        </dgm:constrLst>
      </dgm:if>
      <dgm:else name="Name3">
        <dgm:constrLst>
          <dgm:constr type="primFontSz" for="des" ptType="node" op="equ" val="65"/>
          <dgm:constr type="w" for="ch" forName="composite" refType="h" refFor="ch" refForName="composite" fact="1.9752"/>
          <dgm:constr type="h" for="ch" forName="composite" refType="h"/>
          <dgm:constr type="h" for="ch" forName="ConnectorComposite" refType="w" refFor="ch" refForName="composite" op="equ" fact="0.1685"/>
          <dgm:constr type="w" for="ch" forName="ConnectorComposite" refType="h" refFor="ch" refForName="ConnectorComposite" op="equ"/>
        </dgm:constrLst>
      </dgm:else>
    </dgm:choose>
    <dgm:forEach name="nodesForEach" axis="ch" ptType="node">
      <dgm:layoutNode name="composite">
        <dgm:alg type="composite"/>
        <dgm:shape xmlns:r="http://schemas.openxmlformats.org/officeDocument/2006/relationships" r:blip="">
          <dgm:adjLst/>
        </dgm:shape>
        <dgm:choose name="Name4">
          <dgm:if name="Name5" axis="precedSib" ptType="sibTrans" func="cnt" op="lte" val="0">
            <dgm:choose name="Name6">
              <dgm:if name="Name7" axis="followSib" ptType="sibTrans" func="cnt" op="lte" val="0">
                <dgm:choose name="Name8">
                  <dgm:if name="Name9" func="var" arg="dir" op="equ" val="norm">
                    <dgm:constrLst>
                      <dgm:constr type="l" for="ch" forName="Accent" refType="w" fact="0.4937"/>
                      <dgm:constr type="t" for="ch" forName="Accent" refType="h" fact="0"/>
                      <dgm:constr type="h" for="ch" forName="Accent" refType="w" refFor="ch" refForName="Accent"/>
                      <dgm:constr type="w" for="ch" forName="Accent" refType="w" fact="0.5063"/>
                      <dgm:constr type="l" for="ch" forName="Parent" refType="w" fact="0.5494"/>
                      <dgm:constr type="t" for="ch" forName="Parent" refType="h" fact="0.11"/>
                      <dgm:constr type="h" for="ch" forName="Parent" refType="w" refFor="ch" refForName="Parent"/>
                      <dgm:constr type="w" for="ch" forName="Parent" refType="w" fact="0.3949"/>
                      <dgm:constr type="l" for="ch" forName="Image" refType="w" fact="0"/>
                      <dgm:constr type="t" for="ch" forName="Image" refType="h" fact="0.035"/>
                      <dgm:constr type="h" for="ch" forName="Image" refType="h" fact="0.93"/>
                      <dgm:constr type="w" for="ch" forName="Image" refType="w" fact="0.6227"/>
                    </dgm:constrLst>
                  </dgm:if>
                  <dgm:else name="Name10">
                    <dgm:constrLst>
                      <dgm:constr type="l" for="ch" forName="Accent" refType="w" fact="0"/>
                      <dgm:constr type="t" for="ch" forName="Accent" refType="h" fact="0"/>
                      <dgm:constr type="h" for="ch" forName="Accent" refType="w" refFor="ch" refForName="Accent"/>
                      <dgm:constr type="w" for="ch" forName="Accent" refType="w" fact="0.5063"/>
                      <dgm:constr type="l" for="ch" forName="Parent" refType="w" fact="0.0557"/>
                      <dgm:constr type="t" for="ch" forName="Parent" refType="h" fact="0.11"/>
                      <dgm:constr type="h" for="ch" forName="Parent" refType="w" refFor="ch" refForName="Parent"/>
                      <dgm:constr type="w" for="ch" forName="Parent" refType="w" fact="0.3949"/>
                      <dgm:constr type="l" for="ch" forName="Image" refType="w" fact="0.3773"/>
                      <dgm:constr type="t" for="ch" forName="Image" refType="h" fact="0.035"/>
                      <dgm:constr type="h" for="ch" forName="Image" refType="h" fact="0.93"/>
                      <dgm:constr type="w" for="ch" forName="Image" refType="w" fact="0.6227"/>
                    </dgm:constrLst>
                  </dgm:else>
                </dgm:choose>
              </dgm:if>
              <dgm:else name="Name11">
                <dgm:choose name="Name12">
                  <dgm:if name="Name13" func="var" arg="dir" op="equ" val="norm">
                    <dgm:choose name="Name14">
                      <dgm:if name="Name1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1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17">
                    <dgm:choose name="Name18">
                      <dgm:if name="Name1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2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if>
          <dgm:else name="Name21">
            <dgm:choose name="Name22">
              <dgm:if name="Name23" func="var" arg="dir" op="equ" val="norm">
                <dgm:choose name="Name24">
                  <dgm:if name="Name2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2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27">
                <dgm:choose name="Name28">
                  <dgm:if name="Name2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3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layoutNode name="Accent" styleLbl="alignNode1">
          <dgm:varLst>
            <dgm:chMax val="0"/>
            <dgm:chPref val="0"/>
          </dgm:varLst>
          <dgm:alg type="sp"/>
          <dgm:shape xmlns:r="http://schemas.openxmlformats.org/officeDocument/2006/relationships" type="donut" r:blip="">
            <dgm:adjLst>
              <dgm:adj idx="1" val="0.1101"/>
            </dgm:adjLst>
          </dgm:shape>
          <dgm:presOf/>
        </dgm:layoutNode>
        <dgm:layoutNode name="Image" styleLbl="bgImgPlace1">
          <dgm:varLst>
            <dgm:chMax val="0"/>
            <dgm:chPref val="0"/>
            <dgm:bulletEnabled val="1"/>
          </dgm:varLst>
          <dgm:alg type="sp"/>
          <dgm:shape xmlns:r="http://schemas.openxmlformats.org/officeDocument/2006/relationships" type="rect" r:blip="" blipPhldr="1">
            <dgm:adjLst/>
          </dgm:shape>
          <dgm:presOf/>
        </dgm:layoutNode>
        <dgm:layoutNode name="Parent" styleLbl="fgAccFollowNode1">
          <dgm:varLst>
            <dgm:chMax val="0"/>
            <dgm:chPref val="0"/>
            <dgm:bulletEnabled val="1"/>
          </dgm:varLst>
          <dgm:alg type="tx">
            <dgm:param type="txAnchorVertCh" val="mid"/>
          </dgm:alg>
          <dgm:shape xmlns:r="http://schemas.openxmlformats.org/officeDocument/2006/relationships" type="ellipse"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Space">
          <dgm:varLst>
            <dgm:chMax val="0"/>
            <dgm:chPref val="0"/>
          </dgm:varLst>
          <dgm:alg type="sp"/>
          <dgm:shape xmlns:r="http://schemas.openxmlformats.org/officeDocument/2006/relationships" r:blip="">
            <dgm:adjLst/>
          </dgm:shape>
          <dgm:presOf/>
        </dgm:layoutNode>
      </dgm:layoutNode>
      <dgm:forEach name="Name31" axis="followSib" ptType="sibTrans" cnt="1">
        <dgm:layoutNode name="ConnectorComposite">
          <dgm:alg type="composite">
            <dgm:param type="ar" val=".4"/>
          </dgm:alg>
          <dgm:shape xmlns:r="http://schemas.openxmlformats.org/officeDocument/2006/relationships" r:blip="">
            <dgm:adjLst/>
          </dgm:shape>
          <dgm:constrLst>
            <dgm:constr type="l" for="ch" forName="TopSpacing" refType="w" fact="0"/>
            <dgm:constr type="t" for="ch" forName="TopSpacing" refType="h" fact="0"/>
            <dgm:constr type="h" for="ch" forName="TopSpacing" refType="h" fact="0.3"/>
            <dgm:constr type="w" for="ch" forName="TopSpacing" refType="w"/>
            <dgm:constr type="l" for="ch" forName="Connector" refType="w" fact="0"/>
            <dgm:constr type="t" for="ch" forName="Connector" refType="h" fact="0.3"/>
            <dgm:constr type="h" for="ch" forName="Connector" refType="h" fact="0.4"/>
            <dgm:constr type="w" for="ch" forName="Connector" refType="h" refFor="ch" refForName="Connector"/>
            <dgm:constr type="l" for="ch" forName="BottomSpacing" refType="w" fact="0"/>
            <dgm:constr type="t" for="ch" forName="BottomSpacing" refType="h" fact="0.7"/>
            <dgm:constr type="h" for="ch" forName="BottomSpacing" refType="h" fact="0.3"/>
            <dgm:constr type="w" for="ch" forName="BottomSpacing" refType="w"/>
          </dgm:constrLst>
          <dgm:layoutNode name="TopSpacing">
            <dgm:alg type="sp"/>
            <dgm:shape xmlns:r="http://schemas.openxmlformats.org/officeDocument/2006/relationships" r:blip="">
              <dgm:adjLst/>
            </dgm:shape>
          </dgm:layoutNode>
          <dgm:layoutNode name="Connector" styleLbl="alignNode1">
            <dgm:alg type="sp"/>
            <dgm:shape xmlns:r="http://schemas.openxmlformats.org/officeDocument/2006/relationships" type="flowChartConnector" r:blip="">
              <dgm:adjLst/>
            </dgm:shape>
            <dgm:presOf/>
          </dgm:layoutNode>
          <dgm:layoutNode name="BottomSpacing">
            <dgm:alg type="sp"/>
            <dgm:shape xmlns:r="http://schemas.openxmlformats.org/officeDocument/2006/relationships" r:blip="">
              <dgm:adjLst/>
            </dgm:shape>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3970734" y="1"/>
            <a:ext cx="3038145" cy="464205"/>
          </a:xfrm>
          <a:prstGeom prst="rect">
            <a:avLst/>
          </a:prstGeom>
        </p:spPr>
        <p:txBody>
          <a:bodyPr vert="horz" lIns="88139" tIns="44070" rIns="88139" bIns="44070" rtlCol="0"/>
          <a:lstStyle>
            <a:lvl1pPr algn="r">
              <a:defRPr sz="1200"/>
            </a:lvl1pPr>
          </a:lstStyle>
          <a:p>
            <a:fld id="{9429D889-F53A-4059-934C-C297A8A345E0}" type="datetimeFigureOut">
              <a:rPr lang="en-US" smtClean="0"/>
              <a:t>9/28/2021</a:t>
            </a:fld>
            <a:endParaRPr lang="en-US"/>
          </a:p>
        </p:txBody>
      </p:sp>
      <p:sp>
        <p:nvSpPr>
          <p:cNvPr id="4" name="Footer Placeholder 3"/>
          <p:cNvSpPr>
            <a:spLocks noGrp="1"/>
          </p:cNvSpPr>
          <p:nvPr>
            <p:ph type="ftr" sz="quarter" idx="2"/>
          </p:nvPr>
        </p:nvSpPr>
        <p:spPr>
          <a:xfrm>
            <a:off x="0" y="8830659"/>
            <a:ext cx="3038145" cy="464205"/>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59"/>
            <a:ext cx="3038145" cy="464205"/>
          </a:xfrm>
          <a:prstGeom prst="rect">
            <a:avLst/>
          </a:prstGeom>
        </p:spPr>
        <p:txBody>
          <a:bodyPr vert="horz" lIns="88139" tIns="44070" rIns="88139" bIns="44070" rtlCol="0" anchor="b"/>
          <a:lstStyle>
            <a:lvl1pPr algn="r">
              <a:defRPr sz="1200"/>
            </a:lvl1pPr>
          </a:lstStyle>
          <a:p>
            <a:fld id="{A598DE6C-4263-4FDF-80AF-181D6F37B00F}" type="slidenum">
              <a:rPr lang="en-US" smtClean="0"/>
              <a:t>‹#›</a:t>
            </a:fld>
            <a:endParaRPr lang="en-US"/>
          </a:p>
        </p:txBody>
      </p:sp>
    </p:spTree>
    <p:extLst>
      <p:ext uri="{BB962C8B-B14F-4D97-AF65-F5344CB8AC3E}">
        <p14:creationId xmlns:p14="http://schemas.microsoft.com/office/powerpoint/2010/main" val="3467158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a:defRPr sz="1200"/>
            </a:lvl1pPr>
          </a:lstStyle>
          <a:p>
            <a:fld id="{16B7FD5F-B217-4B48-A9E5-5ABFBDC31080}" type="datetimeFigureOut">
              <a:rPr lang="en-US" smtClean="0"/>
              <a:t>9/28/2021</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88139" tIns="44070" rIns="88139" bIns="44070" rtlCol="0" anchor="ctr"/>
          <a:lstStyle/>
          <a:p>
            <a:endParaRPr lang="en-US"/>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a:defRPr sz="1200"/>
            </a:lvl1pPr>
          </a:lstStyle>
          <a:p>
            <a:endParaRPr lang="en-US"/>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a:defRPr sz="1200"/>
            </a:lvl1pPr>
          </a:lstStyle>
          <a:p>
            <a:fld id="{B7962A45-6A5F-430F-BD59-0831222C68FB}" type="slidenum">
              <a:rPr lang="en-US" smtClean="0"/>
              <a:t>‹#›</a:t>
            </a:fld>
            <a:endParaRPr lang="en-US"/>
          </a:p>
        </p:txBody>
      </p:sp>
    </p:spTree>
    <p:extLst>
      <p:ext uri="{BB962C8B-B14F-4D97-AF65-F5344CB8AC3E}">
        <p14:creationId xmlns:p14="http://schemas.microsoft.com/office/powerpoint/2010/main" val="3596288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567" indent="-228567">
              <a:spcBef>
                <a:spcPct val="0"/>
              </a:spcBef>
              <a:buFontTx/>
              <a:buAutoNum type="arabicPeriod"/>
            </a:pPr>
            <a:r>
              <a:rPr lang="en-US" dirty="0"/>
              <a:t>By conducting laboratory work following guidelines and safety procedures you not only protect yourself, but also your colleagues</a:t>
            </a:r>
          </a:p>
          <a:p>
            <a:pPr marL="228567" indent="-228567">
              <a:spcBef>
                <a:spcPct val="0"/>
              </a:spcBef>
              <a:buFontTx/>
              <a:buAutoNum type="arabicPeriod"/>
            </a:pPr>
            <a:r>
              <a:rPr lang="en-US" dirty="0"/>
              <a:t>Policy and procedures my vary from university to university </a:t>
            </a:r>
          </a:p>
          <a:p>
            <a:pPr marL="228567" indent="-228567">
              <a:spcBef>
                <a:spcPct val="0"/>
              </a:spcBef>
              <a:buFontTx/>
              <a:buAutoNum type="arabicPeriod"/>
            </a:pPr>
            <a:r>
              <a:rPr lang="en-US" dirty="0"/>
              <a:t>The </a:t>
            </a:r>
            <a:r>
              <a:rPr lang="en-US" dirty="0">
                <a:solidFill>
                  <a:srgbClr val="FF0000"/>
                </a:solidFill>
              </a:rPr>
              <a:t>O</a:t>
            </a:r>
            <a:r>
              <a:rPr lang="en-US" dirty="0"/>
              <a:t>ccupational safety and health administration requires</a:t>
            </a:r>
            <a:r>
              <a:rPr lang="en-US" baseline="0" dirty="0"/>
              <a:t> you to take the Laboratory Safety Training if you work in a lab.</a:t>
            </a:r>
            <a:endParaRPr lang="en-US" dirty="0"/>
          </a:p>
          <a:p>
            <a:pPr marL="228567" indent="-228567">
              <a:spcBef>
                <a:spcPct val="0"/>
              </a:spcBef>
              <a:buFontTx/>
              <a:buAutoNum type="arabicPeriod"/>
            </a:pPr>
            <a:r>
              <a:rPr lang="en-US" dirty="0"/>
              <a:t>The</a:t>
            </a:r>
            <a:r>
              <a:rPr lang="en-US" baseline="0" dirty="0"/>
              <a:t> Right to know policy encourages you to understand  your rights and responsibilities at work</a:t>
            </a:r>
          </a:p>
          <a:p>
            <a:pPr marL="228567" indent="-228567">
              <a:spcBef>
                <a:spcPct val="0"/>
              </a:spcBef>
              <a:buFontTx/>
              <a:buAutoNum type="arabicPeriod"/>
            </a:pPr>
            <a:r>
              <a:rPr lang="en-US" baseline="0" dirty="0"/>
              <a:t>Last but not the least to participate in safety programs and adopt safety culture.</a:t>
            </a:r>
            <a:endParaRPr lang="en-US" dirty="0"/>
          </a:p>
          <a:p>
            <a:pPr marL="228567" indent="-228567">
              <a:spcBef>
                <a:spcPct val="0"/>
              </a:spcBef>
              <a:buFontTx/>
              <a:buAutoNum type="arabicPeriod"/>
            </a:pPr>
            <a:endParaRPr lang="en-US" dirty="0"/>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defRPr>
            </a:lvl1pPr>
            <a:lvl2pPr marL="742841" indent="-285708" eaLnBrk="0" hangingPunct="0">
              <a:defRPr>
                <a:solidFill>
                  <a:schemeClr val="tx1"/>
                </a:solidFill>
                <a:latin typeface="Palatino Linotype" pitchFamily="18" charset="0"/>
              </a:defRPr>
            </a:lvl2pPr>
            <a:lvl3pPr marL="1142833" indent="-228567" eaLnBrk="0" hangingPunct="0">
              <a:defRPr>
                <a:solidFill>
                  <a:schemeClr val="tx1"/>
                </a:solidFill>
                <a:latin typeface="Palatino Linotype" pitchFamily="18" charset="0"/>
              </a:defRPr>
            </a:lvl3pPr>
            <a:lvl4pPr marL="1599965" indent="-228567" eaLnBrk="0" hangingPunct="0">
              <a:defRPr>
                <a:solidFill>
                  <a:schemeClr val="tx1"/>
                </a:solidFill>
                <a:latin typeface="Palatino Linotype" pitchFamily="18" charset="0"/>
              </a:defRPr>
            </a:lvl4pPr>
            <a:lvl5pPr marL="2057099" indent="-228567" eaLnBrk="0" hangingPunct="0">
              <a:defRPr>
                <a:solidFill>
                  <a:schemeClr val="tx1"/>
                </a:solidFill>
                <a:latin typeface="Palatino Linotype" pitchFamily="18" charset="0"/>
              </a:defRPr>
            </a:lvl5pPr>
            <a:lvl6pPr marL="2514232" indent="-228567" eaLnBrk="0" fontAlgn="base" hangingPunct="0">
              <a:spcBef>
                <a:spcPct val="0"/>
              </a:spcBef>
              <a:spcAft>
                <a:spcPct val="0"/>
              </a:spcAft>
              <a:defRPr>
                <a:solidFill>
                  <a:schemeClr val="tx1"/>
                </a:solidFill>
                <a:latin typeface="Palatino Linotype" pitchFamily="18" charset="0"/>
              </a:defRPr>
            </a:lvl6pPr>
            <a:lvl7pPr marL="2971364" indent="-228567" eaLnBrk="0" fontAlgn="base" hangingPunct="0">
              <a:spcBef>
                <a:spcPct val="0"/>
              </a:spcBef>
              <a:spcAft>
                <a:spcPct val="0"/>
              </a:spcAft>
              <a:defRPr>
                <a:solidFill>
                  <a:schemeClr val="tx1"/>
                </a:solidFill>
                <a:latin typeface="Palatino Linotype" pitchFamily="18" charset="0"/>
              </a:defRPr>
            </a:lvl7pPr>
            <a:lvl8pPr marL="3428498" indent="-228567" eaLnBrk="0" fontAlgn="base" hangingPunct="0">
              <a:spcBef>
                <a:spcPct val="0"/>
              </a:spcBef>
              <a:spcAft>
                <a:spcPct val="0"/>
              </a:spcAft>
              <a:defRPr>
                <a:solidFill>
                  <a:schemeClr val="tx1"/>
                </a:solidFill>
                <a:latin typeface="Palatino Linotype" pitchFamily="18" charset="0"/>
              </a:defRPr>
            </a:lvl8pPr>
            <a:lvl9pPr marL="3885630" indent="-228567" eaLnBrk="0" fontAlgn="base" hangingPunct="0">
              <a:spcBef>
                <a:spcPct val="0"/>
              </a:spcBef>
              <a:spcAft>
                <a:spcPct val="0"/>
              </a:spcAft>
              <a:defRPr>
                <a:solidFill>
                  <a:schemeClr val="tx1"/>
                </a:solidFill>
                <a:latin typeface="Palatino Linotype" pitchFamily="18" charset="0"/>
              </a:defRPr>
            </a:lvl9pPr>
          </a:lstStyle>
          <a:p>
            <a:pPr eaLnBrk="1" fontAlgn="base" hangingPunct="1">
              <a:spcBef>
                <a:spcPct val="0"/>
              </a:spcBef>
              <a:spcAft>
                <a:spcPct val="0"/>
              </a:spcAft>
            </a:pPr>
            <a:fld id="{0B6A99BB-01C6-4E1D-9FA3-580DA46D3351}" type="slidenum">
              <a:rPr lang="en-US" smtClean="0">
                <a:latin typeface="Calibri" pitchFamily="34" charset="0"/>
              </a:rPr>
              <a:pPr eaLnBrk="1" fontAlgn="base" hangingPunct="1">
                <a:spcBef>
                  <a:spcPct val="0"/>
                </a:spcBef>
                <a:spcAft>
                  <a:spcPct val="0"/>
                </a:spcAft>
              </a:pPr>
              <a:t>2</a:t>
            </a:fld>
            <a:endParaRPr lang="en-US" dirty="0">
              <a:latin typeface="Calibri" pitchFamily="34" charset="0"/>
            </a:endParaRPr>
          </a:p>
        </p:txBody>
      </p:sp>
    </p:spTree>
    <p:extLst>
      <p:ext uri="{BB962C8B-B14F-4D97-AF65-F5344CB8AC3E}">
        <p14:creationId xmlns:p14="http://schemas.microsoft.com/office/powerpoint/2010/main" val="3200711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65237" indent="-165237">
              <a:buFont typeface="Arial" pitchFamily="34" charset="0"/>
              <a:buChar char="•"/>
              <a:defRPr/>
            </a:pPr>
            <a:r>
              <a:rPr lang="en-US" dirty="0"/>
              <a:t>All SDS are standardized under GHS. The SDS include 16 different guidance sections with 4 new sections of information that the old MSDS do not provide. These sections include: Other information, Regulatory info, transport info, disposal considerations. However only sections 1-10 pertain to you and sections 11-16 pertain to industry</a:t>
            </a:r>
          </a:p>
          <a:p>
            <a:pPr marL="165237" indent="-165237">
              <a:buFont typeface="Arial" pitchFamily="34" charset="0"/>
              <a:buChar char="•"/>
              <a:defRPr/>
            </a:pPr>
            <a:r>
              <a:rPr lang="en-US" u="sng" dirty="0"/>
              <a:t>Section 8</a:t>
            </a:r>
            <a:r>
              <a:rPr lang="en-US" dirty="0"/>
              <a:t> of the SDS will always contain information about </a:t>
            </a:r>
            <a:r>
              <a:rPr lang="en-US" b="1" dirty="0"/>
              <a:t>exposure </a:t>
            </a:r>
            <a:r>
              <a:rPr lang="en-US" sz="1300" b="1" dirty="0"/>
              <a:t>limits, engineering controls and ways to protect yourself</a:t>
            </a:r>
            <a:r>
              <a:rPr lang="en-US" sz="1300" dirty="0"/>
              <a:t>, including personal protective equipment. </a:t>
            </a:r>
          </a:p>
          <a:p>
            <a:pPr marL="165237" indent="-165237">
              <a:buFont typeface="Arial" pitchFamily="34" charset="0"/>
              <a:buChar char="•"/>
              <a:defRPr/>
            </a:pPr>
            <a:r>
              <a:rPr lang="en-US" sz="1300" dirty="0"/>
              <a:t>All labels and SDS are linked in a certain fashion where the information on the label is related to the SDS. For example, the </a:t>
            </a:r>
            <a:r>
              <a:rPr lang="en-US" sz="1300" b="1" u="sng" dirty="0"/>
              <a:t>precautionary statements </a:t>
            </a:r>
            <a:r>
              <a:rPr lang="en-US" sz="1300" dirty="0"/>
              <a:t>would be the </a:t>
            </a:r>
            <a:r>
              <a:rPr lang="en-US" sz="1300" b="1" dirty="0"/>
              <a:t>same </a:t>
            </a:r>
            <a:r>
              <a:rPr lang="en-US" sz="1300" dirty="0"/>
              <a:t>on the label and on the SDS. </a:t>
            </a:r>
          </a:p>
          <a:p>
            <a:pPr marL="165237" indent="-165237">
              <a:buFont typeface="Arial" pitchFamily="34" charset="0"/>
              <a:buChar char="•"/>
              <a:defRPr/>
            </a:pPr>
            <a:r>
              <a:rPr lang="en-US" sz="1300" dirty="0"/>
              <a:t>SDS provides more specific information than the old MSDS such as </a:t>
            </a:r>
            <a:r>
              <a:rPr lang="en-US" sz="1300" b="1" dirty="0">
                <a:solidFill>
                  <a:schemeClr val="accent5">
                    <a:lumMod val="50000"/>
                  </a:schemeClr>
                </a:solidFill>
              </a:rPr>
              <a:t>Regulatory information </a:t>
            </a:r>
            <a:r>
              <a:rPr lang="en-US" sz="1300" dirty="0"/>
              <a:t>(Safety, health and environmental regulations specific for the product in question), </a:t>
            </a:r>
            <a:r>
              <a:rPr lang="en-US" sz="1300" b="1" dirty="0"/>
              <a:t>Transport information, Disposal considerations, Ecological information, concise toxicological information </a:t>
            </a:r>
            <a:r>
              <a:rPr lang="en-US" sz="1300" dirty="0"/>
              <a:t>such as delayed/immediate effects due to exposure, </a:t>
            </a:r>
            <a:r>
              <a:rPr lang="en-US" sz="1300" b="1" dirty="0"/>
              <a:t>stability/reactivity</a:t>
            </a:r>
            <a:r>
              <a:rPr lang="en-US" sz="1300" dirty="0"/>
              <a:t> such as conditions to avoid shock/vibration, </a:t>
            </a:r>
            <a:r>
              <a:rPr lang="en-US" sz="1300" b="1" dirty="0"/>
              <a:t>chemical/Physical Characteristics, Exposure controls/PPE, Hazard identification </a:t>
            </a:r>
            <a:r>
              <a:rPr lang="en-US" sz="1300" dirty="0"/>
              <a:t>(GHS label elements), </a:t>
            </a:r>
            <a:r>
              <a:rPr lang="en-US" sz="1300" b="1" dirty="0"/>
              <a:t>first aid, accidental release measures, and handling/storage </a:t>
            </a:r>
          </a:p>
          <a:p>
            <a:pPr>
              <a:defRPr/>
            </a:pPr>
            <a:endParaRPr lang="en-US" sz="1300" dirty="0"/>
          </a:p>
          <a:p>
            <a:pPr>
              <a:defRPr/>
            </a:pPr>
            <a:endParaRPr lang="en-US" sz="1300" dirty="0"/>
          </a:p>
          <a:p>
            <a:pPr>
              <a:defRPr/>
            </a:pPr>
            <a:endParaRPr lang="en-US" dirty="0"/>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1726" eaLnBrk="0" hangingPunct="0">
              <a:defRPr>
                <a:solidFill>
                  <a:schemeClr val="tx1"/>
                </a:solidFill>
                <a:latin typeface="Palatino Linotype" pitchFamily="18" charset="0"/>
              </a:defRPr>
            </a:lvl1pPr>
            <a:lvl2pPr marL="742841" indent="-285708" defTabSz="931726" eaLnBrk="0" hangingPunct="0">
              <a:defRPr>
                <a:solidFill>
                  <a:schemeClr val="tx1"/>
                </a:solidFill>
                <a:latin typeface="Palatino Linotype" pitchFamily="18" charset="0"/>
              </a:defRPr>
            </a:lvl2pPr>
            <a:lvl3pPr marL="1142833" indent="-228567" defTabSz="931726" eaLnBrk="0" hangingPunct="0">
              <a:defRPr>
                <a:solidFill>
                  <a:schemeClr val="tx1"/>
                </a:solidFill>
                <a:latin typeface="Palatino Linotype" pitchFamily="18" charset="0"/>
              </a:defRPr>
            </a:lvl3pPr>
            <a:lvl4pPr marL="1599965" indent="-228567" defTabSz="931726" eaLnBrk="0" hangingPunct="0">
              <a:defRPr>
                <a:solidFill>
                  <a:schemeClr val="tx1"/>
                </a:solidFill>
                <a:latin typeface="Palatino Linotype" pitchFamily="18" charset="0"/>
              </a:defRPr>
            </a:lvl4pPr>
            <a:lvl5pPr marL="2057099" indent="-228567" defTabSz="931726" eaLnBrk="0" hangingPunct="0">
              <a:defRPr>
                <a:solidFill>
                  <a:schemeClr val="tx1"/>
                </a:solidFill>
                <a:latin typeface="Palatino Linotype" pitchFamily="18" charset="0"/>
              </a:defRPr>
            </a:lvl5pPr>
            <a:lvl6pPr marL="2514232" indent="-228567" defTabSz="931726" eaLnBrk="0" fontAlgn="base" hangingPunct="0">
              <a:spcBef>
                <a:spcPct val="0"/>
              </a:spcBef>
              <a:spcAft>
                <a:spcPct val="0"/>
              </a:spcAft>
              <a:defRPr>
                <a:solidFill>
                  <a:schemeClr val="tx1"/>
                </a:solidFill>
                <a:latin typeface="Palatino Linotype" pitchFamily="18" charset="0"/>
              </a:defRPr>
            </a:lvl6pPr>
            <a:lvl7pPr marL="2971364" indent="-228567" defTabSz="931726" eaLnBrk="0" fontAlgn="base" hangingPunct="0">
              <a:spcBef>
                <a:spcPct val="0"/>
              </a:spcBef>
              <a:spcAft>
                <a:spcPct val="0"/>
              </a:spcAft>
              <a:defRPr>
                <a:solidFill>
                  <a:schemeClr val="tx1"/>
                </a:solidFill>
                <a:latin typeface="Palatino Linotype" pitchFamily="18" charset="0"/>
              </a:defRPr>
            </a:lvl7pPr>
            <a:lvl8pPr marL="3428498" indent="-228567" defTabSz="931726" eaLnBrk="0" fontAlgn="base" hangingPunct="0">
              <a:spcBef>
                <a:spcPct val="0"/>
              </a:spcBef>
              <a:spcAft>
                <a:spcPct val="0"/>
              </a:spcAft>
              <a:defRPr>
                <a:solidFill>
                  <a:schemeClr val="tx1"/>
                </a:solidFill>
                <a:latin typeface="Palatino Linotype" pitchFamily="18" charset="0"/>
              </a:defRPr>
            </a:lvl8pPr>
            <a:lvl9pPr marL="3885630" indent="-228567" defTabSz="931726" eaLnBrk="0" fontAlgn="base" hangingPunct="0">
              <a:spcBef>
                <a:spcPct val="0"/>
              </a:spcBef>
              <a:spcAft>
                <a:spcPct val="0"/>
              </a:spcAft>
              <a:defRPr>
                <a:solidFill>
                  <a:schemeClr val="tx1"/>
                </a:solidFill>
                <a:latin typeface="Palatino Linotype" pitchFamily="18" charset="0"/>
              </a:defRPr>
            </a:lvl9pPr>
          </a:lstStyle>
          <a:p>
            <a:pPr eaLnBrk="1" fontAlgn="base" hangingPunct="1">
              <a:spcBef>
                <a:spcPct val="0"/>
              </a:spcBef>
              <a:spcAft>
                <a:spcPct val="0"/>
              </a:spcAft>
            </a:pPr>
            <a:fld id="{B447E40A-2195-4DAE-8D02-5C94D8DC0449}" type="slidenum">
              <a:rPr lang="en-US" smtClean="0">
                <a:latin typeface="Times New Roman" pitchFamily="18" charset="0"/>
              </a:rPr>
              <a:pPr eaLnBrk="1" fontAlgn="base" hangingPunct="1">
                <a:spcBef>
                  <a:spcPct val="0"/>
                </a:spcBef>
                <a:spcAft>
                  <a:spcPct val="0"/>
                </a:spcAft>
              </a:pPr>
              <a:t>11</a:t>
            </a:fld>
            <a:endParaRPr lang="en-US" dirty="0">
              <a:latin typeface="Times New Roman" pitchFamily="18" charset="0"/>
            </a:endParaRPr>
          </a:p>
        </p:txBody>
      </p:sp>
    </p:spTree>
    <p:extLst>
      <p:ext uri="{BB962C8B-B14F-4D97-AF65-F5344CB8AC3E}">
        <p14:creationId xmlns:p14="http://schemas.microsoft.com/office/powerpoint/2010/main" val="3729768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 can obtain SDS from our </a:t>
            </a:r>
            <a:r>
              <a:rPr lang="en-US" sz="1200" kern="1200" dirty="0" err="1">
                <a:solidFill>
                  <a:schemeClr val="tx1"/>
                </a:solidFill>
                <a:effectLst/>
                <a:latin typeface="+mn-lt"/>
                <a:ea typeface="+mn-ea"/>
                <a:cs typeface="+mn-cs"/>
              </a:rPr>
              <a:t>CHEMwatch</a:t>
            </a:r>
            <a:r>
              <a:rPr lang="en-US" sz="1200" kern="1200" dirty="0">
                <a:solidFill>
                  <a:schemeClr val="tx1"/>
                </a:solidFill>
                <a:effectLst/>
                <a:latin typeface="+mn-lt"/>
                <a:ea typeface="+mn-ea"/>
                <a:cs typeface="+mn-cs"/>
              </a:rPr>
              <a:t> service following the link.</a:t>
            </a:r>
            <a:endParaRPr lang="en-US" dirty="0"/>
          </a:p>
        </p:txBody>
      </p:sp>
      <p:sp>
        <p:nvSpPr>
          <p:cNvPr id="4" name="Slide Number Placeholder 3"/>
          <p:cNvSpPr>
            <a:spLocks noGrp="1"/>
          </p:cNvSpPr>
          <p:nvPr>
            <p:ph type="sldNum" sz="quarter" idx="10"/>
          </p:nvPr>
        </p:nvSpPr>
        <p:spPr/>
        <p:txBody>
          <a:bodyPr/>
          <a:lstStyle/>
          <a:p>
            <a:fld id="{B7962A45-6A5F-430F-BD59-0831222C68FB}" type="slidenum">
              <a:rPr lang="en-US" smtClean="0"/>
              <a:t>12</a:t>
            </a:fld>
            <a:endParaRPr lang="en-US"/>
          </a:p>
        </p:txBody>
      </p:sp>
    </p:spTree>
    <p:extLst>
      <p:ext uri="{BB962C8B-B14F-4D97-AF65-F5344CB8AC3E}">
        <p14:creationId xmlns:p14="http://schemas.microsoft.com/office/powerpoint/2010/main" val="2447232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sz="1200" kern="1200" dirty="0">
                <a:solidFill>
                  <a:schemeClr val="tx1"/>
                </a:solidFill>
                <a:effectLst/>
                <a:latin typeface="+mn-lt"/>
                <a:ea typeface="+mn-ea"/>
                <a:cs typeface="+mn-cs"/>
              </a:rPr>
              <a:t>you can be exposed to hazard through 3 ways- inhalation by inhaling the chemical for example- Nitrous Oxide (N2O)</a:t>
            </a:r>
            <a:r>
              <a:rPr lang="en-US" sz="1200" kern="1200" baseline="0" dirty="0">
                <a:solidFill>
                  <a:schemeClr val="tx1"/>
                </a:solidFill>
                <a:effectLst/>
                <a:latin typeface="+mn-lt"/>
                <a:ea typeface="+mn-ea"/>
                <a:cs typeface="+mn-cs"/>
              </a:rPr>
              <a:t> c</a:t>
            </a:r>
            <a:r>
              <a:rPr lang="en-US" sz="1200" kern="1200" dirty="0">
                <a:solidFill>
                  <a:schemeClr val="tx1"/>
                </a:solidFill>
                <a:effectLst/>
                <a:latin typeface="+mn-lt"/>
                <a:ea typeface="+mn-ea"/>
                <a:cs typeface="+mn-cs"/>
              </a:rPr>
              <a:t>ommonly called laughing gas, the gas promotes combustion similar to oxygen</a:t>
            </a:r>
            <a:r>
              <a:rPr lang="en-US" sz="1200" kern="1200" baseline="0" dirty="0">
                <a:solidFill>
                  <a:schemeClr val="tx1"/>
                </a:solidFill>
                <a:effectLst/>
                <a:latin typeface="+mn-lt"/>
                <a:ea typeface="+mn-ea"/>
                <a:cs typeface="+mn-cs"/>
              </a:rPr>
              <a:t> and</a:t>
            </a:r>
            <a:r>
              <a:rPr lang="en-US" sz="1200" kern="1200" dirty="0">
                <a:solidFill>
                  <a:schemeClr val="tx1"/>
                </a:solidFill>
                <a:effectLst/>
                <a:latin typeface="+mn-lt"/>
                <a:ea typeface="+mn-ea"/>
                <a:cs typeface="+mn-cs"/>
              </a:rPr>
              <a:t> an anesthetic agent, dental workers are exposed to Nitrous Oxide (N2O) during administration of this anesthetic gas to patients. To prevent this exposure dentist must select scavenging masks of proper sizes to fit patients.  Prudent use of N2O to appropriately sedate patients is encouraged.</a:t>
            </a:r>
          </a:p>
          <a:p>
            <a:pPr eaLnBrk="1" hangingPunct="1">
              <a:spcBef>
                <a:spcPct val="0"/>
              </a:spcBef>
            </a:pPr>
            <a:endParaRPr lang="en-US" sz="1200" kern="1200" dirty="0">
              <a:solidFill>
                <a:schemeClr val="tx1"/>
              </a:solidFill>
              <a:effectLst/>
              <a:latin typeface="+mn-lt"/>
              <a:ea typeface="+mn-ea"/>
              <a:cs typeface="+mn-cs"/>
            </a:endParaRPr>
          </a:p>
          <a:p>
            <a:pPr eaLnBrk="1" hangingPunct="1">
              <a:spcBef>
                <a:spcPct val="0"/>
              </a:spcBef>
            </a:pPr>
            <a:r>
              <a:rPr lang="en-US" sz="1200" kern="1200" dirty="0">
                <a:solidFill>
                  <a:schemeClr val="tx1"/>
                </a:solidFill>
                <a:effectLst/>
                <a:latin typeface="+mn-lt"/>
                <a:ea typeface="+mn-ea"/>
                <a:cs typeface="+mn-cs"/>
              </a:rPr>
              <a:t>Absorption can occur through direct contact via skin or exposure to eyes/ diffusion of gas to skin. Example: Methyl methacrylate (MMA) monomer (or just ‘monomer’) which is used in making dentures and plates, it can be absorbed into the body by inhalation, through the skin, and by ingestion. It</a:t>
            </a:r>
            <a:r>
              <a:rPr lang="en-US" sz="1200" kern="1200" baseline="0" dirty="0">
                <a:solidFill>
                  <a:schemeClr val="tx1"/>
                </a:solidFill>
                <a:effectLst/>
                <a:latin typeface="+mn-lt"/>
                <a:ea typeface="+mn-ea"/>
                <a:cs typeface="+mn-cs"/>
              </a:rPr>
              <a:t> can also lead to </a:t>
            </a:r>
            <a:r>
              <a:rPr lang="en-US" sz="1200" kern="1200" dirty="0">
                <a:solidFill>
                  <a:schemeClr val="tx1"/>
                </a:solidFill>
                <a:effectLst/>
                <a:latin typeface="+mn-lt"/>
                <a:ea typeface="+mn-ea"/>
                <a:cs typeface="+mn-cs"/>
              </a:rPr>
              <a:t>cross contamination if you have food and beverages in your working area. Practicing proper hand washing techniques is the best mechanism to avoid accidental ingestion exposure.</a:t>
            </a:r>
          </a:p>
          <a:p>
            <a:pPr eaLnBrk="1" hangingPunct="1">
              <a:spcBef>
                <a:spcPct val="0"/>
              </a:spcBef>
            </a:pPr>
            <a:endParaRPr lang="en-US" sz="1200" kern="1200" dirty="0">
              <a:solidFill>
                <a:schemeClr val="tx1"/>
              </a:solidFill>
              <a:effectLst/>
              <a:latin typeface="+mn-lt"/>
              <a:ea typeface="+mn-ea"/>
              <a:cs typeface="+mn-cs"/>
            </a:endParaRPr>
          </a:p>
          <a:p>
            <a:pPr eaLnBrk="1" hangingPunct="1">
              <a:spcBef>
                <a:spcPct val="0"/>
              </a:spcBef>
            </a:pPr>
            <a:r>
              <a:rPr lang="en-US" sz="1200" kern="1200" dirty="0">
                <a:solidFill>
                  <a:schemeClr val="tx1"/>
                </a:solidFill>
                <a:effectLst/>
                <a:latin typeface="+mn-lt"/>
                <a:ea typeface="+mn-ea"/>
                <a:cs typeface="+mn-cs"/>
              </a:rPr>
              <a:t>Columbia</a:t>
            </a:r>
            <a:r>
              <a:rPr lang="en-US" sz="1200" kern="1200" baseline="0" dirty="0">
                <a:solidFill>
                  <a:schemeClr val="tx1"/>
                </a:solidFill>
                <a:effectLst/>
                <a:latin typeface="+mn-lt"/>
                <a:ea typeface="+mn-ea"/>
                <a:cs typeface="+mn-cs"/>
              </a:rPr>
              <a:t> University</a:t>
            </a:r>
            <a:r>
              <a:rPr lang="en-US" sz="1200" kern="1200" dirty="0">
                <a:solidFill>
                  <a:schemeClr val="tx1"/>
                </a:solidFill>
                <a:effectLst/>
                <a:latin typeface="+mn-lt"/>
                <a:ea typeface="+mn-ea"/>
                <a:cs typeface="+mn-cs"/>
              </a:rPr>
              <a:t> has strict no food/ beverages policy which means under no circumstances can</a:t>
            </a:r>
            <a:r>
              <a:rPr lang="en-US" sz="1200" kern="1200" baseline="0" dirty="0">
                <a:solidFill>
                  <a:schemeClr val="tx1"/>
                </a:solidFill>
                <a:effectLst/>
                <a:latin typeface="+mn-lt"/>
                <a:ea typeface="+mn-ea"/>
                <a:cs typeface="+mn-cs"/>
              </a:rPr>
              <a:t> the </a:t>
            </a:r>
            <a:r>
              <a:rPr lang="en-US" sz="1200" kern="1200" dirty="0">
                <a:solidFill>
                  <a:schemeClr val="tx1"/>
                </a:solidFill>
                <a:effectLst/>
                <a:latin typeface="+mn-lt"/>
                <a:ea typeface="+mn-ea"/>
                <a:cs typeface="+mn-cs"/>
              </a:rPr>
              <a:t>dental</a:t>
            </a:r>
            <a:r>
              <a:rPr lang="en-US" sz="1200" kern="1200" baseline="0" dirty="0">
                <a:solidFill>
                  <a:schemeClr val="tx1"/>
                </a:solidFill>
                <a:effectLst/>
                <a:latin typeface="+mn-lt"/>
                <a:ea typeface="+mn-ea"/>
                <a:cs typeface="+mn-cs"/>
              </a:rPr>
              <a:t> laboratories/clinics </a:t>
            </a:r>
            <a:r>
              <a:rPr lang="en-US" dirty="0"/>
              <a:t>be used for the storage or consumption of food.</a:t>
            </a:r>
          </a:p>
          <a:p>
            <a:pPr eaLnBrk="1" hangingPunct="1">
              <a:spcBef>
                <a:spcPct val="0"/>
              </a:spcBef>
            </a:pPr>
            <a:endParaRPr lang="en-US" dirty="0"/>
          </a:p>
        </p:txBody>
      </p:sp>
      <p:sp>
        <p:nvSpPr>
          <p:cNvPr id="4" name="Slide Number Placeholder 3"/>
          <p:cNvSpPr>
            <a:spLocks noGrp="1"/>
          </p:cNvSpPr>
          <p:nvPr>
            <p:ph type="sldNum" sz="quarter" idx="10"/>
          </p:nvPr>
        </p:nvSpPr>
        <p:spPr/>
        <p:txBody>
          <a:bodyPr/>
          <a:lstStyle/>
          <a:p>
            <a:fld id="{B7962A45-6A5F-430F-BD59-0831222C68FB}" type="slidenum">
              <a:rPr lang="en-US" smtClean="0"/>
              <a:t>13</a:t>
            </a:fld>
            <a:endParaRPr lang="en-US"/>
          </a:p>
        </p:txBody>
      </p:sp>
    </p:spTree>
    <p:extLst>
      <p:ext uri="{BB962C8B-B14F-4D97-AF65-F5344CB8AC3E}">
        <p14:creationId xmlns:p14="http://schemas.microsoft.com/office/powerpoint/2010/main" val="271446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b="0" i="0" kern="1200" dirty="0">
                <a:solidFill>
                  <a:schemeClr val="tx1"/>
                </a:solidFill>
                <a:effectLst/>
                <a:latin typeface="+mn-lt"/>
                <a:ea typeface="+mn-ea"/>
                <a:cs typeface="+mn-cs"/>
              </a:rPr>
              <a:t>Dental practitioner are exposed to a number of work related hazards- One such hazard could be due to needle</a:t>
            </a:r>
            <a:r>
              <a:rPr lang="en-US" sz="1200" b="0" i="0" kern="1200" baseline="0" dirty="0">
                <a:solidFill>
                  <a:schemeClr val="tx1"/>
                </a:solidFill>
                <a:effectLst/>
                <a:latin typeface="+mn-lt"/>
                <a:ea typeface="+mn-ea"/>
                <a:cs typeface="+mn-cs"/>
              </a:rPr>
              <a:t> stick or sharp injury. It could occur while administering injections, suture procedures or dental procedures that utilize sharps.</a:t>
            </a:r>
            <a:endParaRPr lang="en-US" sz="1200" b="0" i="0" kern="1200" dirty="0">
              <a:solidFill>
                <a:schemeClr val="tx1"/>
              </a:solidFill>
              <a:effectLst/>
              <a:latin typeface="+mn-lt"/>
              <a:ea typeface="+mn-ea"/>
              <a:cs typeface="+mn-cs"/>
            </a:endParaRPr>
          </a:p>
          <a:p>
            <a:pPr eaLnBrk="1" hangingPunct="1">
              <a:spcBef>
                <a:spcPct val="0"/>
              </a:spcBef>
            </a:pPr>
            <a:r>
              <a:rPr lang="en-US" sz="1200" b="0" i="0" kern="1200" dirty="0">
                <a:solidFill>
                  <a:schemeClr val="tx1"/>
                </a:solidFill>
                <a:effectLst/>
                <a:latin typeface="+mn-lt"/>
                <a:ea typeface="+mn-ea"/>
                <a:cs typeface="+mn-cs"/>
              </a:rPr>
              <a:t>The </a:t>
            </a:r>
            <a:r>
              <a:rPr lang="en-US" sz="1200" b="0" i="0" kern="1200" dirty="0" err="1">
                <a:solidFill>
                  <a:schemeClr val="tx1"/>
                </a:solidFill>
                <a:effectLst/>
                <a:latin typeface="+mn-lt"/>
                <a:ea typeface="+mn-ea"/>
                <a:cs typeface="+mn-cs"/>
              </a:rPr>
              <a:t>Needlestick</a:t>
            </a:r>
            <a:r>
              <a:rPr lang="en-US" sz="1200" b="0" i="0" kern="1200" dirty="0">
                <a:solidFill>
                  <a:schemeClr val="tx1"/>
                </a:solidFill>
                <a:effectLst/>
                <a:latin typeface="+mn-lt"/>
                <a:ea typeface="+mn-ea"/>
                <a:cs typeface="+mn-cs"/>
              </a:rPr>
              <a:t> Safety and Prevention Act became law in 2000. It requires dental practices to evaluate and select safer sharps devices as they become available. </a:t>
            </a:r>
          </a:p>
          <a:p>
            <a:pPr marL="0" indent="0" eaLnBrk="1" hangingPunct="1">
              <a:spcBef>
                <a:spcPct val="0"/>
              </a:spcBef>
              <a:buFont typeface="Arial" panose="020B0604020202020204" pitchFamily="34" charset="0"/>
              <a:buNone/>
            </a:pPr>
            <a:r>
              <a:rPr lang="en-US" sz="1200" b="0" i="0" kern="1200" dirty="0">
                <a:solidFill>
                  <a:schemeClr val="tx1"/>
                </a:solidFill>
                <a:effectLst/>
                <a:latin typeface="+mn-lt"/>
                <a:ea typeface="+mn-ea"/>
                <a:cs typeface="+mn-cs"/>
              </a:rPr>
              <a:t>Adherence to standard infection control practices is the best way to prevent blood-borne infections in the dental</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setting. This</a:t>
            </a:r>
            <a:r>
              <a:rPr lang="en-US" sz="1200" b="0" i="0" kern="1200" baseline="0" dirty="0">
                <a:solidFill>
                  <a:schemeClr val="tx1"/>
                </a:solidFill>
                <a:effectLst/>
                <a:latin typeface="+mn-lt"/>
                <a:ea typeface="+mn-ea"/>
                <a:cs typeface="+mn-cs"/>
              </a:rPr>
              <a:t> employs  :</a:t>
            </a:r>
            <a:r>
              <a:rPr lang="en-US" b="0" i="0" dirty="0">
                <a:solidFill>
                  <a:srgbClr val="3B3835"/>
                </a:solidFill>
                <a:effectLst/>
                <a:latin typeface="Helvetica Neue"/>
              </a:rPr>
              <a:t>Proper storage of sharp instrument </a:t>
            </a:r>
          </a:p>
          <a:p>
            <a:pPr marL="171450" indent="-171450" eaLnBrk="1" hangingPunct="1">
              <a:spcBef>
                <a:spcPct val="0"/>
              </a:spcBef>
              <a:buFont typeface="Arial" panose="020B0604020202020204" pitchFamily="34" charset="0"/>
              <a:buChar char="•"/>
            </a:pPr>
            <a:r>
              <a:rPr lang="en-US" b="0" i="0" dirty="0">
                <a:solidFill>
                  <a:srgbClr val="3B3835"/>
                </a:solidFill>
                <a:effectLst/>
                <a:latin typeface="Helvetica Neue"/>
              </a:rPr>
              <a:t>Equipment maintenance</a:t>
            </a:r>
          </a:p>
          <a:p>
            <a:pPr marL="171450" indent="-171450" eaLnBrk="1" hangingPunct="1">
              <a:spcBef>
                <a:spcPct val="0"/>
              </a:spcBef>
              <a:buFont typeface="Arial" panose="020B0604020202020204" pitchFamily="34" charset="0"/>
              <a:buChar char="•"/>
            </a:pPr>
            <a:r>
              <a:rPr lang="en-US" b="0" i="0" dirty="0">
                <a:solidFill>
                  <a:srgbClr val="3B3835"/>
                </a:solidFill>
                <a:effectLst/>
                <a:latin typeface="Helvetica Neue"/>
              </a:rPr>
              <a:t>Proper managing and handling </a:t>
            </a:r>
          </a:p>
          <a:p>
            <a:pPr marL="171450" indent="-171450" eaLnBrk="1" hangingPunct="1">
              <a:spcBef>
                <a:spcPct val="0"/>
              </a:spcBef>
              <a:buFont typeface="Arial" panose="020B0604020202020204" pitchFamily="34" charset="0"/>
              <a:buChar char="•"/>
            </a:pPr>
            <a:r>
              <a:rPr lang="en-US" b="0" i="0" dirty="0">
                <a:solidFill>
                  <a:srgbClr val="3B3835"/>
                </a:solidFill>
                <a:effectLst/>
                <a:latin typeface="Helvetica Neue"/>
              </a:rPr>
              <a:t>Carefully carried out procedures</a:t>
            </a:r>
            <a:r>
              <a:rPr lang="en-US" sz="1200" b="0" i="0" kern="1200" dirty="0">
                <a:solidFill>
                  <a:schemeClr val="tx1"/>
                </a:solidFill>
                <a:effectLst/>
                <a:latin typeface="+mn-lt"/>
                <a:ea typeface="+mn-ea"/>
                <a:cs typeface="+mn-cs"/>
              </a:rPr>
              <a:t> </a:t>
            </a:r>
          </a:p>
          <a:p>
            <a:pPr marL="171450" indent="-171450" eaLnBrk="1" hangingPunct="1">
              <a:spcBef>
                <a:spcPct val="0"/>
              </a:spcBef>
              <a:buFont typeface="Arial" panose="020B0604020202020204" pitchFamily="34" charset="0"/>
              <a:buChar char="•"/>
            </a:pPr>
            <a:r>
              <a:rPr lang="en-US" sz="1200" b="0" i="0" kern="1200" dirty="0">
                <a:solidFill>
                  <a:schemeClr val="tx1"/>
                </a:solidFill>
                <a:effectLst/>
                <a:latin typeface="+mn-lt"/>
                <a:ea typeface="+mn-ea"/>
                <a:cs typeface="+mn-cs"/>
              </a:rPr>
              <a:t>Ensuring the needle and surgical blade are sheathed/covered when not in use </a:t>
            </a:r>
          </a:p>
          <a:p>
            <a:pPr marL="171450" indent="-171450" eaLnBrk="1" hangingPunct="1">
              <a:spcBef>
                <a:spcPct val="0"/>
              </a:spcBef>
              <a:buFont typeface="Arial" panose="020B0604020202020204" pitchFamily="34" charset="0"/>
              <a:buChar char="•"/>
            </a:pPr>
            <a:r>
              <a:rPr lang="en-US" sz="1200" b="0" i="0" kern="1200" dirty="0">
                <a:solidFill>
                  <a:schemeClr val="tx1"/>
                </a:solidFill>
                <a:effectLst/>
                <a:latin typeface="+mn-lt"/>
                <a:ea typeface="+mn-ea"/>
                <a:cs typeface="+mn-cs"/>
              </a:rPr>
              <a:t>Keeping full control of sharp instruments and retaining full concentration while handling such instruments </a:t>
            </a:r>
          </a:p>
          <a:p>
            <a:pPr marL="171450" indent="-171450" eaLnBrk="1" hangingPunct="1">
              <a:spcBef>
                <a:spcPct val="0"/>
              </a:spcBef>
              <a:buFont typeface="Arial" panose="020B0604020202020204" pitchFamily="34" charset="0"/>
              <a:buChar char="•"/>
            </a:pPr>
            <a:r>
              <a:rPr lang="en-US" sz="1200" b="0" i="0" kern="1200" dirty="0">
                <a:solidFill>
                  <a:schemeClr val="tx1"/>
                </a:solidFill>
                <a:effectLst/>
                <a:latin typeface="+mn-lt"/>
                <a:ea typeface="+mn-ea"/>
                <a:cs typeface="+mn-cs"/>
              </a:rPr>
              <a:t>Keeping gloved fingers behind the cutting edge of surgical blades and elevators or the points of probe or needles</a:t>
            </a:r>
          </a:p>
          <a:p>
            <a:pPr marL="171450" indent="-171450" eaLnBrk="1" hangingPunct="1">
              <a:spcBef>
                <a:spcPct val="0"/>
              </a:spcBef>
              <a:buFont typeface="Arial" panose="020B0604020202020204" pitchFamily="34" charset="0"/>
              <a:buChar char="•"/>
            </a:pPr>
            <a:r>
              <a:rPr lang="en-US" sz="1200" b="0" i="0" kern="1200" dirty="0">
                <a:solidFill>
                  <a:schemeClr val="tx1"/>
                </a:solidFill>
                <a:effectLst/>
                <a:latin typeface="+mn-lt"/>
                <a:ea typeface="+mn-ea"/>
                <a:cs typeface="+mn-cs"/>
              </a:rPr>
              <a:t>Over gloving or using double gloves, if needed.</a:t>
            </a:r>
          </a:p>
          <a:p>
            <a:pPr marL="171450" indent="-171450" eaLnBrk="1" hangingPunct="1">
              <a:spcBef>
                <a:spcPct val="0"/>
              </a:spcBef>
              <a:buFont typeface="Arial" panose="020B0604020202020204" pitchFamily="34" charset="0"/>
              <a:buChar char="•"/>
            </a:pPr>
            <a:r>
              <a:rPr lang="en-US" sz="1200" b="0" i="0" kern="1200" dirty="0">
                <a:solidFill>
                  <a:schemeClr val="tx1"/>
                </a:solidFill>
                <a:effectLst/>
                <a:latin typeface="+mn-lt"/>
                <a:ea typeface="+mn-ea"/>
                <a:cs typeface="+mn-cs"/>
              </a:rPr>
              <a:t>One hand needle recapping, and needle bending directly by fingers should be avoided.</a:t>
            </a:r>
          </a:p>
          <a:p>
            <a:pPr marL="171450" indent="-171450" eaLnBrk="1" hangingPunct="1">
              <a:spcBef>
                <a:spcPct val="0"/>
              </a:spcBef>
              <a:buFont typeface="Arial" panose="020B0604020202020204" pitchFamily="34" charset="0"/>
              <a:buChar char="•"/>
            </a:pPr>
            <a:r>
              <a:rPr lang="en-US" sz="1200" b="0" i="0" kern="1200" dirty="0">
                <a:solidFill>
                  <a:schemeClr val="tx1"/>
                </a:solidFill>
                <a:effectLst/>
                <a:latin typeface="+mn-lt"/>
                <a:ea typeface="+mn-ea"/>
                <a:cs typeface="+mn-cs"/>
              </a:rPr>
              <a:t> Using instruments in stead of fingers to place disposable contaminated sharps in an accessible sharps container. </a:t>
            </a:r>
          </a:p>
          <a:p>
            <a:pPr marL="171450" indent="-171450" eaLnBrk="1" hangingPunct="1">
              <a:spcBef>
                <a:spcPct val="0"/>
              </a:spcBef>
              <a:buFont typeface="Arial" panose="020B0604020202020204" pitchFamily="34" charset="0"/>
              <a:buChar char="•"/>
            </a:pPr>
            <a:r>
              <a:rPr lang="en-US" sz="1200" b="0" i="0" kern="1200" dirty="0">
                <a:solidFill>
                  <a:schemeClr val="tx1"/>
                </a:solidFill>
                <a:effectLst/>
                <a:latin typeface="+mn-lt"/>
                <a:ea typeface="+mn-ea"/>
                <a:cs typeface="+mn-cs"/>
              </a:rPr>
              <a:t> Washing hands immediately after removing gloves.</a:t>
            </a:r>
          </a:p>
          <a:p>
            <a:pPr marL="171450" indent="-171450" eaLnBrk="1" hangingPunct="1">
              <a:spcBef>
                <a:spcPct val="0"/>
              </a:spcBef>
              <a:buFont typeface="Arial" panose="020B0604020202020204" pitchFamily="34" charset="0"/>
              <a:buChar char="•"/>
            </a:pPr>
            <a:r>
              <a:rPr lang="en-US" sz="1200" b="0" i="0" kern="1200" dirty="0">
                <a:solidFill>
                  <a:schemeClr val="tx1"/>
                </a:solidFill>
                <a:effectLst/>
                <a:latin typeface="+mn-lt"/>
                <a:ea typeface="+mn-ea"/>
                <a:cs typeface="+mn-cs"/>
              </a:rPr>
              <a:t> Contaminated reusable sharps should be placed in immediately after use in a puncture-resistant and labeled sharp box containers.</a:t>
            </a:r>
          </a:p>
          <a:p>
            <a:pPr marL="171450" indent="-171450" eaLnBrk="1" hangingPunct="1">
              <a:spcBef>
                <a:spcPct val="0"/>
              </a:spcBef>
              <a:buFont typeface="Arial" panose="020B0604020202020204" pitchFamily="34" charset="0"/>
              <a:buChar char="•"/>
            </a:pPr>
            <a:r>
              <a:rPr lang="en-US" sz="1200" b="0" i="0" kern="1200" dirty="0">
                <a:solidFill>
                  <a:schemeClr val="tx1"/>
                </a:solidFill>
                <a:effectLst/>
                <a:latin typeface="+mn-lt"/>
                <a:ea typeface="+mn-ea"/>
                <a:cs typeface="+mn-cs"/>
              </a:rPr>
              <a:t>Taking care when cleaning away the surgical sharps, wires, etc.</a:t>
            </a:r>
          </a:p>
          <a:p>
            <a:pPr marL="171450" indent="-171450" eaLnBrk="1" hangingPunct="1">
              <a:spcBef>
                <a:spcPct val="0"/>
              </a:spcBef>
              <a:buFont typeface="Arial" panose="020B0604020202020204" pitchFamily="34" charset="0"/>
              <a:buChar char="•"/>
            </a:pPr>
            <a:r>
              <a:rPr lang="en-US" sz="1200" b="0" i="0" kern="1200" dirty="0">
                <a:solidFill>
                  <a:schemeClr val="tx1"/>
                </a:solidFill>
                <a:effectLst/>
                <a:latin typeface="+mn-lt"/>
                <a:ea typeface="+mn-ea"/>
                <a:cs typeface="+mn-cs"/>
              </a:rPr>
              <a:t> </a:t>
            </a:r>
            <a:endParaRPr lang="en-US" sz="1200" b="0" i="0" kern="1200" baseline="0" dirty="0">
              <a:solidFill>
                <a:schemeClr val="tx1"/>
              </a:solidFill>
              <a:effectLst/>
              <a:latin typeface="+mn-lt"/>
              <a:ea typeface="+mn-ea"/>
              <a:cs typeface="+mn-cs"/>
            </a:endParaRPr>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1726" eaLnBrk="0" hangingPunct="0">
              <a:defRPr>
                <a:solidFill>
                  <a:schemeClr val="tx1"/>
                </a:solidFill>
                <a:latin typeface="Palatino Linotype" pitchFamily="18" charset="0"/>
              </a:defRPr>
            </a:lvl1pPr>
            <a:lvl2pPr marL="742841" indent="-285708" defTabSz="931726" eaLnBrk="0" hangingPunct="0">
              <a:defRPr>
                <a:solidFill>
                  <a:schemeClr val="tx1"/>
                </a:solidFill>
                <a:latin typeface="Palatino Linotype" pitchFamily="18" charset="0"/>
              </a:defRPr>
            </a:lvl2pPr>
            <a:lvl3pPr marL="1142833" indent="-228567" defTabSz="931726" eaLnBrk="0" hangingPunct="0">
              <a:defRPr>
                <a:solidFill>
                  <a:schemeClr val="tx1"/>
                </a:solidFill>
                <a:latin typeface="Palatino Linotype" pitchFamily="18" charset="0"/>
              </a:defRPr>
            </a:lvl3pPr>
            <a:lvl4pPr marL="1599965" indent="-228567" defTabSz="931726" eaLnBrk="0" hangingPunct="0">
              <a:defRPr>
                <a:solidFill>
                  <a:schemeClr val="tx1"/>
                </a:solidFill>
                <a:latin typeface="Palatino Linotype" pitchFamily="18" charset="0"/>
              </a:defRPr>
            </a:lvl4pPr>
            <a:lvl5pPr marL="2057099" indent="-228567" defTabSz="931726" eaLnBrk="0" hangingPunct="0">
              <a:defRPr>
                <a:solidFill>
                  <a:schemeClr val="tx1"/>
                </a:solidFill>
                <a:latin typeface="Palatino Linotype" pitchFamily="18" charset="0"/>
              </a:defRPr>
            </a:lvl5pPr>
            <a:lvl6pPr marL="2514232" indent="-228567" defTabSz="931726" eaLnBrk="0" fontAlgn="base" hangingPunct="0">
              <a:spcBef>
                <a:spcPct val="0"/>
              </a:spcBef>
              <a:spcAft>
                <a:spcPct val="0"/>
              </a:spcAft>
              <a:defRPr>
                <a:solidFill>
                  <a:schemeClr val="tx1"/>
                </a:solidFill>
                <a:latin typeface="Palatino Linotype" pitchFamily="18" charset="0"/>
              </a:defRPr>
            </a:lvl6pPr>
            <a:lvl7pPr marL="2971364" indent="-228567" defTabSz="931726" eaLnBrk="0" fontAlgn="base" hangingPunct="0">
              <a:spcBef>
                <a:spcPct val="0"/>
              </a:spcBef>
              <a:spcAft>
                <a:spcPct val="0"/>
              </a:spcAft>
              <a:defRPr>
                <a:solidFill>
                  <a:schemeClr val="tx1"/>
                </a:solidFill>
                <a:latin typeface="Palatino Linotype" pitchFamily="18" charset="0"/>
              </a:defRPr>
            </a:lvl7pPr>
            <a:lvl8pPr marL="3428498" indent="-228567" defTabSz="931726" eaLnBrk="0" fontAlgn="base" hangingPunct="0">
              <a:spcBef>
                <a:spcPct val="0"/>
              </a:spcBef>
              <a:spcAft>
                <a:spcPct val="0"/>
              </a:spcAft>
              <a:defRPr>
                <a:solidFill>
                  <a:schemeClr val="tx1"/>
                </a:solidFill>
                <a:latin typeface="Palatino Linotype" pitchFamily="18" charset="0"/>
              </a:defRPr>
            </a:lvl8pPr>
            <a:lvl9pPr marL="3885630" indent="-228567" defTabSz="931726" eaLnBrk="0" fontAlgn="base" hangingPunct="0">
              <a:spcBef>
                <a:spcPct val="0"/>
              </a:spcBef>
              <a:spcAft>
                <a:spcPct val="0"/>
              </a:spcAft>
              <a:defRPr>
                <a:solidFill>
                  <a:schemeClr val="tx1"/>
                </a:solidFill>
                <a:latin typeface="Palatino Linotype" pitchFamily="18" charset="0"/>
              </a:defRPr>
            </a:lvl9pPr>
          </a:lstStyle>
          <a:p>
            <a:pPr eaLnBrk="1" fontAlgn="base" hangingPunct="1">
              <a:spcBef>
                <a:spcPct val="0"/>
              </a:spcBef>
              <a:spcAft>
                <a:spcPct val="0"/>
              </a:spcAft>
            </a:pPr>
            <a:fld id="{9DE2F37C-24D0-4E49-94C9-F6BB311ED01E}" type="slidenum">
              <a:rPr lang="en-US" smtClean="0">
                <a:latin typeface="Times New Roman" pitchFamily="18" charset="0"/>
              </a:rPr>
              <a:pPr eaLnBrk="1" fontAlgn="base" hangingPunct="1">
                <a:spcBef>
                  <a:spcPct val="0"/>
                </a:spcBef>
                <a:spcAft>
                  <a:spcPct val="0"/>
                </a:spcAft>
              </a:pPr>
              <a:t>14</a:t>
            </a:fld>
            <a:endParaRPr lang="en-US">
              <a:latin typeface="Times New Roman" pitchFamily="18" charset="0"/>
            </a:endParaRPr>
          </a:p>
        </p:txBody>
      </p:sp>
    </p:spTree>
    <p:extLst>
      <p:ext uri="{BB962C8B-B14F-4D97-AF65-F5344CB8AC3E}">
        <p14:creationId xmlns:p14="http://schemas.microsoft.com/office/powerpoint/2010/main" val="2221013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Will verbally cover acute and chronic health effects, common signs and symptoms, and a basic description of each listed Health Hazard.</a:t>
            </a:r>
          </a:p>
          <a:p>
            <a:pPr eaLnBrk="1" hangingPunct="1">
              <a:spcBef>
                <a:spcPct val="0"/>
              </a:spcBef>
            </a:pPr>
            <a:endParaRPr lang="en-US" dirty="0"/>
          </a:p>
          <a:p>
            <a:pPr eaLnBrk="1" hangingPunct="1">
              <a:spcBef>
                <a:spcPct val="0"/>
              </a:spcBef>
            </a:pPr>
            <a:r>
              <a:rPr lang="en-US" dirty="0"/>
              <a:t>Time</a:t>
            </a:r>
            <a:r>
              <a:rPr lang="en-US" baseline="0" dirty="0"/>
              <a:t> distinction not a severity distinction… each category can be mild or severe. </a:t>
            </a:r>
          </a:p>
          <a:p>
            <a:pPr marL="171450" indent="-171450" eaLnBrk="1" hangingPunct="1">
              <a:spcBef>
                <a:spcPct val="0"/>
              </a:spcBef>
              <a:buFontTx/>
              <a:buChar char="-"/>
            </a:pPr>
            <a:r>
              <a:rPr lang="en-US" sz="1200" b="0" i="0" kern="1200" dirty="0">
                <a:solidFill>
                  <a:schemeClr val="tx1"/>
                </a:solidFill>
                <a:effectLst/>
                <a:latin typeface="+mn-lt"/>
                <a:ea typeface="+mn-ea"/>
                <a:cs typeface="+mn-cs"/>
              </a:rPr>
              <a:t>An acute disease lasts for just a short time but can begin rapidly and have intense symptoms. An acute disease can be mild, severe or even fatal e.g. colds, influenza and strep throat.</a:t>
            </a:r>
          </a:p>
          <a:p>
            <a:pPr marL="171450" indent="-171450" eaLnBrk="1" hangingPunct="1">
              <a:spcBef>
                <a:spcPct val="0"/>
              </a:spcBef>
              <a:buFontTx/>
              <a:buChar char="-"/>
            </a:pPr>
            <a:r>
              <a:rPr lang="en-US" sz="1200" b="0" i="0" kern="1200" dirty="0">
                <a:solidFill>
                  <a:schemeClr val="tx1"/>
                </a:solidFill>
                <a:effectLst/>
                <a:latin typeface="+mn-lt"/>
                <a:ea typeface="+mn-ea"/>
                <a:cs typeface="+mn-cs"/>
              </a:rPr>
              <a:t> Chronic disease: A chronic disease is persistent. It lasts for a long period of time and might recur. Like an acute disease, a chronic disease can be mild, severe or fatal. It produces symptoms that last for three months or more.</a:t>
            </a:r>
            <a:endParaRPr lang="en-US" baseline="0" dirty="0"/>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defRPr>
            </a:lvl1pPr>
            <a:lvl2pPr marL="742841" indent="-285708" eaLnBrk="0" hangingPunct="0">
              <a:defRPr>
                <a:solidFill>
                  <a:schemeClr val="tx1"/>
                </a:solidFill>
                <a:latin typeface="Palatino Linotype" pitchFamily="18" charset="0"/>
              </a:defRPr>
            </a:lvl2pPr>
            <a:lvl3pPr marL="1142833" indent="-228567" eaLnBrk="0" hangingPunct="0">
              <a:defRPr>
                <a:solidFill>
                  <a:schemeClr val="tx1"/>
                </a:solidFill>
                <a:latin typeface="Palatino Linotype" pitchFamily="18" charset="0"/>
              </a:defRPr>
            </a:lvl3pPr>
            <a:lvl4pPr marL="1599965" indent="-228567" eaLnBrk="0" hangingPunct="0">
              <a:defRPr>
                <a:solidFill>
                  <a:schemeClr val="tx1"/>
                </a:solidFill>
                <a:latin typeface="Palatino Linotype" pitchFamily="18" charset="0"/>
              </a:defRPr>
            </a:lvl4pPr>
            <a:lvl5pPr marL="2057099" indent="-228567" eaLnBrk="0" hangingPunct="0">
              <a:defRPr>
                <a:solidFill>
                  <a:schemeClr val="tx1"/>
                </a:solidFill>
                <a:latin typeface="Palatino Linotype" pitchFamily="18" charset="0"/>
              </a:defRPr>
            </a:lvl5pPr>
            <a:lvl6pPr marL="2514232" indent="-228567" eaLnBrk="0" fontAlgn="base" hangingPunct="0">
              <a:spcBef>
                <a:spcPct val="0"/>
              </a:spcBef>
              <a:spcAft>
                <a:spcPct val="0"/>
              </a:spcAft>
              <a:defRPr>
                <a:solidFill>
                  <a:schemeClr val="tx1"/>
                </a:solidFill>
                <a:latin typeface="Palatino Linotype" pitchFamily="18" charset="0"/>
              </a:defRPr>
            </a:lvl6pPr>
            <a:lvl7pPr marL="2971364" indent="-228567" eaLnBrk="0" fontAlgn="base" hangingPunct="0">
              <a:spcBef>
                <a:spcPct val="0"/>
              </a:spcBef>
              <a:spcAft>
                <a:spcPct val="0"/>
              </a:spcAft>
              <a:defRPr>
                <a:solidFill>
                  <a:schemeClr val="tx1"/>
                </a:solidFill>
                <a:latin typeface="Palatino Linotype" pitchFamily="18" charset="0"/>
              </a:defRPr>
            </a:lvl7pPr>
            <a:lvl8pPr marL="3428498" indent="-228567" eaLnBrk="0" fontAlgn="base" hangingPunct="0">
              <a:spcBef>
                <a:spcPct val="0"/>
              </a:spcBef>
              <a:spcAft>
                <a:spcPct val="0"/>
              </a:spcAft>
              <a:defRPr>
                <a:solidFill>
                  <a:schemeClr val="tx1"/>
                </a:solidFill>
                <a:latin typeface="Palatino Linotype" pitchFamily="18" charset="0"/>
              </a:defRPr>
            </a:lvl8pPr>
            <a:lvl9pPr marL="3885630" indent="-228567" eaLnBrk="0" fontAlgn="base" hangingPunct="0">
              <a:spcBef>
                <a:spcPct val="0"/>
              </a:spcBef>
              <a:spcAft>
                <a:spcPct val="0"/>
              </a:spcAft>
              <a:defRPr>
                <a:solidFill>
                  <a:schemeClr val="tx1"/>
                </a:solidFill>
                <a:latin typeface="Palatino Linotype" pitchFamily="18" charset="0"/>
              </a:defRPr>
            </a:lvl9pPr>
          </a:lstStyle>
          <a:p>
            <a:pPr eaLnBrk="1" fontAlgn="base" hangingPunct="1">
              <a:spcBef>
                <a:spcPct val="0"/>
              </a:spcBef>
              <a:spcAft>
                <a:spcPct val="0"/>
              </a:spcAft>
            </a:pPr>
            <a:fld id="{B12F6799-B717-4F75-816C-FE15A827EA22}" type="slidenum">
              <a:rPr lang="en-US" smtClean="0">
                <a:latin typeface="Calibri" pitchFamily="34" charset="0"/>
              </a:rPr>
              <a:pPr eaLnBrk="1" fontAlgn="base" hangingPunct="1">
                <a:spcBef>
                  <a:spcPct val="0"/>
                </a:spcBef>
                <a:spcAft>
                  <a:spcPct val="0"/>
                </a:spcAft>
              </a:pPr>
              <a:t>15</a:t>
            </a:fld>
            <a:endParaRPr lang="en-US">
              <a:latin typeface="Calibri" pitchFamily="34" charset="0"/>
            </a:endParaRPr>
          </a:p>
        </p:txBody>
      </p:sp>
    </p:spTree>
    <p:extLst>
      <p:ext uri="{BB962C8B-B14F-4D97-AF65-F5344CB8AC3E}">
        <p14:creationId xmlns:p14="http://schemas.microsoft.com/office/powerpoint/2010/main" val="155049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defRPr>
            </a:lvl1pPr>
            <a:lvl2pPr marL="742841" indent="-285708" eaLnBrk="0" hangingPunct="0">
              <a:defRPr>
                <a:solidFill>
                  <a:schemeClr val="tx1"/>
                </a:solidFill>
                <a:latin typeface="Palatino Linotype" pitchFamily="18" charset="0"/>
              </a:defRPr>
            </a:lvl2pPr>
            <a:lvl3pPr marL="1142833" indent="-228567" eaLnBrk="0" hangingPunct="0">
              <a:defRPr>
                <a:solidFill>
                  <a:schemeClr val="tx1"/>
                </a:solidFill>
                <a:latin typeface="Palatino Linotype" pitchFamily="18" charset="0"/>
              </a:defRPr>
            </a:lvl3pPr>
            <a:lvl4pPr marL="1599965" indent="-228567" eaLnBrk="0" hangingPunct="0">
              <a:defRPr>
                <a:solidFill>
                  <a:schemeClr val="tx1"/>
                </a:solidFill>
                <a:latin typeface="Palatino Linotype" pitchFamily="18" charset="0"/>
              </a:defRPr>
            </a:lvl4pPr>
            <a:lvl5pPr marL="2057099" indent="-228567" eaLnBrk="0" hangingPunct="0">
              <a:defRPr>
                <a:solidFill>
                  <a:schemeClr val="tx1"/>
                </a:solidFill>
                <a:latin typeface="Palatino Linotype" pitchFamily="18" charset="0"/>
              </a:defRPr>
            </a:lvl5pPr>
            <a:lvl6pPr marL="2514232" indent="-228567" eaLnBrk="0" fontAlgn="base" hangingPunct="0">
              <a:spcBef>
                <a:spcPct val="0"/>
              </a:spcBef>
              <a:spcAft>
                <a:spcPct val="0"/>
              </a:spcAft>
              <a:defRPr>
                <a:solidFill>
                  <a:schemeClr val="tx1"/>
                </a:solidFill>
                <a:latin typeface="Palatino Linotype" pitchFamily="18" charset="0"/>
              </a:defRPr>
            </a:lvl6pPr>
            <a:lvl7pPr marL="2971364" indent="-228567" eaLnBrk="0" fontAlgn="base" hangingPunct="0">
              <a:spcBef>
                <a:spcPct val="0"/>
              </a:spcBef>
              <a:spcAft>
                <a:spcPct val="0"/>
              </a:spcAft>
              <a:defRPr>
                <a:solidFill>
                  <a:schemeClr val="tx1"/>
                </a:solidFill>
                <a:latin typeface="Palatino Linotype" pitchFamily="18" charset="0"/>
              </a:defRPr>
            </a:lvl7pPr>
            <a:lvl8pPr marL="3428498" indent="-228567" eaLnBrk="0" fontAlgn="base" hangingPunct="0">
              <a:spcBef>
                <a:spcPct val="0"/>
              </a:spcBef>
              <a:spcAft>
                <a:spcPct val="0"/>
              </a:spcAft>
              <a:defRPr>
                <a:solidFill>
                  <a:schemeClr val="tx1"/>
                </a:solidFill>
                <a:latin typeface="Palatino Linotype" pitchFamily="18" charset="0"/>
              </a:defRPr>
            </a:lvl8pPr>
            <a:lvl9pPr marL="3885630" indent="-228567" eaLnBrk="0" fontAlgn="base" hangingPunct="0">
              <a:spcBef>
                <a:spcPct val="0"/>
              </a:spcBef>
              <a:spcAft>
                <a:spcPct val="0"/>
              </a:spcAft>
              <a:defRPr>
                <a:solidFill>
                  <a:schemeClr val="tx1"/>
                </a:solidFill>
                <a:latin typeface="Palatino Linotype" pitchFamily="18" charset="0"/>
              </a:defRPr>
            </a:lvl9pPr>
          </a:lstStyle>
          <a:p>
            <a:pPr eaLnBrk="1" fontAlgn="base" hangingPunct="1">
              <a:spcBef>
                <a:spcPct val="0"/>
              </a:spcBef>
              <a:spcAft>
                <a:spcPct val="0"/>
              </a:spcAft>
            </a:pPr>
            <a:fld id="{162A3885-5CA5-4AAA-8EC7-08937A0C0AE6}" type="slidenum">
              <a:rPr lang="en-US" smtClean="0">
                <a:latin typeface="Arial" charset="0"/>
              </a:rPr>
              <a:pPr eaLnBrk="1" fontAlgn="base" hangingPunct="1">
                <a:spcBef>
                  <a:spcPct val="0"/>
                </a:spcBef>
                <a:spcAft>
                  <a:spcPct val="0"/>
                </a:spcAft>
              </a:pPr>
              <a:t>16</a:t>
            </a:fld>
            <a:endParaRPr lang="en-US">
              <a:latin typeface="Arial" charset="0"/>
            </a:endParaRPr>
          </a:p>
        </p:txBody>
      </p:sp>
      <p:sp>
        <p:nvSpPr>
          <p:cNvPr id="1464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124230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The idea behind this hierarchy is that the control methods at the top of the list are potentially more effective and protective than those at the bottom. Following the hierarchy normally leads to the implementation of inherently safer systems, ones where the risk of illness or injury has been substantially reduced.</a:t>
            </a:r>
          </a:p>
          <a:p>
            <a:pPr eaLnBrk="1" hangingPunct="1">
              <a:spcBef>
                <a:spcPct val="0"/>
              </a:spcBef>
            </a:pPr>
            <a:r>
              <a:rPr lang="en-US" sz="1200" kern="1200" dirty="0">
                <a:solidFill>
                  <a:schemeClr val="tx1"/>
                </a:solidFill>
                <a:effectLst/>
                <a:latin typeface="+mn-lt"/>
                <a:ea typeface="+mn-ea"/>
                <a:cs typeface="+mn-cs"/>
              </a:rPr>
              <a:t>It means, Consider elimination before all other options. So you first try to physically remove the hazards, by substituting less hazardous alternatives that give similar results. If you cannot remove the hazard then you place a barrier between the worker and the hazard. Adopt safe work practices. We do have PPE policy on our website, please wear</a:t>
            </a:r>
            <a:r>
              <a:rPr lang="en-US" sz="1200" kern="1200" baseline="0" dirty="0">
                <a:solidFill>
                  <a:schemeClr val="tx1"/>
                </a:solidFill>
                <a:effectLst/>
                <a:latin typeface="+mn-lt"/>
                <a:ea typeface="+mn-ea"/>
                <a:cs typeface="+mn-cs"/>
              </a:rPr>
              <a:t> proper PPE as the dental procedure demands.</a:t>
            </a:r>
            <a:endParaRPr lang="en-US" sz="1200" kern="1200" dirty="0">
              <a:solidFill>
                <a:schemeClr val="tx1"/>
              </a:solidFill>
              <a:effectLst/>
              <a:latin typeface="+mn-lt"/>
              <a:ea typeface="+mn-ea"/>
              <a:cs typeface="+mn-cs"/>
            </a:endParaRPr>
          </a:p>
          <a:p>
            <a:pPr eaLnBrk="1" hangingPunct="1">
              <a:spcBef>
                <a:spcPct val="0"/>
              </a:spcBef>
            </a:pPr>
            <a:r>
              <a:rPr lang="en-US" dirty="0"/>
              <a:t>http://www.cdc.gov/niosh/topics/engcontrols/</a:t>
            </a:r>
          </a:p>
        </p:txBody>
      </p:sp>
      <p:sp>
        <p:nvSpPr>
          <p:cNvPr id="166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defRPr>
            </a:lvl1pPr>
            <a:lvl2pPr marL="742841" indent="-285708" eaLnBrk="0" hangingPunct="0">
              <a:defRPr>
                <a:solidFill>
                  <a:schemeClr val="tx1"/>
                </a:solidFill>
                <a:latin typeface="Palatino Linotype" pitchFamily="18" charset="0"/>
              </a:defRPr>
            </a:lvl2pPr>
            <a:lvl3pPr marL="1142833" indent="-228567" eaLnBrk="0" hangingPunct="0">
              <a:defRPr>
                <a:solidFill>
                  <a:schemeClr val="tx1"/>
                </a:solidFill>
                <a:latin typeface="Palatino Linotype" pitchFamily="18" charset="0"/>
              </a:defRPr>
            </a:lvl3pPr>
            <a:lvl4pPr marL="1599965" indent="-228567" eaLnBrk="0" hangingPunct="0">
              <a:defRPr>
                <a:solidFill>
                  <a:schemeClr val="tx1"/>
                </a:solidFill>
                <a:latin typeface="Palatino Linotype" pitchFamily="18" charset="0"/>
              </a:defRPr>
            </a:lvl4pPr>
            <a:lvl5pPr marL="2057099" indent="-228567" eaLnBrk="0" hangingPunct="0">
              <a:defRPr>
                <a:solidFill>
                  <a:schemeClr val="tx1"/>
                </a:solidFill>
                <a:latin typeface="Palatino Linotype" pitchFamily="18" charset="0"/>
              </a:defRPr>
            </a:lvl5pPr>
            <a:lvl6pPr marL="2514232" indent="-228567" eaLnBrk="0" fontAlgn="base" hangingPunct="0">
              <a:spcBef>
                <a:spcPct val="0"/>
              </a:spcBef>
              <a:spcAft>
                <a:spcPct val="0"/>
              </a:spcAft>
              <a:defRPr>
                <a:solidFill>
                  <a:schemeClr val="tx1"/>
                </a:solidFill>
                <a:latin typeface="Palatino Linotype" pitchFamily="18" charset="0"/>
              </a:defRPr>
            </a:lvl6pPr>
            <a:lvl7pPr marL="2971364" indent="-228567" eaLnBrk="0" fontAlgn="base" hangingPunct="0">
              <a:spcBef>
                <a:spcPct val="0"/>
              </a:spcBef>
              <a:spcAft>
                <a:spcPct val="0"/>
              </a:spcAft>
              <a:defRPr>
                <a:solidFill>
                  <a:schemeClr val="tx1"/>
                </a:solidFill>
                <a:latin typeface="Palatino Linotype" pitchFamily="18" charset="0"/>
              </a:defRPr>
            </a:lvl7pPr>
            <a:lvl8pPr marL="3428498" indent="-228567" eaLnBrk="0" fontAlgn="base" hangingPunct="0">
              <a:spcBef>
                <a:spcPct val="0"/>
              </a:spcBef>
              <a:spcAft>
                <a:spcPct val="0"/>
              </a:spcAft>
              <a:defRPr>
                <a:solidFill>
                  <a:schemeClr val="tx1"/>
                </a:solidFill>
                <a:latin typeface="Palatino Linotype" pitchFamily="18" charset="0"/>
              </a:defRPr>
            </a:lvl8pPr>
            <a:lvl9pPr marL="3885630" indent="-228567" eaLnBrk="0" fontAlgn="base" hangingPunct="0">
              <a:spcBef>
                <a:spcPct val="0"/>
              </a:spcBef>
              <a:spcAft>
                <a:spcPct val="0"/>
              </a:spcAft>
              <a:defRPr>
                <a:solidFill>
                  <a:schemeClr val="tx1"/>
                </a:solidFill>
                <a:latin typeface="Palatino Linotype" pitchFamily="18" charset="0"/>
              </a:defRPr>
            </a:lvl9pPr>
          </a:lstStyle>
          <a:p>
            <a:pPr eaLnBrk="1" fontAlgn="base" hangingPunct="1">
              <a:spcBef>
                <a:spcPct val="0"/>
              </a:spcBef>
              <a:spcAft>
                <a:spcPct val="0"/>
              </a:spcAft>
            </a:pPr>
            <a:fld id="{FE973289-5A1E-42A2-8BA9-1885FF09368E}" type="slidenum">
              <a:rPr lang="en-US" smtClean="0">
                <a:latin typeface="Calibri" pitchFamily="34" charset="0"/>
              </a:rPr>
              <a:pPr eaLnBrk="1" fontAlgn="base" hangingPunct="1">
                <a:spcBef>
                  <a:spcPct val="0"/>
                </a:spcBef>
                <a:spcAft>
                  <a:spcPct val="0"/>
                </a:spcAft>
              </a:pPr>
              <a:t>17</a:t>
            </a:fld>
            <a:endParaRPr lang="en-US">
              <a:latin typeface="Calibri" pitchFamily="34" charset="0"/>
            </a:endParaRPr>
          </a:p>
        </p:txBody>
      </p:sp>
    </p:spTree>
    <p:extLst>
      <p:ext uri="{BB962C8B-B14F-4D97-AF65-F5344CB8AC3E}">
        <p14:creationId xmlns:p14="http://schemas.microsoft.com/office/powerpoint/2010/main" val="1987459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silver fillings used by dentists to restore teeth are composed of a metal "amalgam" containing roughly 50% elemental mercury and 50% other metals (mostly silver with some tin and copper).  The mercury found in amalgam fillings has raised some safety concerns over the years. Amalgam can release small amounts of mercury vapor over time, and patients can absorb these vapors by inhaling or ingesting them. Dental staff can be exposed to mercury by inhalation of vapors, cross</a:t>
            </a:r>
            <a:r>
              <a:rPr lang="en-US" sz="1200" b="0" i="0" kern="1200" baseline="0" dirty="0">
                <a:solidFill>
                  <a:schemeClr val="tx1"/>
                </a:solidFill>
                <a:effectLst/>
                <a:latin typeface="+mn-lt"/>
                <a:ea typeface="+mn-ea"/>
                <a:cs typeface="+mn-cs"/>
              </a:rPr>
              <a:t> contamination, skin absorption, skin sensitizer, corrosive as liquid. </a:t>
            </a:r>
          </a:p>
          <a:p>
            <a:r>
              <a:rPr lang="en-US" sz="1200" b="0" i="0" kern="1200" baseline="0" dirty="0">
                <a:solidFill>
                  <a:schemeClr val="tx1"/>
                </a:solidFill>
                <a:effectLst/>
                <a:latin typeface="+mn-lt"/>
                <a:ea typeface="+mn-ea"/>
                <a:cs typeface="+mn-cs"/>
              </a:rPr>
              <a:t>A 2004 study found a link between cognitive impairment (including mood) and mercury exposed-dentist. “Ritchie et al.,2004”  A Norwegian study has documented a decline in cognitive abilities of the studied dental professionals greater than the non-mercury exposed individuals. “Moen et al., 2008”</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There are also Environmental concerns associated with mercury:</a:t>
            </a:r>
          </a:p>
          <a:p>
            <a:r>
              <a:rPr lang="en-US" sz="1200" b="0" i="0" kern="1200" baseline="0" dirty="0">
                <a:solidFill>
                  <a:schemeClr val="tx1"/>
                </a:solidFill>
                <a:effectLst/>
                <a:latin typeface="+mn-lt"/>
                <a:ea typeface="+mn-ea"/>
                <a:cs typeface="+mn-cs"/>
              </a:rPr>
              <a:t>  The WHO reports that one-third of the mercury in the sewage system comes from dental amalgam flushed down the drain.</a:t>
            </a:r>
          </a:p>
          <a:p>
            <a:r>
              <a:rPr lang="en-US" sz="1200" b="0" i="0" kern="1200" baseline="0" dirty="0">
                <a:solidFill>
                  <a:schemeClr val="tx1"/>
                </a:solidFill>
                <a:effectLst/>
                <a:latin typeface="+mn-lt"/>
                <a:ea typeface="+mn-ea"/>
                <a:cs typeface="+mn-cs"/>
              </a:rPr>
              <a:t>  It is estimated that about half of the mercury released from current and historical dental amalgam use remains potentially bio available, making all individuals exposed to mercury pollution to some degree.</a:t>
            </a:r>
          </a:p>
          <a:p>
            <a:endParaRPr lang="en-US" dirty="0"/>
          </a:p>
          <a:p>
            <a:r>
              <a:rPr lang="en-US" dirty="0"/>
              <a:t>The Environmental Protection Agency: responsible for regulating mercury and mercury compounds discharges into the environment (atmosphere, waters and landfills). </a:t>
            </a:r>
          </a:p>
          <a:p>
            <a:r>
              <a:rPr lang="en-US" dirty="0"/>
              <a:t>The Food and Drug Administration: for regulating mercury levels in food, drugs, cosmetics and medical devices. </a:t>
            </a:r>
          </a:p>
          <a:p>
            <a:r>
              <a:rPr lang="en-US" dirty="0"/>
              <a:t>The Occupational Safety and Health Administration responsible for regulating workplace mercury &amp;worker exposure to mercury and its compounds, both in industry as well as in professional practices.</a:t>
            </a:r>
          </a:p>
          <a:p>
            <a:endParaRPr lang="en-US" dirty="0"/>
          </a:p>
          <a:p>
            <a:r>
              <a:rPr lang="en-US" dirty="0"/>
              <a:t>Few steps to follow control Mercury exposure</a:t>
            </a:r>
            <a:r>
              <a:rPr lang="en-US" baseline="0" dirty="0"/>
              <a:t> are</a:t>
            </a:r>
            <a:r>
              <a:rPr lang="en-US" dirty="0"/>
              <a:t>:</a:t>
            </a:r>
          </a:p>
          <a:p>
            <a:r>
              <a:rPr lang="en-US" dirty="0"/>
              <a:t>1. Elimination of mercury containing equipment. Substitution with less harmful product such</a:t>
            </a:r>
            <a:r>
              <a:rPr lang="en-US" baseline="0" dirty="0"/>
              <a:t> as composite restorations</a:t>
            </a:r>
            <a:r>
              <a:rPr lang="en-US" dirty="0"/>
              <a:t>. 2. Mechanical amalgamators to ensure no physical contact. 3. Protective clothing, gloves, eye and face protection, and respiratory protection based on hazard assessment. 4. Properly designed and maintained ventilation systems. Local exhaust ventilation may be required. 5. Education of workers in the nature of the hazard. 6. Monitoring of the work environment. 7. Good hygiene practices. 8. Appropriate storage of products to decrease exposure.</a:t>
            </a:r>
          </a:p>
          <a:p>
            <a:endParaRPr lang="en-US" dirty="0"/>
          </a:p>
        </p:txBody>
      </p:sp>
      <p:sp>
        <p:nvSpPr>
          <p:cNvPr id="4" name="Slide Number Placeholder 3"/>
          <p:cNvSpPr>
            <a:spLocks noGrp="1"/>
          </p:cNvSpPr>
          <p:nvPr>
            <p:ph type="sldNum" sz="quarter" idx="10"/>
          </p:nvPr>
        </p:nvSpPr>
        <p:spPr/>
        <p:txBody>
          <a:bodyPr/>
          <a:lstStyle/>
          <a:p>
            <a:fld id="{B7962A45-6A5F-430F-BD59-0831222C68FB}" type="slidenum">
              <a:rPr lang="en-US" smtClean="0"/>
              <a:t>18</a:t>
            </a:fld>
            <a:endParaRPr lang="en-US"/>
          </a:p>
        </p:txBody>
      </p:sp>
    </p:spTree>
    <p:extLst>
      <p:ext uri="{BB962C8B-B14F-4D97-AF65-F5344CB8AC3E}">
        <p14:creationId xmlns:p14="http://schemas.microsoft.com/office/powerpoint/2010/main" val="859489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Dental technologist are exposed to various dusts and chemical fumes, many of which are known carcinogens. The problem may be compounded where the technologist works in a confined space and in conditions of poor ventilation</a:t>
            </a:r>
          </a:p>
          <a:p>
            <a:r>
              <a:rPr lang="en-US" dirty="0"/>
              <a:t>The fume hood is often the primary control device for protecting laboratory workers when working with flammable and/or toxic chemicals. </a:t>
            </a:r>
          </a:p>
          <a:p>
            <a:r>
              <a:rPr lang="en-US" dirty="0"/>
              <a:t>Before using a fume hood:</a:t>
            </a:r>
          </a:p>
          <a:p>
            <a:r>
              <a:rPr lang="en-US" dirty="0"/>
              <a:t>■ Make sure that you understand how the hood works.</a:t>
            </a:r>
          </a:p>
          <a:p>
            <a:r>
              <a:rPr lang="en-US" dirty="0"/>
              <a:t>■ You should be trained to use it properly.</a:t>
            </a:r>
          </a:p>
          <a:p>
            <a:r>
              <a:rPr lang="en-US" dirty="0"/>
              <a:t>■ Know the hazards of the chemical you are working with;</a:t>
            </a:r>
          </a:p>
          <a:p>
            <a:r>
              <a:rPr lang="en-US" dirty="0"/>
              <a:t>refer to the chemical’s Material Safety Data Sheet if you</a:t>
            </a:r>
          </a:p>
          <a:p>
            <a:r>
              <a:rPr lang="en-US" dirty="0"/>
              <a:t>are unsure.</a:t>
            </a:r>
          </a:p>
          <a:p>
            <a:r>
              <a:rPr lang="en-US" dirty="0"/>
              <a:t>■ Ensure that the hood is on.</a:t>
            </a:r>
          </a:p>
          <a:p>
            <a:r>
              <a:rPr lang="en-US" dirty="0"/>
              <a:t>■ Make sure that the sash is open to the proper operating</a:t>
            </a:r>
          </a:p>
          <a:p>
            <a:r>
              <a:rPr lang="en-US" dirty="0"/>
              <a:t>level, which is usually indicated by arrows on the frame.</a:t>
            </a:r>
          </a:p>
          <a:p>
            <a:r>
              <a:rPr lang="en-US" dirty="0"/>
              <a:t>■ Make sure that the air gauge indicates that the air flow is</a:t>
            </a:r>
          </a:p>
          <a:p>
            <a:r>
              <a:rPr lang="en-US" dirty="0"/>
              <a:t>within the required range.</a:t>
            </a:r>
          </a:p>
          <a:p>
            <a:r>
              <a:rPr lang="en-US" dirty="0"/>
              <a:t>When using a fume hood:</a:t>
            </a:r>
          </a:p>
          <a:p>
            <a:r>
              <a:rPr lang="en-US" dirty="0"/>
              <a:t>■ Never allow your head to enter the plane of the hood</a:t>
            </a:r>
          </a:p>
          <a:p>
            <a:r>
              <a:rPr lang="en-US" dirty="0"/>
              <a:t>opening. For example, for vertical rising sashes, keep the</a:t>
            </a:r>
          </a:p>
          <a:p>
            <a:r>
              <a:rPr lang="en-US" dirty="0"/>
              <a:t>sash below your face; for horizontal sliding sashes, keep</a:t>
            </a:r>
          </a:p>
          <a:p>
            <a:r>
              <a:rPr lang="en-US" dirty="0"/>
              <a:t>the sash positioned in front of you and work around the</a:t>
            </a:r>
          </a:p>
          <a:p>
            <a:r>
              <a:rPr lang="en-US" dirty="0"/>
              <a:t>side of the sash.</a:t>
            </a:r>
          </a:p>
          <a:p>
            <a:r>
              <a:rPr lang="en-US" dirty="0"/>
              <a:t>■ Use appropriate eye protection.</a:t>
            </a:r>
          </a:p>
          <a:p>
            <a:r>
              <a:rPr lang="en-US" dirty="0"/>
              <a:t>■ Be sure that nothing blocks the airflow through the baffles</a:t>
            </a:r>
          </a:p>
          <a:p>
            <a:r>
              <a:rPr lang="en-US" dirty="0"/>
              <a:t>or through the baffle exhaust slots.</a:t>
            </a:r>
          </a:p>
          <a:p>
            <a:r>
              <a:rPr lang="en-US" dirty="0"/>
              <a:t>■ Elevate large equipment (e.g., a centrifuge) at least two</a:t>
            </a:r>
          </a:p>
          <a:p>
            <a:r>
              <a:rPr lang="en-US" dirty="0"/>
              <a:t>inches off the base of the hood interior.</a:t>
            </a:r>
          </a:p>
          <a:p>
            <a:r>
              <a:rPr lang="en-US" dirty="0"/>
              <a:t>■ Keep all materials inside the hood at least six inches from</a:t>
            </a:r>
          </a:p>
          <a:p>
            <a:r>
              <a:rPr lang="en-US" dirty="0"/>
              <a:t>the sash opening. When not working in the hood, close the</a:t>
            </a:r>
          </a:p>
          <a:p>
            <a:r>
              <a:rPr lang="en-US" dirty="0"/>
              <a:t>sash.</a:t>
            </a:r>
          </a:p>
          <a:p>
            <a:endParaRPr lang="en-US" dirty="0"/>
          </a:p>
          <a:p>
            <a:r>
              <a:rPr lang="en-US" dirty="0"/>
              <a:t> Dental laboratory technicians that work with alloys containing metals such as beryllium that is used for castings of bridge framework and other dental prosthesis components are at risk for developing beryllium sensitization and chronic beryllium disease. </a:t>
            </a:r>
          </a:p>
          <a:p>
            <a:r>
              <a:rPr lang="en-US" dirty="0"/>
              <a:t> While the amount of beryllium used in dental alloys is small ‘’ 0.05 - 2%’’, there is still a risk of developing beryllium sensitization or CBD through breathing the dust and fumes produced while altering the alloys. </a:t>
            </a:r>
          </a:p>
          <a:p>
            <a:r>
              <a:rPr lang="en-US" dirty="0"/>
              <a:t> The World Health Organization’s listed beryllium as a "known human carcinogen.</a:t>
            </a:r>
          </a:p>
          <a:p>
            <a:r>
              <a:rPr lang="en-US" dirty="0"/>
              <a:t> To ensure that dental laboratory technicians exposures to beryllium are maintained below the current OSHA PELs. The following engineering controls are recommended:</a:t>
            </a:r>
          </a:p>
          <a:p>
            <a:r>
              <a:rPr lang="en-US" dirty="0"/>
              <a:t> 1. Where possible, alloys that do not contain beryllium should be substituted for beryllium-containing alloys in dental work;</a:t>
            </a:r>
          </a:p>
          <a:p>
            <a:r>
              <a:rPr lang="en-US" dirty="0"/>
              <a:t> 2. All procedures related to casting, cutting, grinding, or polishing beryllium-containing dental alloys should be conducted using properly designed and installed local exhaust ventilation; </a:t>
            </a:r>
          </a:p>
          <a:p>
            <a:r>
              <a:rPr lang="en-US" dirty="0"/>
              <a:t> 3. Vacuum systems and local exhaust ventilation systems should be equipped with high-efficiency particulate air (HEPA) filters.</a:t>
            </a:r>
          </a:p>
          <a:p>
            <a:endParaRPr lang="en-US" dirty="0"/>
          </a:p>
          <a:p>
            <a:endParaRPr lang="en-US" dirty="0"/>
          </a:p>
          <a:p>
            <a:r>
              <a:rPr lang="en-US" dirty="0"/>
              <a:t>Machine Guards: Be cautious</a:t>
            </a:r>
            <a:r>
              <a:rPr lang="en-US" baseline="0" dirty="0"/>
              <a:t> and alert when working with machine guards:  Can grip hair or clothing </a:t>
            </a:r>
          </a:p>
          <a:p>
            <a:r>
              <a:rPr lang="en-US" baseline="0" dirty="0"/>
              <a:t>Can force the body into a dangerous position</a:t>
            </a:r>
          </a:p>
          <a:p>
            <a:r>
              <a:rPr lang="en-US" dirty="0"/>
              <a:t>Direct injury from cutting action</a:t>
            </a:r>
          </a:p>
          <a:p>
            <a:r>
              <a:rPr lang="en-US" dirty="0"/>
              <a:t>Flying chips or sparks</a:t>
            </a:r>
          </a:p>
          <a:p>
            <a:r>
              <a:rPr lang="en-US" dirty="0"/>
              <a:t>Saws, drills, lathes, mills</a:t>
            </a:r>
          </a:p>
          <a:p>
            <a:r>
              <a:rPr lang="en-US" dirty="0"/>
              <a:t>Precautionary steps involve :Prevent contact between hazardous moving parts and body or clothing</a:t>
            </a:r>
          </a:p>
          <a:p>
            <a:r>
              <a:rPr lang="en-US" dirty="0"/>
              <a:t>Secure guard: not easily removed</a:t>
            </a:r>
          </a:p>
          <a:p>
            <a:r>
              <a:rPr lang="en-US" dirty="0"/>
              <a:t>Protect from objects falling into machinery</a:t>
            </a:r>
          </a:p>
          <a:p>
            <a:r>
              <a:rPr lang="en-US" dirty="0"/>
              <a:t>No new hazards: sharp/rough edges</a:t>
            </a:r>
          </a:p>
          <a:p>
            <a:r>
              <a:rPr lang="en-US" dirty="0"/>
              <a:t>No interference with job/comfort/speed</a:t>
            </a:r>
          </a:p>
          <a:p>
            <a:endParaRPr lang="en-US" dirty="0"/>
          </a:p>
          <a:p>
            <a:r>
              <a:rPr lang="en-US" dirty="0"/>
              <a:t>Management: </a:t>
            </a:r>
          </a:p>
          <a:p>
            <a:r>
              <a:rPr lang="en-US" dirty="0"/>
              <a:t>Ensure all machinery is properly guarded</a:t>
            </a:r>
          </a:p>
          <a:p>
            <a:r>
              <a:rPr lang="en-US" dirty="0"/>
              <a:t>Supervisors:</a:t>
            </a:r>
          </a:p>
          <a:p>
            <a:r>
              <a:rPr lang="en-US" dirty="0"/>
              <a:t>Train employees on specific guard rules in their areas</a:t>
            </a:r>
          </a:p>
          <a:p>
            <a:r>
              <a:rPr lang="en-US" dirty="0"/>
              <a:t>Ensure machine guards remain in place and are functional</a:t>
            </a:r>
          </a:p>
          <a:p>
            <a:r>
              <a:rPr lang="en-US" dirty="0"/>
              <a:t>Immediately correct machine guard deficiencies</a:t>
            </a:r>
          </a:p>
          <a:p>
            <a:endParaRPr lang="en-US" dirty="0"/>
          </a:p>
        </p:txBody>
      </p:sp>
      <p:sp>
        <p:nvSpPr>
          <p:cNvPr id="4" name="Slide Number Placeholder 3"/>
          <p:cNvSpPr>
            <a:spLocks noGrp="1"/>
          </p:cNvSpPr>
          <p:nvPr>
            <p:ph type="sldNum" sz="quarter" idx="10"/>
          </p:nvPr>
        </p:nvSpPr>
        <p:spPr/>
        <p:txBody>
          <a:bodyPr/>
          <a:lstStyle/>
          <a:p>
            <a:fld id="{B7962A45-6A5F-430F-BD59-0831222C68FB}" type="slidenum">
              <a:rPr lang="en-US" smtClean="0"/>
              <a:t>19</a:t>
            </a:fld>
            <a:endParaRPr lang="en-US"/>
          </a:p>
        </p:txBody>
      </p:sp>
    </p:spTree>
    <p:extLst>
      <p:ext uri="{BB962C8B-B14F-4D97-AF65-F5344CB8AC3E}">
        <p14:creationId xmlns:p14="http://schemas.microsoft.com/office/powerpoint/2010/main" val="1027745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Effective Hazard Controls. The best way to protect workers is to remove or eliminate the hazard from the workplace using the following hazard control methods: Substitution. Substitute dangerous chemicals, equipment or work methods with safer and less hazardous ones to eliminate the hazard altogether. Administrative controls include the following:</a:t>
            </a:r>
          </a:p>
          <a:p>
            <a:r>
              <a:rPr lang="en-US" dirty="0"/>
              <a:t> – Written operating procedures, work permits, and safe work practices; </a:t>
            </a:r>
          </a:p>
          <a:p>
            <a:r>
              <a:rPr lang="en-US" dirty="0"/>
              <a:t>– Exposure time limitations (used most commonly to control heat stress and ergonomic hazards);</a:t>
            </a:r>
          </a:p>
          <a:p>
            <a:r>
              <a:rPr lang="en-US" dirty="0"/>
              <a:t> – Monitoring the use of highly hazardous materials; </a:t>
            </a:r>
          </a:p>
          <a:p>
            <a:r>
              <a:rPr lang="en-US" dirty="0"/>
              <a:t>– Alarms, signs, and warnings;</a:t>
            </a:r>
          </a:p>
          <a:p>
            <a:r>
              <a:rPr lang="en-US" dirty="0"/>
              <a:t> – and training</a:t>
            </a:r>
          </a:p>
        </p:txBody>
      </p:sp>
      <p:sp>
        <p:nvSpPr>
          <p:cNvPr id="4" name="Slide Number Placeholder 3"/>
          <p:cNvSpPr>
            <a:spLocks noGrp="1"/>
          </p:cNvSpPr>
          <p:nvPr>
            <p:ph type="sldNum" sz="quarter" idx="10"/>
          </p:nvPr>
        </p:nvSpPr>
        <p:spPr/>
        <p:txBody>
          <a:bodyPr/>
          <a:lstStyle/>
          <a:p>
            <a:fld id="{B7962A45-6A5F-430F-BD59-0831222C68FB}" type="slidenum">
              <a:rPr lang="en-US" smtClean="0"/>
              <a:t>20</a:t>
            </a:fld>
            <a:endParaRPr lang="en-US" dirty="0"/>
          </a:p>
        </p:txBody>
      </p:sp>
    </p:spTree>
    <p:extLst>
      <p:ext uri="{BB962C8B-B14F-4D97-AF65-F5344CB8AC3E}">
        <p14:creationId xmlns:p14="http://schemas.microsoft.com/office/powerpoint/2010/main" val="2796659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defRPr>
            </a:lvl1pPr>
            <a:lvl2pPr marL="742841" indent="-285708" eaLnBrk="0" hangingPunct="0">
              <a:defRPr>
                <a:solidFill>
                  <a:schemeClr val="tx1"/>
                </a:solidFill>
                <a:latin typeface="Palatino Linotype" pitchFamily="18" charset="0"/>
              </a:defRPr>
            </a:lvl2pPr>
            <a:lvl3pPr marL="1142833" indent="-228567" eaLnBrk="0" hangingPunct="0">
              <a:defRPr>
                <a:solidFill>
                  <a:schemeClr val="tx1"/>
                </a:solidFill>
                <a:latin typeface="Palatino Linotype" pitchFamily="18" charset="0"/>
              </a:defRPr>
            </a:lvl3pPr>
            <a:lvl4pPr marL="1599965" indent="-228567" eaLnBrk="0" hangingPunct="0">
              <a:defRPr>
                <a:solidFill>
                  <a:schemeClr val="tx1"/>
                </a:solidFill>
                <a:latin typeface="Palatino Linotype" pitchFamily="18" charset="0"/>
              </a:defRPr>
            </a:lvl4pPr>
            <a:lvl5pPr marL="2057099" indent="-228567" eaLnBrk="0" hangingPunct="0">
              <a:defRPr>
                <a:solidFill>
                  <a:schemeClr val="tx1"/>
                </a:solidFill>
                <a:latin typeface="Palatino Linotype" pitchFamily="18" charset="0"/>
              </a:defRPr>
            </a:lvl5pPr>
            <a:lvl6pPr marL="2514232" indent="-228567" eaLnBrk="0" fontAlgn="base" hangingPunct="0">
              <a:spcBef>
                <a:spcPct val="0"/>
              </a:spcBef>
              <a:spcAft>
                <a:spcPct val="0"/>
              </a:spcAft>
              <a:defRPr>
                <a:solidFill>
                  <a:schemeClr val="tx1"/>
                </a:solidFill>
                <a:latin typeface="Palatino Linotype" pitchFamily="18" charset="0"/>
              </a:defRPr>
            </a:lvl6pPr>
            <a:lvl7pPr marL="2971364" indent="-228567" eaLnBrk="0" fontAlgn="base" hangingPunct="0">
              <a:spcBef>
                <a:spcPct val="0"/>
              </a:spcBef>
              <a:spcAft>
                <a:spcPct val="0"/>
              </a:spcAft>
              <a:defRPr>
                <a:solidFill>
                  <a:schemeClr val="tx1"/>
                </a:solidFill>
                <a:latin typeface="Palatino Linotype" pitchFamily="18" charset="0"/>
              </a:defRPr>
            </a:lvl7pPr>
            <a:lvl8pPr marL="3428498" indent="-228567" eaLnBrk="0" fontAlgn="base" hangingPunct="0">
              <a:spcBef>
                <a:spcPct val="0"/>
              </a:spcBef>
              <a:spcAft>
                <a:spcPct val="0"/>
              </a:spcAft>
              <a:defRPr>
                <a:solidFill>
                  <a:schemeClr val="tx1"/>
                </a:solidFill>
                <a:latin typeface="Palatino Linotype" pitchFamily="18" charset="0"/>
              </a:defRPr>
            </a:lvl8pPr>
            <a:lvl9pPr marL="3885630" indent="-228567" eaLnBrk="0" fontAlgn="base" hangingPunct="0">
              <a:spcBef>
                <a:spcPct val="0"/>
              </a:spcBef>
              <a:spcAft>
                <a:spcPct val="0"/>
              </a:spcAft>
              <a:defRPr>
                <a:solidFill>
                  <a:schemeClr val="tx1"/>
                </a:solidFill>
                <a:latin typeface="Palatino Linotype" pitchFamily="18" charset="0"/>
              </a:defRPr>
            </a:lvl9pPr>
          </a:lstStyle>
          <a:p>
            <a:pPr eaLnBrk="1" fontAlgn="base" hangingPunct="1">
              <a:spcBef>
                <a:spcPct val="0"/>
              </a:spcBef>
              <a:spcAft>
                <a:spcPct val="0"/>
              </a:spcAft>
            </a:pPr>
            <a:fld id="{162A3885-5CA5-4AAA-8EC7-08937A0C0AE6}" type="slidenum">
              <a:rPr lang="en-US" smtClean="0">
                <a:latin typeface="Arial" charset="0"/>
              </a:rPr>
              <a:pPr eaLnBrk="1" fontAlgn="base" hangingPunct="1">
                <a:spcBef>
                  <a:spcPct val="0"/>
                </a:spcBef>
                <a:spcAft>
                  <a:spcPct val="0"/>
                </a:spcAft>
              </a:pPr>
              <a:t>3</a:t>
            </a:fld>
            <a:endParaRPr lang="en-US" dirty="0">
              <a:latin typeface="Arial" charset="0"/>
            </a:endParaRPr>
          </a:p>
        </p:txBody>
      </p:sp>
      <p:sp>
        <p:nvSpPr>
          <p:cNvPr id="1464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This is the training outline.</a:t>
            </a:r>
            <a:r>
              <a:rPr lang="en-US" baseline="0" dirty="0"/>
              <a:t> We shall start from discussing the roles and responsibilities followed by learning about hazard identification. We shall discuss methods to prevent and mitigate hazards and the importance of personal protective equipment. Lastly we will end this training session by learning about how to respond to emergency procedures.</a:t>
            </a:r>
            <a:endParaRPr lang="en-US" dirty="0"/>
          </a:p>
        </p:txBody>
      </p:sp>
    </p:spTree>
    <p:extLst>
      <p:ext uri="{BB962C8B-B14F-4D97-AF65-F5344CB8AC3E}">
        <p14:creationId xmlns:p14="http://schemas.microsoft.com/office/powerpoint/2010/main" val="33258559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All compressed gas cylinders must be properly stored in compliance with Cal/OSHA and NFPA</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code requirements. </a:t>
            </a:r>
          </a:p>
          <a:p>
            <a:r>
              <a:rPr lang="en-US" sz="1200" b="0" i="0" kern="1200" dirty="0">
                <a:solidFill>
                  <a:schemeClr val="tx1"/>
                </a:solidFill>
                <a:effectLst/>
                <a:latin typeface="+mn-lt"/>
                <a:ea typeface="+mn-ea"/>
                <a:cs typeface="+mn-cs"/>
              </a:rPr>
              <a:t>-All cylinders whether empty or full must be stored upright and secured by chains, straps or in racks to prevent them from falling</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due to accidental contact, vibration, or earthquake</a:t>
            </a:r>
          </a:p>
          <a:p>
            <a:r>
              <a:rPr lang="en-US" dirty="0"/>
              <a:t>-If a cylinder valve cannot be opened, the valve should never be forced. If a valve cannot be opened by hand, the cylinder should be returned and another obtained. Employees must not attempt to repair cylinders or cylinder valves, or to force stuck or frozen cylinder valves.</a:t>
            </a:r>
          </a:p>
          <a:p>
            <a:r>
              <a:rPr lang="en-US" dirty="0"/>
              <a:t>-Cylinders must be segregated by contents. For example, flammable gases must be stored separately from oxidizing gases by a distance of 20 feet or a 5 foot high, one-hour fire-rated wall.</a:t>
            </a:r>
          </a:p>
        </p:txBody>
      </p:sp>
      <p:sp>
        <p:nvSpPr>
          <p:cNvPr id="4" name="Slide Number Placeholder 3"/>
          <p:cNvSpPr>
            <a:spLocks noGrp="1"/>
          </p:cNvSpPr>
          <p:nvPr>
            <p:ph type="sldNum" sz="quarter" idx="10"/>
          </p:nvPr>
        </p:nvSpPr>
        <p:spPr/>
        <p:txBody>
          <a:bodyPr/>
          <a:lstStyle/>
          <a:p>
            <a:fld id="{B7962A45-6A5F-430F-BD59-0831222C68FB}" type="slidenum">
              <a:rPr lang="en-US" smtClean="0"/>
              <a:t>21</a:t>
            </a:fld>
            <a:endParaRPr lang="en-US"/>
          </a:p>
        </p:txBody>
      </p:sp>
    </p:spTree>
    <p:extLst>
      <p:ext uri="{BB962C8B-B14F-4D97-AF65-F5344CB8AC3E}">
        <p14:creationId xmlns:p14="http://schemas.microsoft.com/office/powerpoint/2010/main" val="4233328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Administrative controls are features of one’s work practices designed to reduce exposure.</a:t>
            </a:r>
          </a:p>
          <a:p>
            <a:r>
              <a:rPr lang="en-US" dirty="0"/>
              <a:t>Chemical substitution, Mercury is a TOXIC metal. Clean-up of spilled mercury is time and resource-intensive. </a:t>
            </a:r>
          </a:p>
          <a:p>
            <a:r>
              <a:rPr lang="en-US" dirty="0"/>
              <a:t>Proper storage and segregation of hazardous materials</a:t>
            </a:r>
          </a:p>
          <a:p>
            <a:r>
              <a:rPr lang="en-US" dirty="0"/>
              <a:t>Proper housekeeping practice</a:t>
            </a:r>
          </a:p>
          <a:p>
            <a:r>
              <a:rPr lang="en-US" dirty="0"/>
              <a:t>Extension cords are only to be used temporarily</a:t>
            </a:r>
            <a:r>
              <a:rPr lang="en-US" baseline="0" dirty="0"/>
              <a:t> and should never be draped across the floor. Extension cords should only be used for small portable devices, never for large pieces of equipment </a:t>
            </a:r>
            <a:r>
              <a:rPr lang="en-US" baseline="0" dirty="0" err="1"/>
              <a:t>eg</a:t>
            </a:r>
            <a:r>
              <a:rPr lang="en-US" baseline="0" dirty="0"/>
              <a:t>. a refrigerator.</a:t>
            </a:r>
          </a:p>
          <a:p>
            <a:r>
              <a:rPr lang="en-US" dirty="0"/>
              <a:t>Poor housekeeping contributes to accidents and can hinder emergency response activities.</a:t>
            </a:r>
          </a:p>
          <a:p>
            <a:r>
              <a:rPr lang="en-US" dirty="0"/>
              <a:t>Do not block exits, aisles, or doorways.</a:t>
            </a:r>
          </a:p>
          <a:p>
            <a:r>
              <a:rPr lang="en-US" dirty="0"/>
              <a:t>Do not block access to emergency equipment.</a:t>
            </a:r>
          </a:p>
          <a:p>
            <a:r>
              <a:rPr lang="en-US" dirty="0"/>
              <a:t>Do not store chemicals in excess of lab’s </a:t>
            </a:r>
            <a:r>
              <a:rPr lang="en-US" dirty="0" err="1"/>
              <a:t>limts</a:t>
            </a:r>
            <a:endParaRPr lang="en-US" dirty="0"/>
          </a:p>
          <a:p>
            <a:r>
              <a:rPr lang="en-US" dirty="0"/>
              <a:t>Handle and store glassware with care.</a:t>
            </a:r>
          </a:p>
          <a:p>
            <a:r>
              <a:rPr lang="en-US" dirty="0"/>
              <a:t>Do not store chemical containers on the floor.</a:t>
            </a:r>
          </a:p>
        </p:txBody>
      </p:sp>
      <p:sp>
        <p:nvSpPr>
          <p:cNvPr id="4" name="Slide Number Placeholder 3"/>
          <p:cNvSpPr>
            <a:spLocks noGrp="1"/>
          </p:cNvSpPr>
          <p:nvPr>
            <p:ph type="sldNum" sz="quarter" idx="10"/>
          </p:nvPr>
        </p:nvSpPr>
        <p:spPr/>
        <p:txBody>
          <a:bodyPr/>
          <a:lstStyle/>
          <a:p>
            <a:fld id="{B7962A45-6A5F-430F-BD59-0831222C68FB}" type="slidenum">
              <a:rPr lang="en-US" smtClean="0"/>
              <a:t>22</a:t>
            </a:fld>
            <a:endParaRPr lang="en-US"/>
          </a:p>
        </p:txBody>
      </p:sp>
    </p:spTree>
    <p:extLst>
      <p:ext uri="{BB962C8B-B14F-4D97-AF65-F5344CB8AC3E}">
        <p14:creationId xmlns:p14="http://schemas.microsoft.com/office/powerpoint/2010/main" val="13091510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212F3E44-2402-4045-9091-456465120DA4}" type="slidenum">
              <a:rPr lang="en-US" smtClean="0"/>
              <a:pPr/>
              <a:t>23</a:t>
            </a:fld>
            <a:endParaRPr lang="en-US" dirty="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r>
              <a:rPr lang="en-US" dirty="0"/>
              <a:t>Administrative controls are features of one’s work practices designed to reduce exposure. For example- closing open containers, labelling the containers needed.</a:t>
            </a:r>
          </a:p>
          <a:p>
            <a:r>
              <a:rPr lang="en-US" dirty="0"/>
              <a:t>Chemical substitution</a:t>
            </a:r>
          </a:p>
          <a:p>
            <a:r>
              <a:rPr lang="en-US" dirty="0"/>
              <a:t>Proper storage and segregation of hazardous materials</a:t>
            </a:r>
          </a:p>
          <a:p>
            <a:r>
              <a:rPr lang="en-US" dirty="0"/>
              <a:t>Proper housekeeping practice</a:t>
            </a:r>
          </a:p>
          <a:p>
            <a:r>
              <a:rPr lang="en-US" dirty="0"/>
              <a:t>Prudent inventory and purchase order management</a:t>
            </a:r>
          </a:p>
          <a:p>
            <a:r>
              <a:rPr lang="en-US" dirty="0"/>
              <a:t>Appropriate training and Right to Know information (such as MSDS)</a:t>
            </a:r>
          </a:p>
        </p:txBody>
      </p:sp>
    </p:spTree>
    <p:extLst>
      <p:ext uri="{BB962C8B-B14F-4D97-AF65-F5344CB8AC3E}">
        <p14:creationId xmlns:p14="http://schemas.microsoft.com/office/powerpoint/2010/main" val="26464007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PPE - used in conjunction with other controls (engineering and administrative) to provide additional protection to workers.  PPE - designed to protect workers from infectious disease by breaking the chain of infection at the “portal of entry or exit” of the microorganisms.  PPE as Gloves, gowns, eye protection and other protective clothing.</a:t>
            </a:r>
          </a:p>
          <a:p>
            <a:r>
              <a:rPr lang="en-US" dirty="0"/>
              <a:t> section 19, Occupational Safety and Health Act 1984 Duties of employers towards their employees.</a:t>
            </a:r>
          </a:p>
          <a:p>
            <a:r>
              <a:rPr lang="en-US" dirty="0"/>
              <a:t>Dental Staff must select appropriate personal protective equipment based on the risk factors associated with your work.</a:t>
            </a:r>
          </a:p>
        </p:txBody>
      </p:sp>
      <p:sp>
        <p:nvSpPr>
          <p:cNvPr id="4" name="Slide Number Placeholder 3"/>
          <p:cNvSpPr>
            <a:spLocks noGrp="1"/>
          </p:cNvSpPr>
          <p:nvPr>
            <p:ph type="sldNum" sz="quarter" idx="10"/>
          </p:nvPr>
        </p:nvSpPr>
        <p:spPr/>
        <p:txBody>
          <a:bodyPr/>
          <a:lstStyle/>
          <a:p>
            <a:fld id="{B7962A45-6A5F-430F-BD59-0831222C68FB}" type="slidenum">
              <a:rPr lang="en-US" smtClean="0"/>
              <a:t>24</a:t>
            </a:fld>
            <a:endParaRPr lang="en-US"/>
          </a:p>
        </p:txBody>
      </p:sp>
    </p:spTree>
    <p:extLst>
      <p:ext uri="{BB962C8B-B14F-4D97-AF65-F5344CB8AC3E}">
        <p14:creationId xmlns:p14="http://schemas.microsoft.com/office/powerpoint/2010/main" val="12908646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 Appropriate sizes of personal protective equipment (PPE) “provided at NO COST to the employee” must be used and then removed prior to leaving a work area or upon contamination.</a:t>
            </a:r>
          </a:p>
          <a:p>
            <a:r>
              <a:rPr lang="en-US" altLang="en-US" dirty="0"/>
              <a:t>Personal protective equipment</a:t>
            </a:r>
          </a:p>
          <a:p>
            <a:r>
              <a:rPr lang="en-US" altLang="en-US" dirty="0"/>
              <a:t>  Disposable Gloves shall be readily accessible, replaced as soon whenever their ability to function as a barrier becomes compromised.  Masks with eye protection devices, as goggles or glasses with solid side shields, or chin-length face shields, shall be worn whenever splashes, spray, spatter, or droplets of blood or OPIM (OTHER POTENTIALLY INFECTIOUS MATERIALS) may be generated.</a:t>
            </a:r>
          </a:p>
          <a:p>
            <a:endParaRPr lang="en-US" altLang="en-US" dirty="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New Roman" pitchFamily="18" charset="0"/>
              </a:defRPr>
            </a:lvl1pPr>
            <a:lvl2pPr marL="742950" indent="-285750" defTabSz="931863" eaLnBrk="0" hangingPunct="0">
              <a:defRPr sz="2400">
                <a:solidFill>
                  <a:schemeClr val="tx1"/>
                </a:solidFill>
                <a:latin typeface="Times New Roman" pitchFamily="18" charset="0"/>
              </a:defRPr>
            </a:lvl2pPr>
            <a:lvl3pPr marL="1143000" indent="-228600" defTabSz="931863" eaLnBrk="0" hangingPunct="0">
              <a:defRPr sz="2400">
                <a:solidFill>
                  <a:schemeClr val="tx1"/>
                </a:solidFill>
                <a:latin typeface="Times New Roman" pitchFamily="18" charset="0"/>
              </a:defRPr>
            </a:lvl3pPr>
            <a:lvl4pPr marL="1600200" indent="-228600" defTabSz="931863" eaLnBrk="0" hangingPunct="0">
              <a:defRPr sz="2400">
                <a:solidFill>
                  <a:schemeClr val="tx1"/>
                </a:solidFill>
                <a:latin typeface="Times New Roman" pitchFamily="18" charset="0"/>
              </a:defRPr>
            </a:lvl4pPr>
            <a:lvl5pPr marL="2057400" indent="-228600" defTabSz="931863" eaLnBrk="0" hangingPunct="0">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pPr eaLnBrk="1" hangingPunct="1"/>
            <a:fld id="{5F161B6C-C50B-4650-944B-66BD317D6D55}" type="slidenum">
              <a:rPr lang="en-US" altLang="en-US" sz="1200" smtClean="0"/>
              <a:pPr eaLnBrk="1" hangingPunct="1"/>
              <a:t>25</a:t>
            </a:fld>
            <a:endParaRPr lang="en-US" altLang="en-US" sz="1200"/>
          </a:p>
        </p:txBody>
      </p:sp>
    </p:spTree>
    <p:extLst>
      <p:ext uri="{BB962C8B-B14F-4D97-AF65-F5344CB8AC3E}">
        <p14:creationId xmlns:p14="http://schemas.microsoft.com/office/powerpoint/2010/main" val="6563937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Never leave your work area in a mess – always clean up after yourself</a:t>
            </a:r>
          </a:p>
          <a:p>
            <a:r>
              <a:rPr lang="en-US" dirty="0"/>
              <a:t>Never wear PPE/gloves</a:t>
            </a:r>
            <a:r>
              <a:rPr lang="en-US" baseline="0" dirty="0"/>
              <a:t> outside the VC work space and do not touch elevators/ door knobs  with the same. </a:t>
            </a:r>
            <a:endParaRPr lang="en-US" dirty="0"/>
          </a:p>
        </p:txBody>
      </p:sp>
      <p:sp>
        <p:nvSpPr>
          <p:cNvPr id="4" name="Slide Number Placeholder 3"/>
          <p:cNvSpPr>
            <a:spLocks noGrp="1"/>
          </p:cNvSpPr>
          <p:nvPr>
            <p:ph type="sldNum" sz="quarter" idx="10"/>
          </p:nvPr>
        </p:nvSpPr>
        <p:spPr/>
        <p:txBody>
          <a:bodyPr/>
          <a:lstStyle/>
          <a:p>
            <a:fld id="{B7962A45-6A5F-430F-BD59-0831222C68FB}" type="slidenum">
              <a:rPr lang="en-US" smtClean="0"/>
              <a:t>26</a:t>
            </a:fld>
            <a:endParaRPr lang="en-US"/>
          </a:p>
        </p:txBody>
      </p:sp>
    </p:spTree>
    <p:extLst>
      <p:ext uri="{BB962C8B-B14F-4D97-AF65-F5344CB8AC3E}">
        <p14:creationId xmlns:p14="http://schemas.microsoft.com/office/powerpoint/2010/main" val="25435948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defRPr>
            </a:lvl1pPr>
            <a:lvl2pPr marL="742841" indent="-285708" eaLnBrk="0" hangingPunct="0">
              <a:defRPr>
                <a:solidFill>
                  <a:schemeClr val="tx1"/>
                </a:solidFill>
                <a:latin typeface="Palatino Linotype" pitchFamily="18" charset="0"/>
              </a:defRPr>
            </a:lvl2pPr>
            <a:lvl3pPr marL="1142833" indent="-228567" eaLnBrk="0" hangingPunct="0">
              <a:defRPr>
                <a:solidFill>
                  <a:schemeClr val="tx1"/>
                </a:solidFill>
                <a:latin typeface="Palatino Linotype" pitchFamily="18" charset="0"/>
              </a:defRPr>
            </a:lvl3pPr>
            <a:lvl4pPr marL="1599965" indent="-228567" eaLnBrk="0" hangingPunct="0">
              <a:defRPr>
                <a:solidFill>
                  <a:schemeClr val="tx1"/>
                </a:solidFill>
                <a:latin typeface="Palatino Linotype" pitchFamily="18" charset="0"/>
              </a:defRPr>
            </a:lvl4pPr>
            <a:lvl5pPr marL="2057099" indent="-228567" eaLnBrk="0" hangingPunct="0">
              <a:defRPr>
                <a:solidFill>
                  <a:schemeClr val="tx1"/>
                </a:solidFill>
                <a:latin typeface="Palatino Linotype" pitchFamily="18" charset="0"/>
              </a:defRPr>
            </a:lvl5pPr>
            <a:lvl6pPr marL="2514232" indent="-228567" eaLnBrk="0" fontAlgn="base" hangingPunct="0">
              <a:spcBef>
                <a:spcPct val="0"/>
              </a:spcBef>
              <a:spcAft>
                <a:spcPct val="0"/>
              </a:spcAft>
              <a:defRPr>
                <a:solidFill>
                  <a:schemeClr val="tx1"/>
                </a:solidFill>
                <a:latin typeface="Palatino Linotype" pitchFamily="18" charset="0"/>
              </a:defRPr>
            </a:lvl6pPr>
            <a:lvl7pPr marL="2971364" indent="-228567" eaLnBrk="0" fontAlgn="base" hangingPunct="0">
              <a:spcBef>
                <a:spcPct val="0"/>
              </a:spcBef>
              <a:spcAft>
                <a:spcPct val="0"/>
              </a:spcAft>
              <a:defRPr>
                <a:solidFill>
                  <a:schemeClr val="tx1"/>
                </a:solidFill>
                <a:latin typeface="Palatino Linotype" pitchFamily="18" charset="0"/>
              </a:defRPr>
            </a:lvl7pPr>
            <a:lvl8pPr marL="3428498" indent="-228567" eaLnBrk="0" fontAlgn="base" hangingPunct="0">
              <a:spcBef>
                <a:spcPct val="0"/>
              </a:spcBef>
              <a:spcAft>
                <a:spcPct val="0"/>
              </a:spcAft>
              <a:defRPr>
                <a:solidFill>
                  <a:schemeClr val="tx1"/>
                </a:solidFill>
                <a:latin typeface="Palatino Linotype" pitchFamily="18" charset="0"/>
              </a:defRPr>
            </a:lvl8pPr>
            <a:lvl9pPr marL="3885630" indent="-228567" eaLnBrk="0" fontAlgn="base" hangingPunct="0">
              <a:spcBef>
                <a:spcPct val="0"/>
              </a:spcBef>
              <a:spcAft>
                <a:spcPct val="0"/>
              </a:spcAft>
              <a:defRPr>
                <a:solidFill>
                  <a:schemeClr val="tx1"/>
                </a:solidFill>
                <a:latin typeface="Palatino Linotype" pitchFamily="18" charset="0"/>
              </a:defRPr>
            </a:lvl9pPr>
          </a:lstStyle>
          <a:p>
            <a:pPr eaLnBrk="1" fontAlgn="base" hangingPunct="1">
              <a:spcBef>
                <a:spcPct val="0"/>
              </a:spcBef>
              <a:spcAft>
                <a:spcPct val="0"/>
              </a:spcAft>
            </a:pPr>
            <a:fld id="{162A3885-5CA5-4AAA-8EC7-08937A0C0AE6}" type="slidenum">
              <a:rPr lang="en-US" smtClean="0">
                <a:latin typeface="Arial" charset="0"/>
              </a:rPr>
              <a:pPr eaLnBrk="1" fontAlgn="base" hangingPunct="1">
                <a:spcBef>
                  <a:spcPct val="0"/>
                </a:spcBef>
                <a:spcAft>
                  <a:spcPct val="0"/>
                </a:spcAft>
              </a:pPr>
              <a:t>27</a:t>
            </a:fld>
            <a:endParaRPr lang="en-US">
              <a:latin typeface="Arial" charset="0"/>
            </a:endParaRPr>
          </a:p>
        </p:txBody>
      </p:sp>
      <p:sp>
        <p:nvSpPr>
          <p:cNvPr id="1464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2612021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defRPr>
            </a:lvl1pPr>
            <a:lvl2pPr marL="742841" indent="-285708" eaLnBrk="0" hangingPunct="0">
              <a:defRPr>
                <a:solidFill>
                  <a:schemeClr val="tx1"/>
                </a:solidFill>
                <a:latin typeface="Palatino Linotype" pitchFamily="18" charset="0"/>
              </a:defRPr>
            </a:lvl2pPr>
            <a:lvl3pPr marL="1142833" indent="-228567" eaLnBrk="0" hangingPunct="0">
              <a:defRPr>
                <a:solidFill>
                  <a:schemeClr val="tx1"/>
                </a:solidFill>
                <a:latin typeface="Palatino Linotype" pitchFamily="18" charset="0"/>
              </a:defRPr>
            </a:lvl3pPr>
            <a:lvl4pPr marL="1599965" indent="-228567" eaLnBrk="0" hangingPunct="0">
              <a:defRPr>
                <a:solidFill>
                  <a:schemeClr val="tx1"/>
                </a:solidFill>
                <a:latin typeface="Palatino Linotype" pitchFamily="18" charset="0"/>
              </a:defRPr>
            </a:lvl4pPr>
            <a:lvl5pPr marL="2057099" indent="-228567" eaLnBrk="0" hangingPunct="0">
              <a:defRPr>
                <a:solidFill>
                  <a:schemeClr val="tx1"/>
                </a:solidFill>
                <a:latin typeface="Palatino Linotype" pitchFamily="18" charset="0"/>
              </a:defRPr>
            </a:lvl5pPr>
            <a:lvl6pPr marL="2514232" indent="-228567" eaLnBrk="0" fontAlgn="base" hangingPunct="0">
              <a:spcBef>
                <a:spcPct val="0"/>
              </a:spcBef>
              <a:spcAft>
                <a:spcPct val="0"/>
              </a:spcAft>
              <a:defRPr>
                <a:solidFill>
                  <a:schemeClr val="tx1"/>
                </a:solidFill>
                <a:latin typeface="Palatino Linotype" pitchFamily="18" charset="0"/>
              </a:defRPr>
            </a:lvl6pPr>
            <a:lvl7pPr marL="2971364" indent="-228567" eaLnBrk="0" fontAlgn="base" hangingPunct="0">
              <a:spcBef>
                <a:spcPct val="0"/>
              </a:spcBef>
              <a:spcAft>
                <a:spcPct val="0"/>
              </a:spcAft>
              <a:defRPr>
                <a:solidFill>
                  <a:schemeClr val="tx1"/>
                </a:solidFill>
                <a:latin typeface="Palatino Linotype" pitchFamily="18" charset="0"/>
              </a:defRPr>
            </a:lvl7pPr>
            <a:lvl8pPr marL="3428498" indent="-228567" eaLnBrk="0" fontAlgn="base" hangingPunct="0">
              <a:spcBef>
                <a:spcPct val="0"/>
              </a:spcBef>
              <a:spcAft>
                <a:spcPct val="0"/>
              </a:spcAft>
              <a:defRPr>
                <a:solidFill>
                  <a:schemeClr val="tx1"/>
                </a:solidFill>
                <a:latin typeface="Palatino Linotype" pitchFamily="18" charset="0"/>
              </a:defRPr>
            </a:lvl8pPr>
            <a:lvl9pPr marL="3885630" indent="-228567" eaLnBrk="0" fontAlgn="base" hangingPunct="0">
              <a:spcBef>
                <a:spcPct val="0"/>
              </a:spcBef>
              <a:spcAft>
                <a:spcPct val="0"/>
              </a:spcAft>
              <a:defRPr>
                <a:solidFill>
                  <a:schemeClr val="tx1"/>
                </a:solidFill>
                <a:latin typeface="Palatino Linotype" pitchFamily="18" charset="0"/>
              </a:defRPr>
            </a:lvl9pPr>
          </a:lstStyle>
          <a:p>
            <a:pPr eaLnBrk="1" fontAlgn="base" hangingPunct="1">
              <a:spcBef>
                <a:spcPct val="0"/>
              </a:spcBef>
              <a:spcAft>
                <a:spcPct val="0"/>
              </a:spcAft>
            </a:pPr>
            <a:fld id="{4F653D93-FAB5-4274-80F1-AD901318F234}" type="slidenum">
              <a:rPr lang="en-US" smtClean="0">
                <a:latin typeface="Calibri" pitchFamily="34" charset="0"/>
              </a:rPr>
              <a:pPr eaLnBrk="1" fontAlgn="base" hangingPunct="1">
                <a:spcBef>
                  <a:spcPct val="0"/>
                </a:spcBef>
                <a:spcAft>
                  <a:spcPct val="0"/>
                </a:spcAft>
              </a:pPr>
              <a:t>28</a:t>
            </a:fld>
            <a:endParaRPr lang="en-US">
              <a:latin typeface="Calibri" pitchFamily="34" charset="0"/>
            </a:endParaRPr>
          </a:p>
        </p:txBody>
      </p:sp>
      <p:sp>
        <p:nvSpPr>
          <p:cNvPr id="189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Please brief yourself well with these emergency equipment- eye wash stations, extinguisher, and safety showers. Next time you visit ur clinics</a:t>
            </a:r>
            <a:r>
              <a:rPr lang="en-US" baseline="0" dirty="0"/>
              <a:t> and labs</a:t>
            </a:r>
            <a:r>
              <a:rPr lang="en-US" dirty="0"/>
              <a:t> make sure u know where each one of them are placed and if they are not obstructed.</a:t>
            </a:r>
          </a:p>
          <a:p>
            <a:pPr eaLnBrk="1" hangingPunct="1">
              <a:spcBef>
                <a:spcPct val="0"/>
              </a:spcBef>
            </a:pPr>
            <a:r>
              <a:rPr lang="en-US" dirty="0"/>
              <a:t>In case of emergency u want to access them immediately and efficiently.</a:t>
            </a:r>
          </a:p>
          <a:p>
            <a:pPr eaLnBrk="1" hangingPunct="1">
              <a:spcBef>
                <a:spcPct val="0"/>
              </a:spcBef>
            </a:pPr>
            <a:endParaRPr lang="en-US" dirty="0"/>
          </a:p>
          <a:p>
            <a:pPr eaLnBrk="1" hangingPunct="1">
              <a:spcBef>
                <a:spcPct val="0"/>
              </a:spcBef>
            </a:pPr>
            <a:r>
              <a:rPr lang="en-US" dirty="0"/>
              <a:t>Your specific eye wash station may look different.</a:t>
            </a:r>
          </a:p>
          <a:p>
            <a:pPr eaLnBrk="1" hangingPunct="1">
              <a:spcBef>
                <a:spcPct val="0"/>
              </a:spcBef>
            </a:pPr>
            <a:r>
              <a:rPr lang="en-US" dirty="0"/>
              <a:t>Facilities test </a:t>
            </a:r>
            <a:r>
              <a:rPr lang="en-US" baseline="0" dirty="0"/>
              <a:t>fire extinguishers monthly and </a:t>
            </a:r>
            <a:r>
              <a:rPr lang="en-US" dirty="0"/>
              <a:t>test and recertify</a:t>
            </a:r>
            <a:r>
              <a:rPr lang="en-US" baseline="0" dirty="0"/>
              <a:t> overhead showers annually.</a:t>
            </a:r>
            <a:endParaRPr lang="en-US" dirty="0"/>
          </a:p>
        </p:txBody>
      </p:sp>
    </p:spTree>
    <p:extLst>
      <p:ext uri="{BB962C8B-B14F-4D97-AF65-F5344CB8AC3E}">
        <p14:creationId xmlns:p14="http://schemas.microsoft.com/office/powerpoint/2010/main" val="38601662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Eye wash stations must be tested weekly. EH&amp;S does trimester</a:t>
            </a:r>
            <a:r>
              <a:rPr lang="en-US" baseline="0" dirty="0"/>
              <a:t> safety surveys and in 2017 in our third quarter safety </a:t>
            </a:r>
            <a:r>
              <a:rPr lang="en-US" dirty="0"/>
              <a:t>survey</a:t>
            </a:r>
            <a:r>
              <a:rPr lang="en-US" baseline="0" dirty="0"/>
              <a:t> </a:t>
            </a:r>
            <a:r>
              <a:rPr lang="en-US" dirty="0"/>
              <a:t>we focused on checking for working eye wash stations in the lab. We inquired if the lab members were aware about its usage, function and how often did they test.</a:t>
            </a:r>
            <a:r>
              <a:rPr lang="en-US" baseline="0" dirty="0"/>
              <a:t> </a:t>
            </a:r>
            <a:endParaRPr lang="en-US" dirty="0"/>
          </a:p>
          <a:p>
            <a:r>
              <a:rPr lang="en-US" dirty="0"/>
              <a:t>The eye wash station must</a:t>
            </a:r>
            <a:r>
              <a:rPr lang="en-US" baseline="0" dirty="0"/>
              <a:t> be tested weekly, it</a:t>
            </a:r>
            <a:r>
              <a:rPr lang="en-US" dirty="0"/>
              <a:t> must have clean running</a:t>
            </a:r>
            <a:r>
              <a:rPr lang="en-US" baseline="0" dirty="0"/>
              <a:t> </a:t>
            </a:r>
            <a:r>
              <a:rPr lang="en-US" dirty="0"/>
              <a:t> devoid of dirt and dunk.</a:t>
            </a:r>
            <a:r>
              <a:rPr lang="en-US" baseline="0" dirty="0"/>
              <a:t> This is important because in case of chemical splash in eyes your laboratory have clean running water to wash the eyes.</a:t>
            </a:r>
            <a:endParaRPr lang="en-US" dirty="0"/>
          </a:p>
          <a:p>
            <a:r>
              <a:rPr lang="en-US" dirty="0"/>
              <a:t>Testing</a:t>
            </a:r>
            <a:r>
              <a:rPr lang="en-US" baseline="0" dirty="0"/>
              <a:t> an eye wash is as simple as allowing</a:t>
            </a:r>
            <a:r>
              <a:rPr lang="en-US" dirty="0"/>
              <a:t> the water run for few minutes and adopting</a:t>
            </a:r>
            <a:r>
              <a:rPr lang="en-US" baseline="0" dirty="0"/>
              <a:t> this practice once weekly the eye wash stations will be functional with clean running water.</a:t>
            </a:r>
            <a:endParaRPr lang="en-US" dirty="0"/>
          </a:p>
          <a:p>
            <a:endParaRPr lang="en-US" dirty="0"/>
          </a:p>
          <a:p>
            <a:r>
              <a:rPr lang="en-US" dirty="0"/>
              <a:t>If there is a splash in your eye the eye wash station must be within</a:t>
            </a:r>
            <a:r>
              <a:rPr lang="en-US" baseline="0" dirty="0"/>
              <a:t> </a:t>
            </a:r>
            <a:r>
              <a:rPr lang="en-US" dirty="0"/>
              <a:t>10 seconds of reach and u must flush the water in ur eyes for good 15 minutes, you will hold your</a:t>
            </a:r>
            <a:r>
              <a:rPr lang="en-US" baseline="0" dirty="0"/>
              <a:t> </a:t>
            </a:r>
            <a:r>
              <a:rPr lang="en-US" dirty="0"/>
              <a:t>eyes open. Do not try to constrict your eyes because  if a chemical penetrates in to ur eye it</a:t>
            </a:r>
            <a:r>
              <a:rPr lang="en-US" baseline="0" dirty="0"/>
              <a:t> can</a:t>
            </a:r>
            <a:r>
              <a:rPr lang="en-US" dirty="0"/>
              <a:t> be</a:t>
            </a:r>
            <a:r>
              <a:rPr lang="en-US" baseline="0" dirty="0"/>
              <a:t> painful.</a:t>
            </a:r>
            <a:endParaRPr lang="en-US" dirty="0"/>
          </a:p>
          <a:p>
            <a:r>
              <a:rPr lang="en-US" dirty="0"/>
              <a:t>If ur wearing contacts the procedure will remain the same chances are</a:t>
            </a:r>
            <a:r>
              <a:rPr lang="en-US" baseline="0" dirty="0"/>
              <a:t> </a:t>
            </a:r>
            <a:r>
              <a:rPr lang="en-US" dirty="0"/>
              <a:t>either the contacts would come off automatically with water force or you can remove them after washing the eyes.</a:t>
            </a:r>
          </a:p>
          <a:p>
            <a:endParaRPr lang="en-US" dirty="0"/>
          </a:p>
        </p:txBody>
      </p:sp>
      <p:sp>
        <p:nvSpPr>
          <p:cNvPr id="4" name="Slide Number Placeholder 3"/>
          <p:cNvSpPr>
            <a:spLocks noGrp="1"/>
          </p:cNvSpPr>
          <p:nvPr>
            <p:ph type="sldNum" sz="quarter" idx="10"/>
          </p:nvPr>
        </p:nvSpPr>
        <p:spPr/>
        <p:txBody>
          <a:bodyPr/>
          <a:lstStyle/>
          <a:p>
            <a:fld id="{B7962A45-6A5F-430F-BD59-0831222C68FB}" type="slidenum">
              <a:rPr lang="en-US" smtClean="0"/>
              <a:t>29</a:t>
            </a:fld>
            <a:endParaRPr lang="en-US"/>
          </a:p>
        </p:txBody>
      </p:sp>
    </p:spTree>
    <p:extLst>
      <p:ext uri="{BB962C8B-B14F-4D97-AF65-F5344CB8AC3E}">
        <p14:creationId xmlns:p14="http://schemas.microsoft.com/office/powerpoint/2010/main" val="41153671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important to know difference between a manageable and unmanageable spill.</a:t>
            </a:r>
          </a:p>
          <a:p>
            <a:r>
              <a:rPr lang="en-US" dirty="0"/>
              <a:t>A manageable spill is small, dinner plate, for example if u spill a small bottle of ethanol, you can easily clean that up with an absorbent material. </a:t>
            </a:r>
          </a:p>
          <a:p>
            <a:r>
              <a:rPr lang="en-US" dirty="0"/>
              <a:t>But if u spill a gallon of monomer then that would</a:t>
            </a:r>
            <a:r>
              <a:rPr lang="en-US" baseline="0" dirty="0"/>
              <a:t> fall under </a:t>
            </a:r>
            <a:r>
              <a:rPr lang="en-US" dirty="0"/>
              <a:t>an unmanageable spill and u alert everyone in the lab and evacuate. Contact Public Safety. </a:t>
            </a:r>
          </a:p>
          <a:p>
            <a:r>
              <a:rPr lang="en-US" dirty="0"/>
              <a:t>They will eventually contact EH&amp;S and we will show up in our cool </a:t>
            </a:r>
            <a:r>
              <a:rPr lang="en-US" dirty="0" err="1"/>
              <a:t>tyvecs</a:t>
            </a:r>
            <a:r>
              <a:rPr lang="en-US" dirty="0"/>
              <a:t> suit like astronauts and clean the spill for u. </a:t>
            </a:r>
            <a:r>
              <a:rPr lang="en-US" dirty="0" err="1"/>
              <a:t>Bc</a:t>
            </a:r>
            <a:r>
              <a:rPr lang="en-US" dirty="0"/>
              <a:t> we are</a:t>
            </a:r>
            <a:r>
              <a:rPr lang="en-US" baseline="0" dirty="0"/>
              <a:t> professionally trained in managing large spills.</a:t>
            </a:r>
          </a:p>
          <a:p>
            <a:endParaRPr lang="en-US" baseline="0" dirty="0"/>
          </a:p>
          <a:p>
            <a:r>
              <a:rPr lang="en-US" baseline="0" dirty="0"/>
              <a:t>In general, to assess a spill you must</a:t>
            </a:r>
            <a:r>
              <a:rPr lang="en-US" dirty="0"/>
              <a:t> think about how toxic the spill is and the amount of it. </a:t>
            </a:r>
          </a:p>
          <a:p>
            <a:r>
              <a:rPr lang="en-US" dirty="0"/>
              <a:t>Each lab has spill kit make sure u know where it is. </a:t>
            </a:r>
          </a:p>
          <a:p>
            <a:r>
              <a:rPr lang="en-US" dirty="0"/>
              <a:t>Now I will play a video on how to tackle a manageable spill.</a:t>
            </a:r>
          </a:p>
        </p:txBody>
      </p:sp>
      <p:sp>
        <p:nvSpPr>
          <p:cNvPr id="4" name="Slide Number Placeholder 3"/>
          <p:cNvSpPr>
            <a:spLocks noGrp="1"/>
          </p:cNvSpPr>
          <p:nvPr>
            <p:ph type="sldNum" sz="quarter" idx="10"/>
          </p:nvPr>
        </p:nvSpPr>
        <p:spPr/>
        <p:txBody>
          <a:bodyPr/>
          <a:lstStyle/>
          <a:p>
            <a:fld id="{B7962A45-6A5F-430F-BD59-0831222C68FB}" type="slidenum">
              <a:rPr lang="en-US" smtClean="0"/>
              <a:t>30</a:t>
            </a:fld>
            <a:endParaRPr lang="en-US"/>
          </a:p>
        </p:txBody>
      </p:sp>
    </p:spTree>
    <p:extLst>
      <p:ext uri="{BB962C8B-B14F-4D97-AF65-F5344CB8AC3E}">
        <p14:creationId xmlns:p14="http://schemas.microsoft.com/office/powerpoint/2010/main" val="259274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Roles</a:t>
            </a:r>
            <a:r>
              <a:rPr lang="en-US" baseline="0" dirty="0"/>
              <a:t> and Responsibilities falls in two basic categories: First- You as Dental staff which includes faculty, dental hygienist, assistants, laboratory technicians &amp; volunteers, </a:t>
            </a:r>
            <a:r>
              <a:rPr lang="en-US" dirty="0"/>
              <a:t>visiting dental</a:t>
            </a:r>
            <a:r>
              <a:rPr lang="en-US" baseline="0" dirty="0"/>
              <a:t> staff</a:t>
            </a:r>
            <a:r>
              <a:rPr lang="en-US" dirty="0"/>
              <a:t>, support personnel, and glassware washers.</a:t>
            </a:r>
            <a:endParaRPr lang="en-US" baseline="0" dirty="0"/>
          </a:p>
          <a:p>
            <a:pPr eaLnBrk="1" hangingPunct="1">
              <a:spcBef>
                <a:spcPct val="0"/>
              </a:spcBef>
            </a:pPr>
            <a:r>
              <a:rPr lang="en-US" baseline="0" dirty="0"/>
              <a:t>The second category involves the Columbia University which includes Environmental Health and Safety team and administrative and academic dental staff. </a:t>
            </a:r>
          </a:p>
          <a:p>
            <a:pPr marL="0" marR="0" indent="0" algn="l" defTabSz="914400" rtl="0" eaLnBrk="1" fontAlgn="auto" latinLnBrk="0" hangingPunct="1">
              <a:lnSpc>
                <a:spcPct val="100000"/>
              </a:lnSpc>
              <a:spcBef>
                <a:spcPct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ct val="0"/>
              </a:spcBef>
              <a:spcAft>
                <a:spcPts val="0"/>
              </a:spcAft>
              <a:buClrTx/>
              <a:buSzTx/>
              <a:buFontTx/>
              <a:buNone/>
              <a:tabLst/>
              <a:defRPr/>
            </a:pPr>
            <a:r>
              <a:rPr lang="en-US" baseline="0" dirty="0"/>
              <a:t>Lets discuss Columbia University’s roles- </a:t>
            </a:r>
          </a:p>
          <a:p>
            <a:pPr marL="0" marR="0" indent="0" algn="l" defTabSz="914400" rtl="0" eaLnBrk="1" fontAlgn="auto" latinLnBrk="0" hangingPunct="1">
              <a:lnSpc>
                <a:spcPct val="100000"/>
              </a:lnSpc>
              <a:spcBef>
                <a:spcPct val="0"/>
              </a:spcBef>
              <a:spcAft>
                <a:spcPts val="0"/>
              </a:spcAft>
              <a:buClrTx/>
              <a:buSzTx/>
              <a:buFontTx/>
              <a:buNone/>
              <a:tabLst/>
              <a:defRPr/>
            </a:pPr>
            <a:r>
              <a:rPr lang="en-US" baseline="0" dirty="0"/>
              <a:t>To ensure if you are safe, identify hazards and communicate those hazards. The university provides the PPE free of charge. Columbia University is also responsible to provide safety information and trainings needed for the dental staff to function efficiently. They also provide task specific trainings based on each dental laboratory/ clinics requirements </a:t>
            </a:r>
          </a:p>
          <a:p>
            <a:pPr marL="0" marR="0" indent="0" algn="l" defTabSz="914400" rtl="0" eaLnBrk="1" fontAlgn="auto" latinLnBrk="0" hangingPunct="1">
              <a:lnSpc>
                <a:spcPct val="100000"/>
              </a:lnSpc>
              <a:spcBef>
                <a:spcPct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ct val="0"/>
              </a:spcBef>
              <a:spcAft>
                <a:spcPts val="0"/>
              </a:spcAft>
              <a:buClrTx/>
              <a:buSzTx/>
              <a:buFontTx/>
              <a:buNone/>
              <a:tabLst/>
              <a:defRPr/>
            </a:pPr>
            <a:r>
              <a:rPr lang="en-US" dirty="0"/>
              <a:t>Each worker is</a:t>
            </a:r>
            <a:r>
              <a:rPr lang="en-US" baseline="0" dirty="0"/>
              <a:t> </a:t>
            </a:r>
            <a:r>
              <a:rPr lang="en-US" dirty="0"/>
              <a:t>responsible for ensuring their own safety while we as </a:t>
            </a:r>
            <a:r>
              <a:rPr lang="en-US" dirty="0" err="1"/>
              <a:t>Eh&amp;s</a:t>
            </a:r>
            <a:r>
              <a:rPr lang="en-US" baseline="0" dirty="0"/>
              <a:t> are here to offer our timely assistance to adopt and promote safety culture.</a:t>
            </a:r>
          </a:p>
          <a:p>
            <a:pPr eaLnBrk="1" hangingPunct="1">
              <a:spcBef>
                <a:spcPct val="0"/>
              </a:spcBef>
            </a:pPr>
            <a:r>
              <a:rPr lang="en-US" baseline="0" dirty="0"/>
              <a:t>Your responsibilities involve- if you see a hazard please step forward to notify it to EH&amp;S, public safety or your administrative dental staff. </a:t>
            </a:r>
          </a:p>
          <a:p>
            <a:pPr eaLnBrk="1" hangingPunct="1">
              <a:spcBef>
                <a:spcPct val="0"/>
              </a:spcBef>
            </a:pPr>
            <a:r>
              <a:rPr lang="en-US" dirty="0"/>
              <a:t>Knowing how to access the Laboratory Safety &amp; Chemical Hygiene Plan, reviewing it, and being familiar with related policies and procedures.</a:t>
            </a:r>
          </a:p>
          <a:p>
            <a:pPr eaLnBrk="1" hangingPunct="1">
              <a:spcBef>
                <a:spcPct val="0"/>
              </a:spcBef>
            </a:pPr>
            <a:r>
              <a:rPr lang="en-US" dirty="0"/>
              <a:t>Knowing where SDS are stored or accessible.</a:t>
            </a:r>
          </a:p>
          <a:p>
            <a:pPr eaLnBrk="1" hangingPunct="1">
              <a:spcBef>
                <a:spcPct val="0"/>
              </a:spcBef>
            </a:pPr>
            <a:r>
              <a:rPr lang="en-US" dirty="0"/>
              <a:t>Attending Laboratory Safety and Hazardous Waste Management Training and other trainings applicable to dentistry</a:t>
            </a:r>
          </a:p>
          <a:p>
            <a:pPr eaLnBrk="1" hangingPunct="1">
              <a:spcBef>
                <a:spcPct val="0"/>
              </a:spcBef>
            </a:pPr>
            <a:r>
              <a:rPr lang="en-US" dirty="0"/>
              <a:t>Safely handling and disposing</a:t>
            </a:r>
            <a:r>
              <a:rPr lang="en-US" baseline="0" dirty="0"/>
              <a:t> </a:t>
            </a:r>
            <a:r>
              <a:rPr lang="en-US" dirty="0"/>
              <a:t>of chemicals.</a:t>
            </a:r>
          </a:p>
          <a:p>
            <a:pPr eaLnBrk="1" hangingPunct="1">
              <a:spcBef>
                <a:spcPct val="0"/>
              </a:spcBef>
            </a:pPr>
            <a:r>
              <a:rPr lang="en-US" dirty="0"/>
              <a:t>Using appropriate PPE when working in the dental</a:t>
            </a:r>
            <a:r>
              <a:rPr lang="en-US" baseline="0" dirty="0"/>
              <a:t> laboratories and clinics</a:t>
            </a:r>
            <a:r>
              <a:rPr lang="en-US" dirty="0"/>
              <a:t>.</a:t>
            </a:r>
          </a:p>
          <a:p>
            <a:pPr eaLnBrk="1" hangingPunct="1">
              <a:spcBef>
                <a:spcPct val="0"/>
              </a:spcBef>
            </a:pPr>
            <a:r>
              <a:rPr lang="en-US" dirty="0"/>
              <a:t> </a:t>
            </a:r>
          </a:p>
          <a:p>
            <a:pPr eaLnBrk="1" hangingPunct="1">
              <a:spcBef>
                <a:spcPct val="0"/>
              </a:spcBef>
            </a:pPr>
            <a:endParaRPr lang="en-US" dirty="0"/>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defRPr>
            </a:lvl1pPr>
            <a:lvl2pPr marL="742841" indent="-285708" eaLnBrk="0" hangingPunct="0">
              <a:defRPr>
                <a:solidFill>
                  <a:schemeClr val="tx1"/>
                </a:solidFill>
                <a:latin typeface="Palatino Linotype" pitchFamily="18" charset="0"/>
              </a:defRPr>
            </a:lvl2pPr>
            <a:lvl3pPr marL="1142833" indent="-228567" eaLnBrk="0" hangingPunct="0">
              <a:defRPr>
                <a:solidFill>
                  <a:schemeClr val="tx1"/>
                </a:solidFill>
                <a:latin typeface="Palatino Linotype" pitchFamily="18" charset="0"/>
              </a:defRPr>
            </a:lvl3pPr>
            <a:lvl4pPr marL="1599965" indent="-228567" eaLnBrk="0" hangingPunct="0">
              <a:defRPr>
                <a:solidFill>
                  <a:schemeClr val="tx1"/>
                </a:solidFill>
                <a:latin typeface="Palatino Linotype" pitchFamily="18" charset="0"/>
              </a:defRPr>
            </a:lvl4pPr>
            <a:lvl5pPr marL="2057099" indent="-228567" eaLnBrk="0" hangingPunct="0">
              <a:defRPr>
                <a:solidFill>
                  <a:schemeClr val="tx1"/>
                </a:solidFill>
                <a:latin typeface="Palatino Linotype" pitchFamily="18" charset="0"/>
              </a:defRPr>
            </a:lvl5pPr>
            <a:lvl6pPr marL="2514232" indent="-228567" eaLnBrk="0" fontAlgn="base" hangingPunct="0">
              <a:spcBef>
                <a:spcPct val="0"/>
              </a:spcBef>
              <a:spcAft>
                <a:spcPct val="0"/>
              </a:spcAft>
              <a:defRPr>
                <a:solidFill>
                  <a:schemeClr val="tx1"/>
                </a:solidFill>
                <a:latin typeface="Palatino Linotype" pitchFamily="18" charset="0"/>
              </a:defRPr>
            </a:lvl6pPr>
            <a:lvl7pPr marL="2971364" indent="-228567" eaLnBrk="0" fontAlgn="base" hangingPunct="0">
              <a:spcBef>
                <a:spcPct val="0"/>
              </a:spcBef>
              <a:spcAft>
                <a:spcPct val="0"/>
              </a:spcAft>
              <a:defRPr>
                <a:solidFill>
                  <a:schemeClr val="tx1"/>
                </a:solidFill>
                <a:latin typeface="Palatino Linotype" pitchFamily="18" charset="0"/>
              </a:defRPr>
            </a:lvl7pPr>
            <a:lvl8pPr marL="3428498" indent="-228567" eaLnBrk="0" fontAlgn="base" hangingPunct="0">
              <a:spcBef>
                <a:spcPct val="0"/>
              </a:spcBef>
              <a:spcAft>
                <a:spcPct val="0"/>
              </a:spcAft>
              <a:defRPr>
                <a:solidFill>
                  <a:schemeClr val="tx1"/>
                </a:solidFill>
                <a:latin typeface="Palatino Linotype" pitchFamily="18" charset="0"/>
              </a:defRPr>
            </a:lvl8pPr>
            <a:lvl9pPr marL="3885630" indent="-228567" eaLnBrk="0" fontAlgn="base" hangingPunct="0">
              <a:spcBef>
                <a:spcPct val="0"/>
              </a:spcBef>
              <a:spcAft>
                <a:spcPct val="0"/>
              </a:spcAft>
              <a:defRPr>
                <a:solidFill>
                  <a:schemeClr val="tx1"/>
                </a:solidFill>
                <a:latin typeface="Palatino Linotype" pitchFamily="18" charset="0"/>
              </a:defRPr>
            </a:lvl9pPr>
          </a:lstStyle>
          <a:p>
            <a:pPr eaLnBrk="1" fontAlgn="base" hangingPunct="1">
              <a:spcBef>
                <a:spcPct val="0"/>
              </a:spcBef>
              <a:spcAft>
                <a:spcPct val="0"/>
              </a:spcAft>
            </a:pPr>
            <a:fld id="{0F05FDD5-A82D-4BE0-89AC-366AF7592266}" type="slidenum">
              <a:rPr lang="en-US" smtClean="0">
                <a:latin typeface="Arial" charset="0"/>
              </a:rPr>
              <a:pPr eaLnBrk="1" fontAlgn="base" hangingPunct="1">
                <a:spcBef>
                  <a:spcPct val="0"/>
                </a:spcBef>
                <a:spcAft>
                  <a:spcPct val="0"/>
                </a:spcAft>
              </a:pPr>
              <a:t>4</a:t>
            </a:fld>
            <a:endParaRPr lang="en-US" dirty="0">
              <a:latin typeface="Arial" charset="0"/>
            </a:endParaRPr>
          </a:p>
        </p:txBody>
      </p:sp>
    </p:spTree>
    <p:extLst>
      <p:ext uri="{BB962C8B-B14F-4D97-AF65-F5344CB8AC3E}">
        <p14:creationId xmlns:p14="http://schemas.microsoft.com/office/powerpoint/2010/main" val="10084996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defRPr>
            </a:lvl1pPr>
            <a:lvl2pPr marL="742841" indent="-285708" eaLnBrk="0" hangingPunct="0">
              <a:defRPr>
                <a:solidFill>
                  <a:schemeClr val="tx1"/>
                </a:solidFill>
                <a:latin typeface="Palatino Linotype" pitchFamily="18" charset="0"/>
              </a:defRPr>
            </a:lvl2pPr>
            <a:lvl3pPr marL="1142833" indent="-228567" eaLnBrk="0" hangingPunct="0">
              <a:defRPr>
                <a:solidFill>
                  <a:schemeClr val="tx1"/>
                </a:solidFill>
                <a:latin typeface="Palatino Linotype" pitchFamily="18" charset="0"/>
              </a:defRPr>
            </a:lvl3pPr>
            <a:lvl4pPr marL="1599965" indent="-228567" eaLnBrk="0" hangingPunct="0">
              <a:defRPr>
                <a:solidFill>
                  <a:schemeClr val="tx1"/>
                </a:solidFill>
                <a:latin typeface="Palatino Linotype" pitchFamily="18" charset="0"/>
              </a:defRPr>
            </a:lvl4pPr>
            <a:lvl5pPr marL="2057099" indent="-228567" eaLnBrk="0" hangingPunct="0">
              <a:defRPr>
                <a:solidFill>
                  <a:schemeClr val="tx1"/>
                </a:solidFill>
                <a:latin typeface="Palatino Linotype" pitchFamily="18" charset="0"/>
              </a:defRPr>
            </a:lvl5pPr>
            <a:lvl6pPr marL="2514232" indent="-228567" eaLnBrk="0" fontAlgn="base" hangingPunct="0">
              <a:spcBef>
                <a:spcPct val="0"/>
              </a:spcBef>
              <a:spcAft>
                <a:spcPct val="0"/>
              </a:spcAft>
              <a:defRPr>
                <a:solidFill>
                  <a:schemeClr val="tx1"/>
                </a:solidFill>
                <a:latin typeface="Palatino Linotype" pitchFamily="18" charset="0"/>
              </a:defRPr>
            </a:lvl6pPr>
            <a:lvl7pPr marL="2971364" indent="-228567" eaLnBrk="0" fontAlgn="base" hangingPunct="0">
              <a:spcBef>
                <a:spcPct val="0"/>
              </a:spcBef>
              <a:spcAft>
                <a:spcPct val="0"/>
              </a:spcAft>
              <a:defRPr>
                <a:solidFill>
                  <a:schemeClr val="tx1"/>
                </a:solidFill>
                <a:latin typeface="Palatino Linotype" pitchFamily="18" charset="0"/>
              </a:defRPr>
            </a:lvl7pPr>
            <a:lvl8pPr marL="3428498" indent="-228567" eaLnBrk="0" fontAlgn="base" hangingPunct="0">
              <a:spcBef>
                <a:spcPct val="0"/>
              </a:spcBef>
              <a:spcAft>
                <a:spcPct val="0"/>
              </a:spcAft>
              <a:defRPr>
                <a:solidFill>
                  <a:schemeClr val="tx1"/>
                </a:solidFill>
                <a:latin typeface="Palatino Linotype" pitchFamily="18" charset="0"/>
              </a:defRPr>
            </a:lvl8pPr>
            <a:lvl9pPr marL="3885630" indent="-228567" eaLnBrk="0" fontAlgn="base" hangingPunct="0">
              <a:spcBef>
                <a:spcPct val="0"/>
              </a:spcBef>
              <a:spcAft>
                <a:spcPct val="0"/>
              </a:spcAft>
              <a:defRPr>
                <a:solidFill>
                  <a:schemeClr val="tx1"/>
                </a:solidFill>
                <a:latin typeface="Palatino Linotype" pitchFamily="18" charset="0"/>
              </a:defRPr>
            </a:lvl9pPr>
          </a:lstStyle>
          <a:p>
            <a:pPr eaLnBrk="1" fontAlgn="base" hangingPunct="1">
              <a:spcBef>
                <a:spcPct val="0"/>
              </a:spcBef>
              <a:spcAft>
                <a:spcPct val="0"/>
              </a:spcAft>
            </a:pPr>
            <a:fld id="{17F61C60-EC99-4653-B643-F23BA8D59EBD}" type="slidenum">
              <a:rPr lang="en-US" smtClean="0">
                <a:latin typeface="Calibri" pitchFamily="34" charset="0"/>
              </a:rPr>
              <a:pPr eaLnBrk="1" fontAlgn="base" hangingPunct="1">
                <a:spcBef>
                  <a:spcPct val="0"/>
                </a:spcBef>
                <a:spcAft>
                  <a:spcPct val="0"/>
                </a:spcAft>
              </a:pPr>
              <a:t>31</a:t>
            </a:fld>
            <a:endParaRPr lang="en-US">
              <a:latin typeface="Calibri" pitchFamily="34" charset="0"/>
            </a:endParaRPr>
          </a:p>
        </p:txBody>
      </p:sp>
      <p:sp>
        <p:nvSpPr>
          <p:cNvPr id="198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Spills of hazardous materials that involve personal contamination increase the possibility of exposure, particularly if the chemical is capable of being absorbed through the skin.</a:t>
            </a:r>
          </a:p>
          <a:p>
            <a:pPr eaLnBrk="1" hangingPunct="1">
              <a:spcBef>
                <a:spcPct val="0"/>
              </a:spcBef>
            </a:pPr>
            <a:r>
              <a:rPr lang="en-US" dirty="0"/>
              <a:t>if u get  exposed to chemical contamination, get rid of the contaminated clothing and wash the area for good 15 minutes. For medical attention, contact workforce health safety, take the </a:t>
            </a:r>
            <a:r>
              <a:rPr lang="en-US" dirty="0" err="1"/>
              <a:t>sds</a:t>
            </a:r>
            <a:r>
              <a:rPr lang="en-US" dirty="0"/>
              <a:t> and go to the nurse </a:t>
            </a:r>
            <a:r>
              <a:rPr lang="en-US" dirty="0" err="1"/>
              <a:t>practioner</a:t>
            </a:r>
            <a:r>
              <a:rPr lang="en-US" dirty="0"/>
              <a:t> or doctor.</a:t>
            </a:r>
          </a:p>
          <a:p>
            <a:pPr eaLnBrk="1" hangingPunct="1">
              <a:spcBef>
                <a:spcPct val="0"/>
              </a:spcBef>
            </a:pPr>
            <a:r>
              <a:rPr lang="en-US" dirty="0"/>
              <a:t>Don’t forget to contact the public safety, inform </a:t>
            </a:r>
            <a:r>
              <a:rPr lang="en-US" dirty="0" err="1"/>
              <a:t>ur</a:t>
            </a:r>
            <a:r>
              <a:rPr lang="en-US" dirty="0"/>
              <a:t> PI. </a:t>
            </a:r>
          </a:p>
          <a:p>
            <a:pPr eaLnBrk="1" hangingPunct="1">
              <a:spcBef>
                <a:spcPct val="0"/>
              </a:spcBef>
            </a:pPr>
            <a:endParaRPr lang="en-US" dirty="0"/>
          </a:p>
          <a:p>
            <a:pPr eaLnBrk="1" hangingPunct="1">
              <a:spcBef>
                <a:spcPct val="0"/>
              </a:spcBef>
            </a:pPr>
            <a:endParaRPr lang="en-US" dirty="0"/>
          </a:p>
        </p:txBody>
      </p:sp>
    </p:spTree>
    <p:extLst>
      <p:ext uri="{BB962C8B-B14F-4D97-AF65-F5344CB8AC3E}">
        <p14:creationId xmlns:p14="http://schemas.microsoft.com/office/powerpoint/2010/main" val="24037862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If u don’t have the number of public safety, please take a </a:t>
            </a:r>
            <a:r>
              <a:rPr lang="en-US" dirty="0" err="1"/>
              <a:t>picyure</a:t>
            </a:r>
            <a:r>
              <a:rPr lang="en-US" dirty="0"/>
              <a:t> of the screen so that’s its on </a:t>
            </a:r>
            <a:r>
              <a:rPr lang="en-US" dirty="0" err="1"/>
              <a:t>ur</a:t>
            </a:r>
            <a:r>
              <a:rPr lang="en-US" dirty="0"/>
              <a:t> phone. </a:t>
            </a:r>
          </a:p>
          <a:p>
            <a:pPr eaLnBrk="1" hangingPunct="1">
              <a:spcBef>
                <a:spcPct val="0"/>
              </a:spcBef>
            </a:pPr>
            <a:endParaRPr lang="en-US" dirty="0"/>
          </a:p>
          <a:p>
            <a:pPr eaLnBrk="1" hangingPunct="1">
              <a:spcBef>
                <a:spcPct val="0"/>
              </a:spcBef>
            </a:pPr>
            <a:r>
              <a:rPr lang="en-US" dirty="0"/>
              <a:t>When reporting an emergency to public safety;</a:t>
            </a:r>
          </a:p>
          <a:p>
            <a:pPr eaLnBrk="1" hangingPunct="1">
              <a:spcBef>
                <a:spcPct val="0"/>
              </a:spcBef>
            </a:pPr>
            <a:r>
              <a:rPr lang="en-US" dirty="0"/>
              <a:t>Provide with </a:t>
            </a:r>
            <a:r>
              <a:rPr lang="en-US" dirty="0" err="1"/>
              <a:t>ur</a:t>
            </a:r>
            <a:r>
              <a:rPr lang="en-US" dirty="0"/>
              <a:t> name, </a:t>
            </a:r>
            <a:r>
              <a:rPr lang="en-US" dirty="0" err="1"/>
              <a:t>uni</a:t>
            </a:r>
            <a:r>
              <a:rPr lang="en-US" dirty="0"/>
              <a:t>, phone number so that if u get disconnected they can call u back, location of the </a:t>
            </a:r>
            <a:r>
              <a:rPr lang="en-US" dirty="0" err="1"/>
              <a:t>emergenmcy</a:t>
            </a:r>
            <a:r>
              <a:rPr lang="en-US" dirty="0"/>
              <a:t> , details specially if there is any personal injury. Public safety are professional call center and they can get in touch with </a:t>
            </a:r>
            <a:r>
              <a:rPr lang="en-US" dirty="0" err="1"/>
              <a:t>nypd</a:t>
            </a:r>
            <a:r>
              <a:rPr lang="en-US" dirty="0"/>
              <a:t> / </a:t>
            </a:r>
            <a:r>
              <a:rPr lang="en-US" dirty="0" err="1"/>
              <a:t>fdny</a:t>
            </a:r>
            <a:r>
              <a:rPr lang="en-US" dirty="0"/>
              <a:t> in second. They know the buildings and floors better than </a:t>
            </a:r>
            <a:r>
              <a:rPr lang="en-US" dirty="0" err="1"/>
              <a:t>fdny</a:t>
            </a:r>
            <a:r>
              <a:rPr lang="en-US" dirty="0"/>
              <a:t> or </a:t>
            </a:r>
            <a:r>
              <a:rPr lang="en-US" dirty="0" err="1"/>
              <a:t>nypd</a:t>
            </a:r>
            <a:r>
              <a:rPr lang="en-US" dirty="0"/>
              <a:t> and they can reach faster than anyone.</a:t>
            </a:r>
          </a:p>
          <a:p>
            <a:pPr eaLnBrk="1" hangingPunct="1">
              <a:spcBef>
                <a:spcPct val="0"/>
              </a:spcBef>
            </a:pPr>
            <a:endParaRPr lang="en-US" dirty="0"/>
          </a:p>
        </p:txBody>
      </p:sp>
      <p:sp>
        <p:nvSpPr>
          <p:cNvPr id="190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defRPr>
            </a:lvl1pPr>
            <a:lvl2pPr marL="742841" indent="-285708" eaLnBrk="0" hangingPunct="0">
              <a:defRPr>
                <a:solidFill>
                  <a:schemeClr val="tx1"/>
                </a:solidFill>
                <a:latin typeface="Palatino Linotype" pitchFamily="18" charset="0"/>
              </a:defRPr>
            </a:lvl2pPr>
            <a:lvl3pPr marL="1142833" indent="-228567" eaLnBrk="0" hangingPunct="0">
              <a:defRPr>
                <a:solidFill>
                  <a:schemeClr val="tx1"/>
                </a:solidFill>
                <a:latin typeface="Palatino Linotype" pitchFamily="18" charset="0"/>
              </a:defRPr>
            </a:lvl3pPr>
            <a:lvl4pPr marL="1599965" indent="-228567" eaLnBrk="0" hangingPunct="0">
              <a:defRPr>
                <a:solidFill>
                  <a:schemeClr val="tx1"/>
                </a:solidFill>
                <a:latin typeface="Palatino Linotype" pitchFamily="18" charset="0"/>
              </a:defRPr>
            </a:lvl4pPr>
            <a:lvl5pPr marL="2057099" indent="-228567" eaLnBrk="0" hangingPunct="0">
              <a:defRPr>
                <a:solidFill>
                  <a:schemeClr val="tx1"/>
                </a:solidFill>
                <a:latin typeface="Palatino Linotype" pitchFamily="18" charset="0"/>
              </a:defRPr>
            </a:lvl5pPr>
            <a:lvl6pPr marL="2514232" indent="-228567" eaLnBrk="0" fontAlgn="base" hangingPunct="0">
              <a:spcBef>
                <a:spcPct val="0"/>
              </a:spcBef>
              <a:spcAft>
                <a:spcPct val="0"/>
              </a:spcAft>
              <a:defRPr>
                <a:solidFill>
                  <a:schemeClr val="tx1"/>
                </a:solidFill>
                <a:latin typeface="Palatino Linotype" pitchFamily="18" charset="0"/>
              </a:defRPr>
            </a:lvl6pPr>
            <a:lvl7pPr marL="2971364" indent="-228567" eaLnBrk="0" fontAlgn="base" hangingPunct="0">
              <a:spcBef>
                <a:spcPct val="0"/>
              </a:spcBef>
              <a:spcAft>
                <a:spcPct val="0"/>
              </a:spcAft>
              <a:defRPr>
                <a:solidFill>
                  <a:schemeClr val="tx1"/>
                </a:solidFill>
                <a:latin typeface="Palatino Linotype" pitchFamily="18" charset="0"/>
              </a:defRPr>
            </a:lvl7pPr>
            <a:lvl8pPr marL="3428498" indent="-228567" eaLnBrk="0" fontAlgn="base" hangingPunct="0">
              <a:spcBef>
                <a:spcPct val="0"/>
              </a:spcBef>
              <a:spcAft>
                <a:spcPct val="0"/>
              </a:spcAft>
              <a:defRPr>
                <a:solidFill>
                  <a:schemeClr val="tx1"/>
                </a:solidFill>
                <a:latin typeface="Palatino Linotype" pitchFamily="18" charset="0"/>
              </a:defRPr>
            </a:lvl8pPr>
            <a:lvl9pPr marL="3885630" indent="-228567" eaLnBrk="0" fontAlgn="base" hangingPunct="0">
              <a:spcBef>
                <a:spcPct val="0"/>
              </a:spcBef>
              <a:spcAft>
                <a:spcPct val="0"/>
              </a:spcAft>
              <a:defRPr>
                <a:solidFill>
                  <a:schemeClr val="tx1"/>
                </a:solidFill>
                <a:latin typeface="Palatino Linotype" pitchFamily="18" charset="0"/>
              </a:defRPr>
            </a:lvl9pPr>
          </a:lstStyle>
          <a:p>
            <a:pPr eaLnBrk="1" fontAlgn="base" hangingPunct="1">
              <a:spcBef>
                <a:spcPct val="0"/>
              </a:spcBef>
              <a:spcAft>
                <a:spcPct val="0"/>
              </a:spcAft>
            </a:pPr>
            <a:fld id="{C33837D8-0A78-4712-82A9-3C08C7E8C3D9}" type="slidenum">
              <a:rPr lang="en-US" smtClean="0">
                <a:latin typeface="Calibri" pitchFamily="34" charset="0"/>
              </a:rPr>
              <a:pPr eaLnBrk="1" fontAlgn="base" hangingPunct="1">
                <a:spcBef>
                  <a:spcPct val="0"/>
                </a:spcBef>
                <a:spcAft>
                  <a:spcPct val="0"/>
                </a:spcAft>
              </a:pPr>
              <a:t>32</a:t>
            </a:fld>
            <a:endParaRPr lang="en-US">
              <a:latin typeface="Calibri" pitchFamily="34" charset="0"/>
            </a:endParaRPr>
          </a:p>
        </p:txBody>
      </p:sp>
    </p:spTree>
    <p:extLst>
      <p:ext uri="{BB962C8B-B14F-4D97-AF65-F5344CB8AC3E}">
        <p14:creationId xmlns:p14="http://schemas.microsoft.com/office/powerpoint/2010/main" val="34949673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defRPr>
            </a:lvl1pPr>
            <a:lvl2pPr marL="742841" indent="-285708" eaLnBrk="0" hangingPunct="0">
              <a:defRPr>
                <a:solidFill>
                  <a:schemeClr val="tx1"/>
                </a:solidFill>
                <a:latin typeface="Palatino Linotype" pitchFamily="18" charset="0"/>
              </a:defRPr>
            </a:lvl2pPr>
            <a:lvl3pPr marL="1142833" indent="-228567" eaLnBrk="0" hangingPunct="0">
              <a:defRPr>
                <a:solidFill>
                  <a:schemeClr val="tx1"/>
                </a:solidFill>
                <a:latin typeface="Palatino Linotype" pitchFamily="18" charset="0"/>
              </a:defRPr>
            </a:lvl3pPr>
            <a:lvl4pPr marL="1599965" indent="-228567" eaLnBrk="0" hangingPunct="0">
              <a:defRPr>
                <a:solidFill>
                  <a:schemeClr val="tx1"/>
                </a:solidFill>
                <a:latin typeface="Palatino Linotype" pitchFamily="18" charset="0"/>
              </a:defRPr>
            </a:lvl4pPr>
            <a:lvl5pPr marL="2057099" indent="-228567" eaLnBrk="0" hangingPunct="0">
              <a:defRPr>
                <a:solidFill>
                  <a:schemeClr val="tx1"/>
                </a:solidFill>
                <a:latin typeface="Palatino Linotype" pitchFamily="18" charset="0"/>
              </a:defRPr>
            </a:lvl5pPr>
            <a:lvl6pPr marL="2514232" indent="-228567" eaLnBrk="0" fontAlgn="base" hangingPunct="0">
              <a:spcBef>
                <a:spcPct val="0"/>
              </a:spcBef>
              <a:spcAft>
                <a:spcPct val="0"/>
              </a:spcAft>
              <a:defRPr>
                <a:solidFill>
                  <a:schemeClr val="tx1"/>
                </a:solidFill>
                <a:latin typeface="Palatino Linotype" pitchFamily="18" charset="0"/>
              </a:defRPr>
            </a:lvl6pPr>
            <a:lvl7pPr marL="2971364" indent="-228567" eaLnBrk="0" fontAlgn="base" hangingPunct="0">
              <a:spcBef>
                <a:spcPct val="0"/>
              </a:spcBef>
              <a:spcAft>
                <a:spcPct val="0"/>
              </a:spcAft>
              <a:defRPr>
                <a:solidFill>
                  <a:schemeClr val="tx1"/>
                </a:solidFill>
                <a:latin typeface="Palatino Linotype" pitchFamily="18" charset="0"/>
              </a:defRPr>
            </a:lvl7pPr>
            <a:lvl8pPr marL="3428498" indent="-228567" eaLnBrk="0" fontAlgn="base" hangingPunct="0">
              <a:spcBef>
                <a:spcPct val="0"/>
              </a:spcBef>
              <a:spcAft>
                <a:spcPct val="0"/>
              </a:spcAft>
              <a:defRPr>
                <a:solidFill>
                  <a:schemeClr val="tx1"/>
                </a:solidFill>
                <a:latin typeface="Palatino Linotype" pitchFamily="18" charset="0"/>
              </a:defRPr>
            </a:lvl8pPr>
            <a:lvl9pPr marL="3885630" indent="-228567" eaLnBrk="0" fontAlgn="base" hangingPunct="0">
              <a:spcBef>
                <a:spcPct val="0"/>
              </a:spcBef>
              <a:spcAft>
                <a:spcPct val="0"/>
              </a:spcAft>
              <a:defRPr>
                <a:solidFill>
                  <a:schemeClr val="tx1"/>
                </a:solidFill>
                <a:latin typeface="Palatino Linotype" pitchFamily="18" charset="0"/>
              </a:defRPr>
            </a:lvl9pPr>
          </a:lstStyle>
          <a:p>
            <a:pPr eaLnBrk="1" fontAlgn="base" hangingPunct="1">
              <a:spcBef>
                <a:spcPct val="0"/>
              </a:spcBef>
              <a:spcAft>
                <a:spcPct val="0"/>
              </a:spcAft>
            </a:pPr>
            <a:fld id="{DA718F8B-CD01-4264-9A89-83359ECC195E}" type="slidenum">
              <a:rPr lang="en-US" smtClean="0">
                <a:latin typeface="Calibri" pitchFamily="34" charset="0"/>
              </a:rPr>
              <a:pPr eaLnBrk="1" fontAlgn="base" hangingPunct="1">
                <a:spcBef>
                  <a:spcPct val="0"/>
                </a:spcBef>
                <a:spcAft>
                  <a:spcPct val="0"/>
                </a:spcAft>
              </a:pPr>
              <a:t>33</a:t>
            </a:fld>
            <a:endParaRPr lang="en-US">
              <a:latin typeface="Calibri" pitchFamily="34" charset="0"/>
            </a:endParaRPr>
          </a:p>
        </p:txBody>
      </p:sp>
      <p:sp>
        <p:nvSpPr>
          <p:cNvPr id="199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It is highly recommended to save after hours emergency contact information on</a:t>
            </a:r>
            <a:r>
              <a:rPr lang="en-US" baseline="0" dirty="0"/>
              <a:t> your phone.</a:t>
            </a:r>
            <a:endParaRPr lang="en-US" dirty="0"/>
          </a:p>
        </p:txBody>
      </p:sp>
    </p:spTree>
    <p:extLst>
      <p:ext uri="{BB962C8B-B14F-4D97-AF65-F5344CB8AC3E}">
        <p14:creationId xmlns:p14="http://schemas.microsoft.com/office/powerpoint/2010/main" val="5468990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conclusion</a:t>
            </a:r>
            <a:r>
              <a:rPr lang="en-US" dirty="0"/>
              <a:t> although not frequently reported, dental professionals may be at risk for exposure to numerous occupational health hazards wither in the dental clinic or during manufacturing dental prostheses in the dental laboratory. there is an ever growing need for occupational health practitioners to be aware of the work processes in this occupation, to recognize possible hazards, and to implement specific measures to control and reduce hazards associated with their occupations.</a:t>
            </a:r>
          </a:p>
          <a:p>
            <a:r>
              <a:rPr lang="en-US" dirty="0"/>
              <a:t>Last but not the least </a:t>
            </a:r>
          </a:p>
        </p:txBody>
      </p:sp>
      <p:sp>
        <p:nvSpPr>
          <p:cNvPr id="4" name="Slide Number Placeholder 3"/>
          <p:cNvSpPr>
            <a:spLocks noGrp="1"/>
          </p:cNvSpPr>
          <p:nvPr>
            <p:ph type="sldNum" sz="quarter" idx="10"/>
          </p:nvPr>
        </p:nvSpPr>
        <p:spPr/>
        <p:txBody>
          <a:bodyPr/>
          <a:lstStyle/>
          <a:p>
            <a:fld id="{B7962A45-6A5F-430F-BD59-0831222C68FB}" type="slidenum">
              <a:rPr lang="en-US" smtClean="0"/>
              <a:t>34</a:t>
            </a:fld>
            <a:endParaRPr lang="en-US"/>
          </a:p>
        </p:txBody>
      </p:sp>
    </p:spTree>
    <p:extLst>
      <p:ext uri="{BB962C8B-B14F-4D97-AF65-F5344CB8AC3E}">
        <p14:creationId xmlns:p14="http://schemas.microsoft.com/office/powerpoint/2010/main" val="884584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not the police., We are not facilities.</a:t>
            </a:r>
            <a:r>
              <a:rPr lang="en-US" baseline="0" dirty="0"/>
              <a:t> EH&amp;S offers a broad range of services and actively develops partnerships with faculty and departmental personnel to ensure a safe work environment and compliance with University policy and applicable regulations in the most efficient manner possible. These endeavors are realized through programs such as personnel training, chemical hygiene plan, biological safety, environmental safety, fire safety, occupational safety, and asbestos and lead management in compliance with local, state and federal regulations.</a:t>
            </a:r>
          </a:p>
          <a:p>
            <a:endParaRPr lang="en-US" baseline="0" dirty="0"/>
          </a:p>
          <a:p>
            <a:r>
              <a:rPr lang="en-US" baseline="0" dirty="0"/>
              <a:t>Our Goals include:</a:t>
            </a:r>
          </a:p>
          <a:p>
            <a:endParaRPr lang="en-US" baseline="0" dirty="0"/>
          </a:p>
          <a:p>
            <a:r>
              <a:rPr lang="en-US" baseline="0" dirty="0"/>
              <a:t>Setting an example for effective health and safety programs;</a:t>
            </a:r>
          </a:p>
          <a:p>
            <a:r>
              <a:rPr lang="en-US" baseline="0" dirty="0"/>
              <a:t>Minimizing risk of exposure to hazardous chemical, physical or biological agents;</a:t>
            </a:r>
          </a:p>
          <a:p>
            <a:r>
              <a:rPr lang="en-US" baseline="0" dirty="0"/>
              <a:t>Minimizing risk of work related injury and illness;</a:t>
            </a:r>
          </a:p>
          <a:p>
            <a:r>
              <a:rPr lang="en-US" baseline="0" dirty="0"/>
              <a:t>Minimizing risk to the environment; and</a:t>
            </a:r>
          </a:p>
          <a:p>
            <a:r>
              <a:rPr lang="en-US" baseline="0" dirty="0"/>
              <a:t>Realizing these goals with a minimum burden on education and research activities.</a:t>
            </a:r>
          </a:p>
          <a:p>
            <a:endParaRPr lang="en-US" dirty="0"/>
          </a:p>
          <a:p>
            <a:r>
              <a:rPr lang="en-US" i="1" baseline="0" dirty="0"/>
              <a:t>EH&amp;S provide services such as general lab safety training, we provide free hazardous waste pick up, emergency response such as managing spills, hazard assessment if you are working on a new experiment/ process and feel unsafe or if you are concerned about exposure to some chemical then we can do exposure assessment.</a:t>
            </a:r>
          </a:p>
          <a:p>
            <a:r>
              <a:rPr lang="en-US" i="1" baseline="0" dirty="0"/>
              <a:t>We also do laboratory decommissioning and commissioning as well as laboratory equipment clearances so if the PI is moving or re locating we intervene and certify all biological chemical and radiological material is removed from the lab. We certify that its clear for somebody else to go in and clean. We are here as consultants if you are concerned about safety aspect, get in touch with us.</a:t>
            </a:r>
          </a:p>
          <a:p>
            <a:endParaRPr lang="en-US" baseline="0" dirty="0"/>
          </a:p>
          <a:p>
            <a:r>
              <a:rPr lang="en-US" dirty="0"/>
              <a:t> Each year, EH&amp;S delivers 12 hours of safety and environmental management training to more than 400 CDM staff and students. The training covers topics such as laboratory and occupational safety, hazard communication, environmental stewardship, waste management, </a:t>
            </a:r>
            <a:r>
              <a:rPr lang="en-US" dirty="0" err="1"/>
              <a:t>bloodborne</a:t>
            </a:r>
            <a:r>
              <a:rPr lang="en-US" dirty="0"/>
              <a:t> pathogens and fire &amp; life safety.  In addition, CDM has clinical policies and procedures specifically established to address these topics as it relates to clinical care.  These are available through the CDM intranet website.</a:t>
            </a:r>
          </a:p>
        </p:txBody>
      </p:sp>
      <p:sp>
        <p:nvSpPr>
          <p:cNvPr id="4" name="Slide Number Placeholder 3"/>
          <p:cNvSpPr>
            <a:spLocks noGrp="1"/>
          </p:cNvSpPr>
          <p:nvPr>
            <p:ph type="sldNum" sz="quarter" idx="10"/>
          </p:nvPr>
        </p:nvSpPr>
        <p:spPr/>
        <p:txBody>
          <a:bodyPr/>
          <a:lstStyle/>
          <a:p>
            <a:fld id="{B7962A45-6A5F-430F-BD59-0831222C68FB}" type="slidenum">
              <a:rPr lang="en-US" smtClean="0"/>
              <a:t>5</a:t>
            </a:fld>
            <a:endParaRPr lang="en-US" dirty="0"/>
          </a:p>
        </p:txBody>
      </p:sp>
    </p:spTree>
    <p:extLst>
      <p:ext uri="{BB962C8B-B14F-4D97-AF65-F5344CB8AC3E}">
        <p14:creationId xmlns:p14="http://schemas.microsoft.com/office/powerpoint/2010/main" val="4035404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defRPr>
            </a:lvl1pPr>
            <a:lvl2pPr marL="742841" indent="-285708" eaLnBrk="0" hangingPunct="0">
              <a:defRPr>
                <a:solidFill>
                  <a:schemeClr val="tx1"/>
                </a:solidFill>
                <a:latin typeface="Palatino Linotype" pitchFamily="18" charset="0"/>
              </a:defRPr>
            </a:lvl2pPr>
            <a:lvl3pPr marL="1142833" indent="-228567" eaLnBrk="0" hangingPunct="0">
              <a:defRPr>
                <a:solidFill>
                  <a:schemeClr val="tx1"/>
                </a:solidFill>
                <a:latin typeface="Palatino Linotype" pitchFamily="18" charset="0"/>
              </a:defRPr>
            </a:lvl3pPr>
            <a:lvl4pPr marL="1599965" indent="-228567" eaLnBrk="0" hangingPunct="0">
              <a:defRPr>
                <a:solidFill>
                  <a:schemeClr val="tx1"/>
                </a:solidFill>
                <a:latin typeface="Palatino Linotype" pitchFamily="18" charset="0"/>
              </a:defRPr>
            </a:lvl4pPr>
            <a:lvl5pPr marL="2057099" indent="-228567" eaLnBrk="0" hangingPunct="0">
              <a:defRPr>
                <a:solidFill>
                  <a:schemeClr val="tx1"/>
                </a:solidFill>
                <a:latin typeface="Palatino Linotype" pitchFamily="18" charset="0"/>
              </a:defRPr>
            </a:lvl5pPr>
            <a:lvl6pPr marL="2514232" indent="-228567" eaLnBrk="0" fontAlgn="base" hangingPunct="0">
              <a:spcBef>
                <a:spcPct val="0"/>
              </a:spcBef>
              <a:spcAft>
                <a:spcPct val="0"/>
              </a:spcAft>
              <a:defRPr>
                <a:solidFill>
                  <a:schemeClr val="tx1"/>
                </a:solidFill>
                <a:latin typeface="Palatino Linotype" pitchFamily="18" charset="0"/>
              </a:defRPr>
            </a:lvl6pPr>
            <a:lvl7pPr marL="2971364" indent="-228567" eaLnBrk="0" fontAlgn="base" hangingPunct="0">
              <a:spcBef>
                <a:spcPct val="0"/>
              </a:spcBef>
              <a:spcAft>
                <a:spcPct val="0"/>
              </a:spcAft>
              <a:defRPr>
                <a:solidFill>
                  <a:schemeClr val="tx1"/>
                </a:solidFill>
                <a:latin typeface="Palatino Linotype" pitchFamily="18" charset="0"/>
              </a:defRPr>
            </a:lvl7pPr>
            <a:lvl8pPr marL="3428498" indent="-228567" eaLnBrk="0" fontAlgn="base" hangingPunct="0">
              <a:spcBef>
                <a:spcPct val="0"/>
              </a:spcBef>
              <a:spcAft>
                <a:spcPct val="0"/>
              </a:spcAft>
              <a:defRPr>
                <a:solidFill>
                  <a:schemeClr val="tx1"/>
                </a:solidFill>
                <a:latin typeface="Palatino Linotype" pitchFamily="18" charset="0"/>
              </a:defRPr>
            </a:lvl8pPr>
            <a:lvl9pPr marL="3885630" indent="-228567" eaLnBrk="0" fontAlgn="base" hangingPunct="0">
              <a:spcBef>
                <a:spcPct val="0"/>
              </a:spcBef>
              <a:spcAft>
                <a:spcPct val="0"/>
              </a:spcAft>
              <a:defRPr>
                <a:solidFill>
                  <a:schemeClr val="tx1"/>
                </a:solidFill>
                <a:latin typeface="Palatino Linotype" pitchFamily="18" charset="0"/>
              </a:defRPr>
            </a:lvl9pPr>
          </a:lstStyle>
          <a:p>
            <a:pPr eaLnBrk="1" fontAlgn="base" hangingPunct="1">
              <a:spcBef>
                <a:spcPct val="0"/>
              </a:spcBef>
              <a:spcAft>
                <a:spcPct val="0"/>
              </a:spcAft>
            </a:pPr>
            <a:fld id="{162A3885-5CA5-4AAA-8EC7-08937A0C0AE6}" type="slidenum">
              <a:rPr lang="en-US" smtClean="0">
                <a:latin typeface="Arial" charset="0"/>
              </a:rPr>
              <a:pPr eaLnBrk="1" fontAlgn="base" hangingPunct="1">
                <a:spcBef>
                  <a:spcPct val="0"/>
                </a:spcBef>
                <a:spcAft>
                  <a:spcPct val="0"/>
                </a:spcAft>
              </a:pPr>
              <a:t>6</a:t>
            </a:fld>
            <a:endParaRPr lang="en-US" dirty="0">
              <a:latin typeface="Arial" charset="0"/>
            </a:endParaRPr>
          </a:p>
        </p:txBody>
      </p:sp>
      <p:sp>
        <p:nvSpPr>
          <p:cNvPr id="1464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545268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New Roman" pitchFamily="18" charset="0"/>
              </a:defRPr>
            </a:lvl1pPr>
            <a:lvl2pPr marL="742950" indent="-285750" defTabSz="931863" eaLnBrk="0" hangingPunct="0">
              <a:defRPr sz="2400">
                <a:solidFill>
                  <a:schemeClr val="tx1"/>
                </a:solidFill>
                <a:latin typeface="Times New Roman" pitchFamily="18" charset="0"/>
              </a:defRPr>
            </a:lvl2pPr>
            <a:lvl3pPr marL="1143000" indent="-228600" defTabSz="931863" eaLnBrk="0" hangingPunct="0">
              <a:defRPr sz="2400">
                <a:solidFill>
                  <a:schemeClr val="tx1"/>
                </a:solidFill>
                <a:latin typeface="Times New Roman" pitchFamily="18" charset="0"/>
              </a:defRPr>
            </a:lvl3pPr>
            <a:lvl4pPr marL="1600200" indent="-228600" defTabSz="931863" eaLnBrk="0" hangingPunct="0">
              <a:defRPr sz="2400">
                <a:solidFill>
                  <a:schemeClr val="tx1"/>
                </a:solidFill>
                <a:latin typeface="Times New Roman" pitchFamily="18" charset="0"/>
              </a:defRPr>
            </a:lvl4pPr>
            <a:lvl5pPr marL="2057400" indent="-228600" defTabSz="931863" eaLnBrk="0" hangingPunct="0">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pPr eaLnBrk="1" hangingPunct="1"/>
            <a:fld id="{646432C1-3388-4E61-B37C-C77901626541}" type="slidenum">
              <a:rPr lang="en-US" altLang="en-US" sz="1200" smtClean="0"/>
              <a:pPr eaLnBrk="1" hangingPunct="1"/>
              <a:t>7</a:t>
            </a:fld>
            <a:endParaRPr lang="en-US" altLang="en-US" sz="1200" dirty="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OSHA “Occupational Safety and Health Administration” is a government agency within the US Department of Labor created in 1970 by the Occupational Safety and Health Act, responsible for worker safety and health protection by developing specific standards to protect biological, chemical, environmental, physical, and psychological workplace hazards that may apply to dentistry.</a:t>
            </a:r>
          </a:p>
          <a:p>
            <a:pPr eaLnBrk="1" hangingPunct="1"/>
            <a:r>
              <a:rPr lang="en-US" altLang="en-US" dirty="0"/>
              <a:t>OSHA's Mission is</a:t>
            </a:r>
            <a:r>
              <a:rPr lang="en-US" altLang="en-US" baseline="0" dirty="0"/>
              <a:t> to</a:t>
            </a:r>
            <a:r>
              <a:rPr lang="en-US" altLang="en-US" dirty="0"/>
              <a:t> assure safe and healthful working conditions for workers by setting &amp; enforcing standards and by providing training, outreach, education and assistance. </a:t>
            </a:r>
          </a:p>
          <a:p>
            <a:pPr eaLnBrk="1" hangingPunct="1"/>
            <a:r>
              <a:rPr lang="en-US" altLang="en-US" dirty="0"/>
              <a:t>Columbia University laboratories and dental clinics must comply with the regulatory agencies like OSHA DEP, NIOSH and if they make inspections, EH&amp;S represent the university and escort the officials to laboratory and clinic spaces, write reports for them and be accountable for laboratory safety. We conduct safety survey and are available to offer assistance on any safety issue. We have guidelines on our website to learn more about EH&amp;S clearances, PPE, SDS, chemical tracking, emergency response and more information on adopting safety culture. </a:t>
            </a:r>
          </a:p>
          <a:p>
            <a:pPr eaLnBrk="1" hangingPunct="1"/>
            <a:endParaRPr lang="en-US" altLang="en-US" dirty="0"/>
          </a:p>
        </p:txBody>
      </p:sp>
    </p:spTree>
    <p:extLst>
      <p:ext uri="{BB962C8B-B14F-4D97-AF65-F5344CB8AC3E}">
        <p14:creationId xmlns:p14="http://schemas.microsoft.com/office/powerpoint/2010/main" val="2062810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OSHA is Occupational safety and health administration which a federal government agency administers the worker right-to-know portion of the law through the Globally Harmonized System for Hazard Communication rule, Chapter 296-901, WAC. The rule requires employers to inform and train their employees about the hazards of chemicals they may be exposed to during normal working conditions or in foreseeable emergencies.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OSHA has HAZCOM COMMUNICATION STANDARD which means dental staff has the right to know about the hazards that they may pose and how to protect against these hazardous exposures. </a:t>
            </a:r>
          </a:p>
        </p:txBody>
      </p:sp>
      <p:sp>
        <p:nvSpPr>
          <p:cNvPr id="4" name="Slide Number Placeholder 3"/>
          <p:cNvSpPr>
            <a:spLocks noGrp="1"/>
          </p:cNvSpPr>
          <p:nvPr>
            <p:ph type="sldNum" sz="quarter" idx="10"/>
          </p:nvPr>
        </p:nvSpPr>
        <p:spPr/>
        <p:txBody>
          <a:bodyPr/>
          <a:lstStyle/>
          <a:p>
            <a:fld id="{B7962A45-6A5F-430F-BD59-0831222C68FB}" type="slidenum">
              <a:rPr lang="en-US" smtClean="0"/>
              <a:t>8</a:t>
            </a:fld>
            <a:endParaRPr lang="en-US" dirty="0"/>
          </a:p>
        </p:txBody>
      </p:sp>
    </p:spTree>
    <p:extLst>
      <p:ext uri="{BB962C8B-B14F-4D97-AF65-F5344CB8AC3E}">
        <p14:creationId xmlns:p14="http://schemas.microsoft.com/office/powerpoint/2010/main" val="3100587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a:solidFill>
                  <a:schemeClr val="bg1"/>
                </a:solidFill>
                <a:latin typeface="Arial" charset="0"/>
                <a:cs typeface="Arial" charset="0"/>
              </a:rPr>
              <a:t>“The employer shall provide employees with information and training to ensure that they are apprised of the hazards of chemicals present in their work area.” 29CFR</a:t>
            </a:r>
          </a:p>
          <a:p>
            <a:pPr marL="0" marR="0" indent="0" algn="l" defTabSz="914400" rtl="0" eaLnBrk="1" fontAlgn="auto" latinLnBrk="0" hangingPunct="1">
              <a:lnSpc>
                <a:spcPct val="100000"/>
              </a:lnSpc>
              <a:spcBef>
                <a:spcPct val="0"/>
              </a:spcBef>
              <a:spcAft>
                <a:spcPts val="0"/>
              </a:spcAft>
              <a:buClrTx/>
              <a:buSzTx/>
              <a:buFontTx/>
              <a:buNone/>
              <a:tabLst/>
              <a:defRPr/>
            </a:pPr>
            <a:r>
              <a:rPr lang="en-US" dirty="0">
                <a:solidFill>
                  <a:schemeClr val="bg1"/>
                </a:solidFill>
                <a:latin typeface="Arial" charset="0"/>
                <a:cs typeface="Arial" charset="0"/>
              </a:rPr>
              <a:t>Safety and hazard information is available from multiple sources.</a:t>
            </a:r>
          </a:p>
          <a:p>
            <a:pPr marL="0" marR="0" indent="0" algn="l" defTabSz="914400" rtl="0" eaLnBrk="1" fontAlgn="auto" latinLnBrk="0" hangingPunct="1">
              <a:lnSpc>
                <a:spcPct val="100000"/>
              </a:lnSpc>
              <a:spcBef>
                <a:spcPct val="0"/>
              </a:spcBef>
              <a:spcAft>
                <a:spcPts val="0"/>
              </a:spcAft>
              <a:buClrTx/>
              <a:buSzTx/>
              <a:buFontTx/>
              <a:buNone/>
              <a:tabLst/>
              <a:defRPr/>
            </a:pPr>
            <a:r>
              <a:rPr lang="en-US" dirty="0">
                <a:solidFill>
                  <a:schemeClr val="bg1"/>
                </a:solidFill>
                <a:latin typeface="Arial" charset="0"/>
                <a:cs typeface="Arial" charset="0"/>
              </a:rPr>
              <a:t>Hazard classification: Provides specific criteria for classification of health and physical hazards, as well as classification of mixtures</a:t>
            </a:r>
            <a:r>
              <a:rPr lang="en-US" baseline="0" dirty="0">
                <a:solidFill>
                  <a:schemeClr val="bg1"/>
                </a:solidFill>
                <a:latin typeface="Arial" charset="0"/>
                <a:cs typeface="Arial" charset="0"/>
              </a:rPr>
              <a:t>.</a:t>
            </a:r>
          </a:p>
          <a:p>
            <a:pPr marL="0" marR="0" indent="0" algn="l" defTabSz="914400" rtl="0" eaLnBrk="1" fontAlgn="auto" latinLnBrk="0" hangingPunct="1">
              <a:lnSpc>
                <a:spcPct val="100000"/>
              </a:lnSpc>
              <a:spcBef>
                <a:spcPct val="0"/>
              </a:spcBef>
              <a:spcAft>
                <a:spcPts val="0"/>
              </a:spcAft>
              <a:buClrTx/>
              <a:buSzTx/>
              <a:buFontTx/>
              <a:buNone/>
              <a:tabLst/>
              <a:defRPr/>
            </a:pPr>
            <a:r>
              <a:rPr lang="en-US" baseline="0" dirty="0">
                <a:solidFill>
                  <a:schemeClr val="bg1"/>
                </a:solidFill>
                <a:latin typeface="Arial" charset="0"/>
                <a:cs typeface="Arial" charset="0"/>
              </a:rPr>
              <a:t> </a:t>
            </a:r>
            <a:r>
              <a:rPr lang="en-US" sz="1200" kern="1200" dirty="0">
                <a:solidFill>
                  <a:schemeClr val="tx1"/>
                </a:solidFill>
                <a:effectLst/>
                <a:latin typeface="+mn-lt"/>
                <a:ea typeface="+mn-ea"/>
                <a:cs typeface="+mn-cs"/>
              </a:rPr>
              <a:t>You communicate hazards at workplace by paying attention to signs, labels/ pictograms. you must know these signs to recognize hazards. These pictograms are based on Globally Harmonized System.</a:t>
            </a:r>
            <a:r>
              <a:rPr lang="en-US" sz="1200" kern="1200" baseline="0" dirty="0">
                <a:solidFill>
                  <a:schemeClr val="tx1"/>
                </a:solidFill>
                <a:effectLst/>
                <a:latin typeface="+mn-lt"/>
                <a:ea typeface="+mn-ea"/>
                <a:cs typeface="+mn-cs"/>
              </a:rPr>
              <a:t> </a:t>
            </a:r>
            <a:r>
              <a:rPr lang="en-US" sz="1200" dirty="0">
                <a:latin typeface="Arial Narrow" pitchFamily="34" charset="0"/>
              </a:rPr>
              <a:t>Globally Harmonized System (GHS) is a system for the classification and labeling of chemicals on a international level. </a:t>
            </a:r>
            <a:r>
              <a:rPr lang="en-US" sz="1200" kern="1200" dirty="0">
                <a:solidFill>
                  <a:schemeClr val="tx1"/>
                </a:solidFill>
                <a:effectLst/>
                <a:latin typeface="+mn-lt"/>
                <a:ea typeface="+mn-ea"/>
                <a:cs typeface="+mn-cs"/>
              </a:rPr>
              <a:t>For example Radiation sign if ur dealing with radioactive materials</a:t>
            </a:r>
            <a:endParaRPr lang="en-US" dirty="0"/>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defRPr>
            </a:lvl1pPr>
            <a:lvl2pPr marL="742841" indent="-285708" eaLnBrk="0" hangingPunct="0">
              <a:defRPr>
                <a:solidFill>
                  <a:schemeClr val="tx1"/>
                </a:solidFill>
                <a:latin typeface="Palatino Linotype" pitchFamily="18" charset="0"/>
              </a:defRPr>
            </a:lvl2pPr>
            <a:lvl3pPr marL="1142833" indent="-228567" eaLnBrk="0" hangingPunct="0">
              <a:defRPr>
                <a:solidFill>
                  <a:schemeClr val="tx1"/>
                </a:solidFill>
                <a:latin typeface="Palatino Linotype" pitchFamily="18" charset="0"/>
              </a:defRPr>
            </a:lvl3pPr>
            <a:lvl4pPr marL="1599965" indent="-228567" eaLnBrk="0" hangingPunct="0">
              <a:defRPr>
                <a:solidFill>
                  <a:schemeClr val="tx1"/>
                </a:solidFill>
                <a:latin typeface="Palatino Linotype" pitchFamily="18" charset="0"/>
              </a:defRPr>
            </a:lvl4pPr>
            <a:lvl5pPr marL="2057099" indent="-228567" eaLnBrk="0" hangingPunct="0">
              <a:defRPr>
                <a:solidFill>
                  <a:schemeClr val="tx1"/>
                </a:solidFill>
                <a:latin typeface="Palatino Linotype" pitchFamily="18" charset="0"/>
              </a:defRPr>
            </a:lvl5pPr>
            <a:lvl6pPr marL="2514232" indent="-228567" eaLnBrk="0" fontAlgn="base" hangingPunct="0">
              <a:spcBef>
                <a:spcPct val="0"/>
              </a:spcBef>
              <a:spcAft>
                <a:spcPct val="0"/>
              </a:spcAft>
              <a:defRPr>
                <a:solidFill>
                  <a:schemeClr val="tx1"/>
                </a:solidFill>
                <a:latin typeface="Palatino Linotype" pitchFamily="18" charset="0"/>
              </a:defRPr>
            </a:lvl6pPr>
            <a:lvl7pPr marL="2971364" indent="-228567" eaLnBrk="0" fontAlgn="base" hangingPunct="0">
              <a:spcBef>
                <a:spcPct val="0"/>
              </a:spcBef>
              <a:spcAft>
                <a:spcPct val="0"/>
              </a:spcAft>
              <a:defRPr>
                <a:solidFill>
                  <a:schemeClr val="tx1"/>
                </a:solidFill>
                <a:latin typeface="Palatino Linotype" pitchFamily="18" charset="0"/>
              </a:defRPr>
            </a:lvl7pPr>
            <a:lvl8pPr marL="3428498" indent="-228567" eaLnBrk="0" fontAlgn="base" hangingPunct="0">
              <a:spcBef>
                <a:spcPct val="0"/>
              </a:spcBef>
              <a:spcAft>
                <a:spcPct val="0"/>
              </a:spcAft>
              <a:defRPr>
                <a:solidFill>
                  <a:schemeClr val="tx1"/>
                </a:solidFill>
                <a:latin typeface="Palatino Linotype" pitchFamily="18" charset="0"/>
              </a:defRPr>
            </a:lvl8pPr>
            <a:lvl9pPr marL="3885630" indent="-228567" eaLnBrk="0" fontAlgn="base" hangingPunct="0">
              <a:spcBef>
                <a:spcPct val="0"/>
              </a:spcBef>
              <a:spcAft>
                <a:spcPct val="0"/>
              </a:spcAft>
              <a:defRPr>
                <a:solidFill>
                  <a:schemeClr val="tx1"/>
                </a:solidFill>
                <a:latin typeface="Palatino Linotype" pitchFamily="18" charset="0"/>
              </a:defRPr>
            </a:lvl9pPr>
          </a:lstStyle>
          <a:p>
            <a:pPr eaLnBrk="1" fontAlgn="base" hangingPunct="1">
              <a:spcBef>
                <a:spcPct val="0"/>
              </a:spcBef>
              <a:spcAft>
                <a:spcPct val="0"/>
              </a:spcAft>
            </a:pPr>
            <a:fld id="{D93F05CC-B54C-4D80-AC4C-01A697977551}" type="slidenum">
              <a:rPr lang="en-US" smtClean="0">
                <a:latin typeface="Arial" charset="0"/>
              </a:rPr>
              <a:pPr eaLnBrk="1" fontAlgn="base" hangingPunct="1">
                <a:spcBef>
                  <a:spcPct val="0"/>
                </a:spcBef>
                <a:spcAft>
                  <a:spcPct val="0"/>
                </a:spcAft>
              </a:pPr>
              <a:t>9</a:t>
            </a:fld>
            <a:endParaRPr lang="en-US" dirty="0">
              <a:latin typeface="Arial" charset="0"/>
            </a:endParaRPr>
          </a:p>
        </p:txBody>
      </p:sp>
    </p:spTree>
    <p:extLst>
      <p:ext uri="{BB962C8B-B14F-4D97-AF65-F5344CB8AC3E}">
        <p14:creationId xmlns:p14="http://schemas.microsoft.com/office/powerpoint/2010/main" val="2374622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5076" indent="-165076">
              <a:spcBef>
                <a:spcPct val="0"/>
              </a:spcBef>
              <a:buFontTx/>
              <a:buChar char="•"/>
            </a:pPr>
            <a:endParaRPr lang="en-US" dirty="0"/>
          </a:p>
          <a:p>
            <a:pPr marL="165076" indent="-165076">
              <a:spcBef>
                <a:spcPct val="0"/>
              </a:spcBef>
              <a:buFontTx/>
              <a:buChar char="•"/>
            </a:pPr>
            <a:endParaRPr lang="en-US" dirty="0"/>
          </a:p>
          <a:p>
            <a:pPr marL="165076" indent="-165076">
              <a:spcBef>
                <a:spcPct val="0"/>
              </a:spcBef>
              <a:buFontTx/>
              <a:buChar char="•"/>
            </a:pPr>
            <a:r>
              <a:rPr lang="en-US" dirty="0"/>
              <a:t>you need to be aware of are the GHS pictures or pictograms. These pictograms convey health, physical, and environmental hazards information. </a:t>
            </a:r>
          </a:p>
          <a:p>
            <a:pPr marL="165076" indent="-165076">
              <a:spcBef>
                <a:spcPct val="0"/>
              </a:spcBef>
              <a:buFontTx/>
              <a:buChar char="•"/>
            </a:pPr>
            <a:r>
              <a:rPr lang="en-US" dirty="0"/>
              <a:t>There are a total of 9 pictures that depict hazard classes. </a:t>
            </a:r>
          </a:p>
          <a:p>
            <a:pPr marL="165076" indent="-165076">
              <a:spcBef>
                <a:spcPct val="0"/>
              </a:spcBef>
              <a:buFontTx/>
              <a:buChar char="•"/>
            </a:pPr>
            <a:r>
              <a:rPr lang="en-US" b="1" dirty="0"/>
              <a:t>5 of the 9 </a:t>
            </a:r>
            <a:r>
              <a:rPr lang="en-US" dirty="0"/>
              <a:t>pictograms included in the </a:t>
            </a:r>
            <a:r>
              <a:rPr lang="en-US" b="1" dirty="0"/>
              <a:t>physical hazard class </a:t>
            </a:r>
            <a:r>
              <a:rPr lang="en-US" dirty="0"/>
              <a:t>include: </a:t>
            </a:r>
            <a:r>
              <a:rPr lang="en-US" b="1" dirty="0"/>
              <a:t>Explosives, oxidizing liquids, flammable liquids, compressed gases, and corrosive to metals. </a:t>
            </a:r>
          </a:p>
          <a:p>
            <a:pPr marL="165076" indent="-165076">
              <a:spcBef>
                <a:spcPct val="0"/>
              </a:spcBef>
              <a:buFontTx/>
              <a:buChar char="•"/>
            </a:pPr>
            <a:r>
              <a:rPr lang="en-US" b="1" dirty="0"/>
              <a:t>4 of the 9 </a:t>
            </a:r>
            <a:r>
              <a:rPr lang="en-US" dirty="0"/>
              <a:t>pictograms include </a:t>
            </a:r>
            <a:r>
              <a:rPr lang="en-US" b="1" dirty="0"/>
              <a:t>health hazards</a:t>
            </a:r>
            <a:r>
              <a:rPr lang="en-US" dirty="0"/>
              <a:t>: Acute toxicity (</a:t>
            </a:r>
            <a:r>
              <a:rPr lang="en-US" b="1" dirty="0"/>
              <a:t>skull cross bones</a:t>
            </a:r>
            <a:r>
              <a:rPr lang="en-US" dirty="0"/>
              <a:t>), skin corrosion (</a:t>
            </a:r>
            <a:r>
              <a:rPr lang="en-US" b="1" dirty="0"/>
              <a:t>corrosives</a:t>
            </a:r>
            <a:r>
              <a:rPr lang="en-US" dirty="0"/>
              <a:t>), Skin irritation (</a:t>
            </a:r>
            <a:r>
              <a:rPr lang="en-US" b="1" dirty="0"/>
              <a:t>exclamation point</a:t>
            </a:r>
            <a:r>
              <a:rPr lang="en-US" dirty="0"/>
              <a:t>), and aspiration hazard (</a:t>
            </a:r>
            <a:r>
              <a:rPr lang="en-US" b="1" dirty="0"/>
              <a:t>Star man</a:t>
            </a:r>
            <a:r>
              <a:rPr lang="en-US" dirty="0"/>
              <a:t>)/ specific target organ toxicity (STOT) </a:t>
            </a:r>
          </a:p>
          <a:p>
            <a:pPr marL="165076" indent="-165076">
              <a:spcBef>
                <a:spcPct val="0"/>
              </a:spcBef>
              <a:buFontTx/>
              <a:buChar char="•"/>
            </a:pPr>
            <a:r>
              <a:rPr lang="en-US" dirty="0"/>
              <a:t>The 1 pictogram that conveys a picture for both physical and health hazard is corrosive materials. This picture is designated with a corrosive material spilling out a test tube onto a human hand and onto a piece of metal because corrosive chemicals can erode metals as well as cause damage to human skin. </a:t>
            </a:r>
          </a:p>
          <a:p>
            <a:pPr marL="165076" indent="-165076">
              <a:spcBef>
                <a:spcPct val="0"/>
              </a:spcBef>
              <a:buFontTx/>
              <a:buChar char="•"/>
            </a:pPr>
            <a:r>
              <a:rPr lang="en-US" sz="1200" kern="1200" dirty="0">
                <a:solidFill>
                  <a:schemeClr val="tx1"/>
                </a:solidFill>
                <a:effectLst/>
                <a:latin typeface="+mn-lt"/>
                <a:ea typeface="+mn-ea"/>
                <a:cs typeface="+mn-cs"/>
              </a:rPr>
              <a:t>Environmental hazard is any chemical that may be harmful for the marine life and so such chemicals should never go down the drain and Columbia has no drain disposal policy. </a:t>
            </a:r>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1726" eaLnBrk="0" hangingPunct="0">
              <a:defRPr>
                <a:solidFill>
                  <a:schemeClr val="tx1"/>
                </a:solidFill>
                <a:latin typeface="Palatino Linotype" pitchFamily="18" charset="0"/>
              </a:defRPr>
            </a:lvl1pPr>
            <a:lvl2pPr marL="742841" indent="-285708" defTabSz="931726" eaLnBrk="0" hangingPunct="0">
              <a:defRPr>
                <a:solidFill>
                  <a:schemeClr val="tx1"/>
                </a:solidFill>
                <a:latin typeface="Palatino Linotype" pitchFamily="18" charset="0"/>
              </a:defRPr>
            </a:lvl2pPr>
            <a:lvl3pPr marL="1142833" indent="-228567" defTabSz="931726" eaLnBrk="0" hangingPunct="0">
              <a:defRPr>
                <a:solidFill>
                  <a:schemeClr val="tx1"/>
                </a:solidFill>
                <a:latin typeface="Palatino Linotype" pitchFamily="18" charset="0"/>
              </a:defRPr>
            </a:lvl3pPr>
            <a:lvl4pPr marL="1599965" indent="-228567" defTabSz="931726" eaLnBrk="0" hangingPunct="0">
              <a:defRPr>
                <a:solidFill>
                  <a:schemeClr val="tx1"/>
                </a:solidFill>
                <a:latin typeface="Palatino Linotype" pitchFamily="18" charset="0"/>
              </a:defRPr>
            </a:lvl4pPr>
            <a:lvl5pPr marL="2057099" indent="-228567" defTabSz="931726" eaLnBrk="0" hangingPunct="0">
              <a:defRPr>
                <a:solidFill>
                  <a:schemeClr val="tx1"/>
                </a:solidFill>
                <a:latin typeface="Palatino Linotype" pitchFamily="18" charset="0"/>
              </a:defRPr>
            </a:lvl5pPr>
            <a:lvl6pPr marL="2514232" indent="-228567" defTabSz="931726" eaLnBrk="0" fontAlgn="base" hangingPunct="0">
              <a:spcBef>
                <a:spcPct val="0"/>
              </a:spcBef>
              <a:spcAft>
                <a:spcPct val="0"/>
              </a:spcAft>
              <a:defRPr>
                <a:solidFill>
                  <a:schemeClr val="tx1"/>
                </a:solidFill>
                <a:latin typeface="Palatino Linotype" pitchFamily="18" charset="0"/>
              </a:defRPr>
            </a:lvl6pPr>
            <a:lvl7pPr marL="2971364" indent="-228567" defTabSz="931726" eaLnBrk="0" fontAlgn="base" hangingPunct="0">
              <a:spcBef>
                <a:spcPct val="0"/>
              </a:spcBef>
              <a:spcAft>
                <a:spcPct val="0"/>
              </a:spcAft>
              <a:defRPr>
                <a:solidFill>
                  <a:schemeClr val="tx1"/>
                </a:solidFill>
                <a:latin typeface="Palatino Linotype" pitchFamily="18" charset="0"/>
              </a:defRPr>
            </a:lvl7pPr>
            <a:lvl8pPr marL="3428498" indent="-228567" defTabSz="931726" eaLnBrk="0" fontAlgn="base" hangingPunct="0">
              <a:spcBef>
                <a:spcPct val="0"/>
              </a:spcBef>
              <a:spcAft>
                <a:spcPct val="0"/>
              </a:spcAft>
              <a:defRPr>
                <a:solidFill>
                  <a:schemeClr val="tx1"/>
                </a:solidFill>
                <a:latin typeface="Palatino Linotype" pitchFamily="18" charset="0"/>
              </a:defRPr>
            </a:lvl8pPr>
            <a:lvl9pPr marL="3885630" indent="-228567" defTabSz="931726" eaLnBrk="0" fontAlgn="base" hangingPunct="0">
              <a:spcBef>
                <a:spcPct val="0"/>
              </a:spcBef>
              <a:spcAft>
                <a:spcPct val="0"/>
              </a:spcAft>
              <a:defRPr>
                <a:solidFill>
                  <a:schemeClr val="tx1"/>
                </a:solidFill>
                <a:latin typeface="Palatino Linotype" pitchFamily="18" charset="0"/>
              </a:defRPr>
            </a:lvl9pPr>
          </a:lstStyle>
          <a:p>
            <a:pPr eaLnBrk="1" fontAlgn="base" hangingPunct="1">
              <a:spcBef>
                <a:spcPct val="0"/>
              </a:spcBef>
              <a:spcAft>
                <a:spcPct val="0"/>
              </a:spcAft>
            </a:pPr>
            <a:fld id="{A794B163-CA6F-4884-B03D-294F7407EE61}" type="slidenum">
              <a:rPr lang="en-US" smtClean="0">
                <a:latin typeface="Times New Roman" pitchFamily="18" charset="0"/>
              </a:rPr>
              <a:pPr eaLnBrk="1" fontAlgn="base" hangingPunct="1">
                <a:spcBef>
                  <a:spcPct val="0"/>
                </a:spcBef>
                <a:spcAft>
                  <a:spcPct val="0"/>
                </a:spcAft>
              </a:pPr>
              <a:t>10</a:t>
            </a:fld>
            <a:endParaRPr lang="en-US" dirty="0">
              <a:latin typeface="Times New Roman" pitchFamily="18" charset="0"/>
            </a:endParaRPr>
          </a:p>
        </p:txBody>
      </p:sp>
    </p:spTree>
    <p:extLst>
      <p:ext uri="{BB962C8B-B14F-4D97-AF65-F5344CB8AC3E}">
        <p14:creationId xmlns:p14="http://schemas.microsoft.com/office/powerpoint/2010/main" val="2550861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accent1">
                    <a:lumMod val="75000"/>
                  </a:schemeClr>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27021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295400" y="457200"/>
            <a:ext cx="7162800" cy="990600"/>
          </a:xfrm>
        </p:spPr>
        <p:txBody>
          <a:bodyPr/>
          <a:lstStyle/>
          <a:p>
            <a:r>
              <a:rPr lang="en-US"/>
              <a:t>Click to edit Master title style</a:t>
            </a:r>
          </a:p>
        </p:txBody>
      </p:sp>
      <p:sp>
        <p:nvSpPr>
          <p:cNvPr id="3" name="ClipArt Placeholder 2"/>
          <p:cNvSpPr>
            <a:spLocks noGrp="1"/>
          </p:cNvSpPr>
          <p:nvPr>
            <p:ph type="clipArt" sz="half" idx="1"/>
          </p:nvPr>
        </p:nvSpPr>
        <p:spPr>
          <a:xfrm>
            <a:off x="1295400" y="1676400"/>
            <a:ext cx="3505200" cy="4419600"/>
          </a:xfrm>
        </p:spPr>
        <p:txBody>
          <a:bodyPr rtlCol="0">
            <a:normAutofit/>
          </a:bodyPr>
          <a:lstStyle/>
          <a:p>
            <a:pPr lvl="0"/>
            <a:endParaRPr lang="en-US" noProof="0" dirty="0"/>
          </a:p>
        </p:txBody>
      </p:sp>
      <p:sp>
        <p:nvSpPr>
          <p:cNvPr id="4" name="Text Placeholder 3"/>
          <p:cNvSpPr>
            <a:spLocks noGrp="1"/>
          </p:cNvSpPr>
          <p:nvPr>
            <p:ph type="body" sz="half" idx="2"/>
          </p:nvPr>
        </p:nvSpPr>
        <p:spPr>
          <a:xfrm>
            <a:off x="4953000" y="1752600"/>
            <a:ext cx="35052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a:xfrm>
            <a:off x="8742363" y="685800"/>
            <a:ext cx="401637" cy="365125"/>
          </a:xfrm>
          <a:prstGeom prst="rect">
            <a:avLst/>
          </a:prstGeom>
        </p:spPr>
        <p:txBody>
          <a:bodyPr/>
          <a:lstStyle>
            <a:lvl1pPr fontAlgn="auto">
              <a:spcBef>
                <a:spcPts val="0"/>
              </a:spcBef>
              <a:spcAft>
                <a:spcPts val="0"/>
              </a:spcAft>
              <a:defRPr>
                <a:latin typeface="+mn-lt"/>
              </a:defRPr>
            </a:lvl1pPr>
          </a:lstStyle>
          <a:p>
            <a:pPr>
              <a:defRPr/>
            </a:pPr>
            <a:fld id="{9CDA5F96-53D3-428A-ACB3-B2A53C86F2EC}" type="slidenum">
              <a:rPr lang="en-US"/>
              <a:pPr>
                <a:defRPr/>
              </a:pPr>
              <a:t>‹#›</a:t>
            </a:fld>
            <a:endParaRPr lang="en-US" dirty="0"/>
          </a:p>
        </p:txBody>
      </p:sp>
    </p:spTree>
    <p:extLst>
      <p:ext uri="{BB962C8B-B14F-4D97-AF65-F5344CB8AC3E}">
        <p14:creationId xmlns:p14="http://schemas.microsoft.com/office/powerpoint/2010/main" val="2399724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Slide Number Placeholder 5"/>
          <p:cNvSpPr>
            <a:spLocks noGrp="1"/>
          </p:cNvSpPr>
          <p:nvPr>
            <p:ph type="sldNum" sz="quarter" idx="10"/>
          </p:nvPr>
        </p:nvSpPr>
        <p:spPr>
          <a:xfrm>
            <a:off x="8742363" y="685800"/>
            <a:ext cx="401637" cy="365125"/>
          </a:xfrm>
          <a:prstGeom prst="rect">
            <a:avLst/>
          </a:prstGeom>
        </p:spPr>
        <p:txBody>
          <a:bodyPr/>
          <a:lstStyle>
            <a:lvl1pPr>
              <a:defRPr/>
            </a:lvl1pPr>
          </a:lstStyle>
          <a:p>
            <a:pPr>
              <a:defRPr/>
            </a:pPr>
            <a:fld id="{472D4142-D8BC-44B4-80ED-07F7396AC1F9}" type="slidenum">
              <a:rPr lang="en-US"/>
              <a:pPr>
                <a:defRPr/>
              </a:pPr>
              <a:t>‹#›</a:t>
            </a:fld>
            <a:endParaRPr lang="en-US" dirty="0"/>
          </a:p>
        </p:txBody>
      </p:sp>
    </p:spTree>
    <p:extLst>
      <p:ext uri="{BB962C8B-B14F-4D97-AF65-F5344CB8AC3E}">
        <p14:creationId xmlns:p14="http://schemas.microsoft.com/office/powerpoint/2010/main" val="3274669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457200"/>
            <a:ext cx="7162800" cy="990600"/>
          </a:xfrm>
        </p:spPr>
        <p:txBody>
          <a:bodyPr/>
          <a:lstStyle/>
          <a:p>
            <a:r>
              <a:rPr lang="en-US"/>
              <a:t>Click to edit Master title style</a:t>
            </a:r>
          </a:p>
        </p:txBody>
      </p:sp>
      <p:sp>
        <p:nvSpPr>
          <p:cNvPr id="3" name="Content Placeholder 2"/>
          <p:cNvSpPr>
            <a:spLocks noGrp="1"/>
          </p:cNvSpPr>
          <p:nvPr>
            <p:ph sz="half" idx="1"/>
          </p:nvPr>
        </p:nvSpPr>
        <p:spPr>
          <a:xfrm>
            <a:off x="1295400" y="1676400"/>
            <a:ext cx="35052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953000" y="1676400"/>
            <a:ext cx="35052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953000" y="3962400"/>
            <a:ext cx="35052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xfrm>
            <a:off x="1295400" y="6248400"/>
            <a:ext cx="1295400" cy="457200"/>
          </a:xfrm>
          <a:prstGeom prst="rect">
            <a:avLst/>
          </a:prstGeom>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3276600" y="6248400"/>
            <a:ext cx="3135313" cy="457200"/>
          </a:xfrm>
          <a:prstGeom prst="rect">
            <a:avLst/>
          </a:prstGeom>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8742363" y="685800"/>
            <a:ext cx="401637" cy="365125"/>
          </a:xfrm>
          <a:prstGeom prst="rect">
            <a:avLst/>
          </a:prstGeom>
        </p:spPr>
        <p:txBody>
          <a:bodyPr/>
          <a:lstStyle>
            <a:lvl1pPr>
              <a:defRPr/>
            </a:lvl1pPr>
          </a:lstStyle>
          <a:p>
            <a:pPr>
              <a:defRPr/>
            </a:pPr>
            <a:fld id="{5F48584D-1B06-4C57-AA2C-7BE9AF4BAB61}" type="slidenum">
              <a:rPr lang="en-US"/>
              <a:pPr>
                <a:defRPr/>
              </a:pPr>
              <a:t>‹#›</a:t>
            </a:fld>
            <a:endParaRPr lang="en-US" dirty="0"/>
          </a:p>
        </p:txBody>
      </p:sp>
    </p:spTree>
    <p:extLst>
      <p:ext uri="{BB962C8B-B14F-4D97-AF65-F5344CB8AC3E}">
        <p14:creationId xmlns:p14="http://schemas.microsoft.com/office/powerpoint/2010/main" val="3293580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95400" y="457200"/>
            <a:ext cx="7162800" cy="990600"/>
          </a:xfrm>
        </p:spPr>
        <p:txBody>
          <a:bodyPr/>
          <a:lstStyle/>
          <a:p>
            <a:r>
              <a:rPr lang="en-US"/>
              <a:t>Click to edit Master title style</a:t>
            </a:r>
          </a:p>
        </p:txBody>
      </p:sp>
      <p:sp>
        <p:nvSpPr>
          <p:cNvPr id="3" name="Text Placeholder 2"/>
          <p:cNvSpPr>
            <a:spLocks noGrp="1"/>
          </p:cNvSpPr>
          <p:nvPr>
            <p:ph type="body" sz="half" idx="1"/>
          </p:nvPr>
        </p:nvSpPr>
        <p:spPr>
          <a:xfrm>
            <a:off x="1295400" y="1676400"/>
            <a:ext cx="35052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953000" y="1676400"/>
            <a:ext cx="3505200" cy="4419600"/>
          </a:xfrm>
        </p:spPr>
        <p:txBody>
          <a:bodyPr rtlCol="0">
            <a:normAutofit/>
          </a:bodyPr>
          <a:lstStyle/>
          <a:p>
            <a:pPr lvl="0"/>
            <a:endParaRPr lang="en-US" noProof="0" dirty="0"/>
          </a:p>
        </p:txBody>
      </p:sp>
      <p:sp>
        <p:nvSpPr>
          <p:cNvPr id="5" name="Date Placeholder 4"/>
          <p:cNvSpPr>
            <a:spLocks noGrp="1" noChangeArrowheads="1"/>
          </p:cNvSpPr>
          <p:nvPr>
            <p:ph type="dt" sz="half" idx="10"/>
          </p:nvPr>
        </p:nvSpPr>
        <p:spPr>
          <a:xfrm>
            <a:off x="1295400" y="6248400"/>
            <a:ext cx="1295400" cy="45720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276600" y="6248400"/>
            <a:ext cx="3135313" cy="45720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8742363" y="685800"/>
            <a:ext cx="401637" cy="365125"/>
          </a:xfrm>
          <a:prstGeom prst="rect">
            <a:avLst/>
          </a:prstGeom>
        </p:spPr>
        <p:txBody>
          <a:bodyPr/>
          <a:lstStyle>
            <a:lvl1pPr>
              <a:defRPr/>
            </a:lvl1pPr>
          </a:lstStyle>
          <a:p>
            <a:pPr>
              <a:defRPr/>
            </a:pPr>
            <a:fld id="{F6C7971D-956F-4914-8CBF-6E847CDE86A4}" type="slidenum">
              <a:rPr lang="en-US"/>
              <a:pPr>
                <a:defRPr/>
              </a:pPr>
              <a:t>‹#›</a:t>
            </a:fld>
            <a:endParaRPr lang="en-US" dirty="0"/>
          </a:p>
        </p:txBody>
      </p:sp>
    </p:spTree>
    <p:extLst>
      <p:ext uri="{BB962C8B-B14F-4D97-AF65-F5344CB8AC3E}">
        <p14:creationId xmlns:p14="http://schemas.microsoft.com/office/powerpoint/2010/main" val="1244041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03428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accent1">
                    <a:lumMod val="7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accent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Slide Number Placeholder 5"/>
          <p:cNvSpPr>
            <a:spLocks noGrp="1"/>
          </p:cNvSpPr>
          <p:nvPr>
            <p:ph type="sldNum" sz="quarter" idx="4"/>
          </p:nvPr>
        </p:nvSpPr>
        <p:spPr>
          <a:xfrm>
            <a:off x="8742475" y="685800"/>
            <a:ext cx="401525" cy="365125"/>
          </a:xfrm>
          <a:prstGeom prst="rect">
            <a:avLst/>
          </a:prstGeom>
        </p:spPr>
        <p:txBody>
          <a:bodyPr/>
          <a:lstStyle>
            <a:lvl1pPr>
              <a:defRPr sz="1600" b="1">
                <a:solidFill>
                  <a:schemeClr val="bg1"/>
                </a:solidFill>
                <a:latin typeface="Arial Narrow" pitchFamily="34" charset="0"/>
              </a:defRPr>
            </a:lvl1pPr>
          </a:lstStyle>
          <a:p>
            <a:fld id="{2DA6A214-E04A-4333-BA98-8F3099AD0A0A}" type="slidenum">
              <a:rPr lang="en-US" smtClean="0"/>
              <a:pPr/>
              <a:t>‹#›</a:t>
            </a:fld>
            <a:endParaRPr lang="en-US" dirty="0"/>
          </a:p>
        </p:txBody>
      </p:sp>
    </p:spTree>
    <p:extLst>
      <p:ext uri="{BB962C8B-B14F-4D97-AF65-F5344CB8AC3E}">
        <p14:creationId xmlns:p14="http://schemas.microsoft.com/office/powerpoint/2010/main" val="3500410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4"/>
          </p:nvPr>
        </p:nvSpPr>
        <p:spPr>
          <a:xfrm>
            <a:off x="8742475" y="685800"/>
            <a:ext cx="401525" cy="365125"/>
          </a:xfrm>
          <a:prstGeom prst="rect">
            <a:avLst/>
          </a:prstGeom>
        </p:spPr>
        <p:txBody>
          <a:bodyPr/>
          <a:lstStyle>
            <a:lvl1pPr>
              <a:defRPr sz="1600" b="1">
                <a:solidFill>
                  <a:schemeClr val="bg1"/>
                </a:solidFill>
                <a:latin typeface="Arial Narrow" pitchFamily="34" charset="0"/>
              </a:defRPr>
            </a:lvl1pPr>
          </a:lstStyle>
          <a:p>
            <a:fld id="{2DA6A214-E04A-4333-BA98-8F3099AD0A0A}" type="slidenum">
              <a:rPr lang="en-US" smtClean="0"/>
              <a:pPr/>
              <a:t>‹#›</a:t>
            </a:fld>
            <a:endParaRPr lang="en-US" dirty="0"/>
          </a:p>
        </p:txBody>
      </p:sp>
    </p:spTree>
    <p:extLst>
      <p:ext uri="{BB962C8B-B14F-4D97-AF65-F5344CB8AC3E}">
        <p14:creationId xmlns:p14="http://schemas.microsoft.com/office/powerpoint/2010/main" val="2038181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10"/>
          </p:nvPr>
        </p:nvSpPr>
        <p:spPr>
          <a:xfrm>
            <a:off x="8742475" y="685800"/>
            <a:ext cx="401525" cy="365125"/>
          </a:xfrm>
          <a:prstGeom prst="rect">
            <a:avLst/>
          </a:prstGeom>
        </p:spPr>
        <p:txBody>
          <a:bodyPr/>
          <a:lstStyle>
            <a:lvl1pPr>
              <a:defRPr sz="1600" b="1">
                <a:solidFill>
                  <a:schemeClr val="bg1"/>
                </a:solidFill>
                <a:latin typeface="Arial Narrow" pitchFamily="34" charset="0"/>
              </a:defRPr>
            </a:lvl1pPr>
          </a:lstStyle>
          <a:p>
            <a:fld id="{2DA6A214-E04A-4333-BA98-8F3099AD0A0A}" type="slidenum">
              <a:rPr lang="en-US" smtClean="0"/>
              <a:pPr/>
              <a:t>‹#›</a:t>
            </a:fld>
            <a:endParaRPr lang="en-US" dirty="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87496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Slide Number Placeholder 5"/>
          <p:cNvSpPr>
            <a:spLocks noGrp="1"/>
          </p:cNvSpPr>
          <p:nvPr>
            <p:ph type="sldNum" sz="quarter" idx="4"/>
          </p:nvPr>
        </p:nvSpPr>
        <p:spPr>
          <a:xfrm>
            <a:off x="8742475" y="685800"/>
            <a:ext cx="401525" cy="365125"/>
          </a:xfrm>
          <a:prstGeom prst="rect">
            <a:avLst/>
          </a:prstGeom>
        </p:spPr>
        <p:txBody>
          <a:bodyPr/>
          <a:lstStyle>
            <a:lvl1pPr>
              <a:defRPr sz="1600" b="1">
                <a:solidFill>
                  <a:schemeClr val="bg1"/>
                </a:solidFill>
                <a:latin typeface="Arial Narrow" pitchFamily="34" charset="0"/>
              </a:defRPr>
            </a:lvl1pPr>
          </a:lstStyle>
          <a:p>
            <a:fld id="{2DA6A214-E04A-4333-BA98-8F3099AD0A0A}" type="slidenum">
              <a:rPr lang="en-US" smtClean="0"/>
              <a:pPr/>
              <a:t>‹#›</a:t>
            </a:fld>
            <a:endParaRPr lang="en-US" dirty="0"/>
          </a:p>
        </p:txBody>
      </p:sp>
    </p:spTree>
    <p:extLst>
      <p:ext uri="{BB962C8B-B14F-4D97-AF65-F5344CB8AC3E}">
        <p14:creationId xmlns:p14="http://schemas.microsoft.com/office/powerpoint/2010/main" val="1337783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8742475" y="685800"/>
            <a:ext cx="401525" cy="365125"/>
          </a:xfrm>
          <a:prstGeom prst="rect">
            <a:avLst/>
          </a:prstGeom>
        </p:spPr>
        <p:txBody>
          <a:bodyPr/>
          <a:lstStyle>
            <a:lvl1pPr>
              <a:defRPr sz="1600" b="1">
                <a:solidFill>
                  <a:schemeClr val="bg1"/>
                </a:solidFill>
                <a:latin typeface="Arial Narrow" pitchFamily="34" charset="0"/>
              </a:defRPr>
            </a:lvl1pPr>
          </a:lstStyle>
          <a:p>
            <a:fld id="{2DA6A214-E04A-4333-BA98-8F3099AD0A0A}" type="slidenum">
              <a:rPr lang="en-US" smtClean="0"/>
              <a:pPr/>
              <a:t>‹#›</a:t>
            </a:fld>
            <a:endParaRPr lang="en-US" dirty="0"/>
          </a:p>
        </p:txBody>
      </p:sp>
    </p:spTree>
    <p:extLst>
      <p:ext uri="{BB962C8B-B14F-4D97-AF65-F5344CB8AC3E}">
        <p14:creationId xmlns:p14="http://schemas.microsoft.com/office/powerpoint/2010/main" val="888606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a:spLocks noGrp="1"/>
          </p:cNvSpPr>
          <p:nvPr>
            <p:ph type="sldNum" sz="quarter" idx="4"/>
          </p:nvPr>
        </p:nvSpPr>
        <p:spPr>
          <a:xfrm>
            <a:off x="8742475" y="685800"/>
            <a:ext cx="401525" cy="365125"/>
          </a:xfrm>
          <a:prstGeom prst="rect">
            <a:avLst/>
          </a:prstGeom>
        </p:spPr>
        <p:txBody>
          <a:bodyPr/>
          <a:lstStyle>
            <a:lvl1pPr>
              <a:defRPr sz="1600" b="1">
                <a:solidFill>
                  <a:schemeClr val="bg1"/>
                </a:solidFill>
                <a:latin typeface="Arial Narrow" pitchFamily="34" charset="0"/>
              </a:defRPr>
            </a:lvl1pPr>
          </a:lstStyle>
          <a:p>
            <a:fld id="{2DA6A214-E04A-4333-BA98-8F3099AD0A0A}" type="slidenum">
              <a:rPr lang="en-US" smtClean="0"/>
              <a:pPr/>
              <a:t>‹#›</a:t>
            </a:fld>
            <a:endParaRPr lang="en-US" dirty="0"/>
          </a:p>
        </p:txBody>
      </p:sp>
    </p:spTree>
    <p:extLst>
      <p:ext uri="{BB962C8B-B14F-4D97-AF65-F5344CB8AC3E}">
        <p14:creationId xmlns:p14="http://schemas.microsoft.com/office/powerpoint/2010/main" val="1841173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accent1">
                    <a:lumMod val="75000"/>
                  </a:schemeClr>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1142999"/>
            <a:ext cx="5486400" cy="3584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a:spLocks noGrp="1"/>
          </p:cNvSpPr>
          <p:nvPr>
            <p:ph type="sldNum" sz="quarter" idx="4"/>
          </p:nvPr>
        </p:nvSpPr>
        <p:spPr>
          <a:xfrm>
            <a:off x="8742475" y="685800"/>
            <a:ext cx="401525" cy="365125"/>
          </a:xfrm>
          <a:prstGeom prst="rect">
            <a:avLst/>
          </a:prstGeom>
        </p:spPr>
        <p:txBody>
          <a:bodyPr/>
          <a:lstStyle>
            <a:lvl1pPr>
              <a:defRPr sz="1600" b="1">
                <a:solidFill>
                  <a:schemeClr val="bg1"/>
                </a:solidFill>
                <a:latin typeface="Arial Narrow" pitchFamily="34" charset="0"/>
              </a:defRPr>
            </a:lvl1pPr>
          </a:lstStyle>
          <a:p>
            <a:fld id="{2DA6A214-E04A-4333-BA98-8F3099AD0A0A}" type="slidenum">
              <a:rPr lang="en-US" smtClean="0"/>
              <a:pPr/>
              <a:t>‹#›</a:t>
            </a:fld>
            <a:endParaRPr lang="en-US" dirty="0"/>
          </a:p>
        </p:txBody>
      </p:sp>
    </p:spTree>
    <p:extLst>
      <p:ext uri="{BB962C8B-B14F-4D97-AF65-F5344CB8AC3E}">
        <p14:creationId xmlns:p14="http://schemas.microsoft.com/office/powerpoint/2010/main" val="4212296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0"/>
            <a:ext cx="9144000" cy="1066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76200"/>
            <a:ext cx="8229600"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95400"/>
            <a:ext cx="8229600" cy="5105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p:nvPicPr>
        <p:blipFill>
          <a:blip r:embed="rId15" cstate="print">
            <a:extLst>
              <a:ext uri="{BEBA8EAE-BF5A-486C-A8C5-ECC9F3942E4B}">
                <a14:imgProps xmlns:a14="http://schemas.microsoft.com/office/drawing/2010/main">
                  <a14:imgLayer r:embed="rId16">
                    <a14:imgEffect>
                      <a14:sharpenSoften amount="50000"/>
                    </a14:imgEffect>
                  </a14:imgLayer>
                </a14:imgProps>
              </a:ext>
              <a:ext uri="{28A0092B-C50C-407E-A947-70E740481C1C}">
                <a14:useLocalDpi xmlns:a14="http://schemas.microsoft.com/office/drawing/2010/main" val="0"/>
              </a:ext>
            </a:extLst>
          </a:blip>
          <a:stretch>
            <a:fillRect/>
          </a:stretch>
        </p:blipFill>
        <p:spPr>
          <a:xfrm>
            <a:off x="76200" y="6471812"/>
            <a:ext cx="2362200" cy="386188"/>
          </a:xfrm>
          <a:prstGeom prst="rect">
            <a:avLst/>
          </a:prstGeom>
        </p:spPr>
      </p:pic>
      <p:sp>
        <p:nvSpPr>
          <p:cNvPr id="8" name="TextBox 7"/>
          <p:cNvSpPr txBox="1"/>
          <p:nvPr userDrawn="1"/>
        </p:nvSpPr>
        <p:spPr>
          <a:xfrm>
            <a:off x="6938557" y="6395402"/>
            <a:ext cx="2002023" cy="461665"/>
          </a:xfrm>
          <a:prstGeom prst="rect">
            <a:avLst/>
          </a:prstGeom>
          <a:noFill/>
        </p:spPr>
        <p:txBody>
          <a:bodyPr wrap="none" rtlCol="0">
            <a:spAutoFit/>
          </a:bodyPr>
          <a:lstStyle/>
          <a:p>
            <a:pPr algn="r"/>
            <a:r>
              <a:rPr lang="en-US" sz="1200" baseline="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Research Safety</a:t>
            </a:r>
          </a:p>
          <a:p>
            <a:pPr algn="r"/>
            <a:r>
              <a:rPr lang="en-US" sz="1200" baseline="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www.ehs.Columbia.edu</a:t>
            </a:r>
          </a:p>
        </p:txBody>
      </p:sp>
    </p:spTree>
    <p:extLst>
      <p:ext uri="{BB962C8B-B14F-4D97-AF65-F5344CB8AC3E}">
        <p14:creationId xmlns:p14="http://schemas.microsoft.com/office/powerpoint/2010/main" val="1662314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2" r:id="rId11"/>
    <p:sldLayoutId id="2147483663" r:id="rId12"/>
    <p:sldLayoutId id="2147483665" r:id="rId13"/>
  </p:sldLayoutIdLst>
  <p:hf hdr="0" ftr="0" dt="0"/>
  <p:txStyles>
    <p:titleStyle>
      <a:lvl1pPr algn="ctr" defTabSz="914400" rtl="0" eaLnBrk="1" latinLnBrk="0" hangingPunct="1">
        <a:spcBef>
          <a:spcPct val="0"/>
        </a:spcBef>
        <a:buNone/>
        <a:defRPr sz="36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Wingdings" pitchFamily="2" charset="2"/>
        <a:buChar char="Ø"/>
        <a:defRPr sz="2400"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accent1">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Wingdings" pitchFamily="2" charset="2"/>
        <a:buChar char="ü"/>
        <a:defRPr sz="2400"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Wingdings" pitchFamily="2" charset="2"/>
        <a:buChar char="§"/>
        <a:defRPr sz="2400" kern="1200">
          <a:solidFill>
            <a:schemeClr val="accent1">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400"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7.tmp"/></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www.ehs.columbia.edu/WhatTrainingDoINeed.html" TargetMode="External"/><Relationship Id="rId4" Type="http://schemas.openxmlformats.org/officeDocument/2006/relationships/hyperlink" Target="https://research.columbia.edu/content/safety-data-sheet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3.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3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hyperlink" Target="mailto:labsafety@columbia.edu" TargetMode="External"/><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12.png"/><Relationship Id="rId5" Type="http://schemas.openxmlformats.org/officeDocument/2006/relationships/diagramQuickStyle" Target="../diagrams/quickStyle3.xml"/><Relationship Id="rId10" Type="http://schemas.openxmlformats.org/officeDocument/2006/relationships/image" Target="../media/image11.jpeg"/><Relationship Id="rId4" Type="http://schemas.openxmlformats.org/officeDocument/2006/relationships/diagramLayout" Target="../diagrams/layout3.xml"/><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17834" y="-6096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3200" b="1" dirty="0">
                <a:solidFill>
                  <a:schemeClr val="bg1"/>
                </a:solidFill>
                <a:latin typeface="Verdana" panose="020B0604030504040204" pitchFamily="34" charset="0"/>
                <a:ea typeface="Verdana" panose="020B0604030504040204" pitchFamily="34" charset="0"/>
                <a:cs typeface="Verdana" panose="020B0604030504040204" pitchFamily="34" charset="0"/>
              </a:rPr>
              <a:t>College of Dental Medicine</a:t>
            </a:r>
            <a:r>
              <a:rPr lang="en-US" alt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t> </a:t>
            </a:r>
            <a:br>
              <a:rPr lang="en-US" alt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altLang="en-US" b="1" dirty="0">
                <a:solidFill>
                  <a:schemeClr val="bg1"/>
                </a:solidFill>
                <a:latin typeface="Verdana" panose="020B0604030504040204" pitchFamily="34" charset="0"/>
                <a:ea typeface="Verdana" panose="020B0604030504040204" pitchFamily="34" charset="0"/>
                <a:cs typeface="Verdana" panose="020B0604030504040204" pitchFamily="34" charset="0"/>
              </a:rPr>
              <a:t> HAZCOMM and Environmental Health &amp; Safety</a:t>
            </a:r>
          </a:p>
        </p:txBody>
      </p:sp>
      <p:sp>
        <p:nvSpPr>
          <p:cNvPr id="2" name="AutoShape 2" descr="Image result for dent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 name="Picture 2"/>
          <p:cNvPicPr>
            <a:picLocks noChangeAspect="1"/>
          </p:cNvPicPr>
          <p:nvPr/>
        </p:nvPicPr>
        <p:blipFill>
          <a:blip r:embed="rId3"/>
          <a:stretch>
            <a:fillRect/>
          </a:stretch>
        </p:blipFill>
        <p:spPr>
          <a:xfrm>
            <a:off x="2680071" y="1676400"/>
            <a:ext cx="3819525" cy="3819525"/>
          </a:xfrm>
          <a:prstGeom prst="rect">
            <a:avLst/>
          </a:prstGeom>
        </p:spPr>
      </p:pic>
    </p:spTree>
    <p:custDataLst>
      <p:tags r:id="rId1"/>
    </p:custDataLst>
    <p:extLst>
      <p:ext uri="{BB962C8B-B14F-4D97-AF65-F5344CB8AC3E}">
        <p14:creationId xmlns:p14="http://schemas.microsoft.com/office/powerpoint/2010/main" val="25754211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Autofit/>
          </a:bodyPr>
          <a:lstStyle/>
          <a:p>
            <a:r>
              <a:rPr lang="en-US" sz="3200" b="1" dirty="0">
                <a:latin typeface="Verdana" panose="020B0604030504040204" pitchFamily="34" charset="0"/>
                <a:ea typeface="Verdana" panose="020B0604030504040204" pitchFamily="34" charset="0"/>
                <a:cs typeface="Verdana" panose="020B0604030504040204" pitchFamily="34" charset="0"/>
              </a:rPr>
              <a:t>Hazard Identification:</a:t>
            </a:r>
            <a:br>
              <a:rPr lang="en-US" sz="3200" b="1" dirty="0">
                <a:latin typeface="Verdana" panose="020B0604030504040204" pitchFamily="34" charset="0"/>
                <a:ea typeface="Verdana" panose="020B0604030504040204" pitchFamily="34" charset="0"/>
                <a:cs typeface="Verdana" panose="020B0604030504040204" pitchFamily="34" charset="0"/>
              </a:rPr>
            </a:br>
            <a:r>
              <a:rPr lang="en-US" sz="3200" b="1" dirty="0">
                <a:latin typeface="Verdana" panose="020B0604030504040204" pitchFamily="34" charset="0"/>
                <a:ea typeface="Verdana" panose="020B0604030504040204" pitchFamily="34" charset="0"/>
                <a:cs typeface="Verdana" panose="020B0604030504040204" pitchFamily="34" charset="0"/>
              </a:rPr>
              <a:t>Pictograms &amp; Hazards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1066800"/>
            <a:ext cx="6786418" cy="5244050"/>
          </a:xfrm>
          <a:prstGeom prst="rect">
            <a:avLst/>
          </a:prstGeom>
        </p:spPr>
      </p:pic>
    </p:spTree>
    <p:extLst>
      <p:ext uri="{BB962C8B-B14F-4D97-AF65-F5344CB8AC3E}">
        <p14:creationId xmlns:p14="http://schemas.microsoft.com/office/powerpoint/2010/main" val="3570835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noAutofit/>
          </a:bodyPr>
          <a:lstStyle/>
          <a:p>
            <a:r>
              <a:rPr lang="en-US" sz="3200" b="1" dirty="0">
                <a:latin typeface="Verdana" panose="020B0604030504040204" pitchFamily="34" charset="0"/>
                <a:ea typeface="Verdana" panose="020B0604030504040204" pitchFamily="34" charset="0"/>
                <a:cs typeface="Verdana" panose="020B0604030504040204" pitchFamily="34" charset="0"/>
              </a:rPr>
              <a:t>Hazard Identification:</a:t>
            </a:r>
            <a:br>
              <a:rPr lang="en-US" sz="3200" b="1" dirty="0">
                <a:latin typeface="Verdana" panose="020B0604030504040204" pitchFamily="34" charset="0"/>
                <a:ea typeface="Verdana" panose="020B0604030504040204" pitchFamily="34" charset="0"/>
                <a:cs typeface="Verdana" panose="020B0604030504040204" pitchFamily="34" charset="0"/>
              </a:rPr>
            </a:br>
            <a:r>
              <a:rPr lang="en-US" sz="3200" b="1" dirty="0">
                <a:latin typeface="Verdana" panose="020B0604030504040204" pitchFamily="34" charset="0"/>
                <a:ea typeface="Verdana" panose="020B0604030504040204" pitchFamily="34" charset="0"/>
                <a:cs typeface="Verdana" panose="020B0604030504040204" pitchFamily="34" charset="0"/>
              </a:rPr>
              <a:t>Safety Data Sheets (SDS)</a:t>
            </a:r>
          </a:p>
        </p:txBody>
      </p:sp>
      <p:sp>
        <p:nvSpPr>
          <p:cNvPr id="6" name="TextBox 5"/>
          <p:cNvSpPr txBox="1"/>
          <p:nvPr/>
        </p:nvSpPr>
        <p:spPr>
          <a:xfrm>
            <a:off x="5216443" y="1285461"/>
            <a:ext cx="3960687" cy="4816703"/>
          </a:xfrm>
          <a:prstGeom prst="rect">
            <a:avLst/>
          </a:prstGeom>
          <a:noFill/>
        </p:spPr>
        <p:txBody>
          <a:bodyPr wrap="square">
            <a:spAutoFit/>
          </a:bodyPr>
          <a:lstStyle/>
          <a:p>
            <a:pPr marL="514350" indent="-514350" fontAlgn="auto">
              <a:spcBef>
                <a:spcPts val="0"/>
              </a:spcBef>
              <a:spcAft>
                <a:spcPts val="0"/>
              </a:spcAft>
              <a:buFont typeface="+mj-lt"/>
              <a:buAutoNum type="arabicPeriod"/>
              <a:defRPr/>
            </a:pPr>
            <a:r>
              <a:rPr lang="en-US" sz="17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Identification</a:t>
            </a:r>
          </a:p>
          <a:p>
            <a:pPr marL="514350" indent="-514350" fontAlgn="auto">
              <a:spcBef>
                <a:spcPts val="0"/>
              </a:spcBef>
              <a:spcAft>
                <a:spcPts val="0"/>
              </a:spcAft>
              <a:buFont typeface="+mj-lt"/>
              <a:buAutoNum type="arabicPeriod"/>
              <a:defRPr/>
            </a:pPr>
            <a:r>
              <a:rPr lang="en-US" sz="1700" b="1" dirty="0">
                <a:solidFill>
                  <a:srgbClr val="FF0000"/>
                </a:solidFill>
                <a:latin typeface="Verdana" panose="020B0604030504040204" pitchFamily="34" charset="0"/>
                <a:ea typeface="Verdana" panose="020B0604030504040204" pitchFamily="34" charset="0"/>
                <a:cs typeface="Verdana" panose="020B0604030504040204" pitchFamily="34" charset="0"/>
              </a:rPr>
              <a:t>Hazard Identification</a:t>
            </a:r>
          </a:p>
          <a:p>
            <a:pPr marL="514350" indent="-514350" fontAlgn="auto">
              <a:spcBef>
                <a:spcPts val="0"/>
              </a:spcBef>
              <a:spcAft>
                <a:spcPts val="0"/>
              </a:spcAft>
              <a:buFont typeface="+mj-lt"/>
              <a:buAutoNum type="arabicPeriod"/>
              <a:defRPr/>
            </a:pPr>
            <a:r>
              <a:rPr lang="en-US" sz="17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Composition</a:t>
            </a:r>
            <a:endParaRPr lang="en-US" sz="1700" dirty="0">
              <a:solidFill>
                <a:schemeClr val="accent1">
                  <a:lumMod val="75000"/>
                </a:schemeClr>
              </a:solidFill>
              <a:effectLst>
                <a:glow rad="101600">
                  <a:schemeClr val="accent2">
                    <a:satMod val="175000"/>
                    <a:alpha val="40000"/>
                  </a:schemeClr>
                </a:glow>
              </a:effectLst>
              <a:latin typeface="Verdana" panose="020B0604030504040204" pitchFamily="34" charset="0"/>
              <a:ea typeface="Verdana" panose="020B0604030504040204" pitchFamily="34" charset="0"/>
              <a:cs typeface="Verdana" panose="020B0604030504040204" pitchFamily="34" charset="0"/>
            </a:endParaRPr>
          </a:p>
          <a:p>
            <a:pPr marL="514350" indent="-514350" fontAlgn="auto">
              <a:spcBef>
                <a:spcPts val="0"/>
              </a:spcBef>
              <a:spcAft>
                <a:spcPts val="0"/>
              </a:spcAft>
              <a:buFont typeface="+mj-lt"/>
              <a:buAutoNum type="arabicPeriod"/>
              <a:defRPr/>
            </a:pPr>
            <a:r>
              <a:rPr lang="en-US" sz="1700" b="1" dirty="0">
                <a:solidFill>
                  <a:srgbClr val="FF0000"/>
                </a:solidFill>
                <a:latin typeface="Verdana" panose="020B0604030504040204" pitchFamily="34" charset="0"/>
                <a:ea typeface="Verdana" panose="020B0604030504040204" pitchFamily="34" charset="0"/>
                <a:cs typeface="Verdana" panose="020B0604030504040204" pitchFamily="34" charset="0"/>
              </a:rPr>
              <a:t>First Aid Measures</a:t>
            </a:r>
          </a:p>
          <a:p>
            <a:pPr marL="514350" indent="-514350" fontAlgn="auto">
              <a:spcBef>
                <a:spcPts val="0"/>
              </a:spcBef>
              <a:spcAft>
                <a:spcPts val="0"/>
              </a:spcAft>
              <a:buFont typeface="+mj-lt"/>
              <a:buAutoNum type="arabicPeriod"/>
              <a:defRPr/>
            </a:pPr>
            <a:r>
              <a:rPr lang="en-US" sz="17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Fire-fighting measures</a:t>
            </a:r>
          </a:p>
          <a:p>
            <a:pPr marL="514350" indent="-514350" fontAlgn="auto">
              <a:spcBef>
                <a:spcPts val="0"/>
              </a:spcBef>
              <a:spcAft>
                <a:spcPts val="0"/>
              </a:spcAft>
              <a:buFont typeface="+mj-lt"/>
              <a:buAutoNum type="arabicPeriod"/>
              <a:defRPr/>
            </a:pPr>
            <a:r>
              <a:rPr lang="en-US" sz="17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Accidental release measures</a:t>
            </a:r>
          </a:p>
          <a:p>
            <a:pPr marL="514350" indent="-514350" fontAlgn="auto">
              <a:spcBef>
                <a:spcPts val="0"/>
              </a:spcBef>
              <a:spcAft>
                <a:spcPts val="0"/>
              </a:spcAft>
              <a:buFont typeface="+mj-lt"/>
              <a:buAutoNum type="arabicPeriod"/>
              <a:defRPr/>
            </a:pPr>
            <a:r>
              <a:rPr lang="en-US" sz="1700" b="1" dirty="0">
                <a:solidFill>
                  <a:srgbClr val="FF0000"/>
                </a:solidFill>
                <a:latin typeface="Verdana" panose="020B0604030504040204" pitchFamily="34" charset="0"/>
                <a:ea typeface="Verdana" panose="020B0604030504040204" pitchFamily="34" charset="0"/>
                <a:cs typeface="Verdana" panose="020B0604030504040204" pitchFamily="34" charset="0"/>
              </a:rPr>
              <a:t>Handling &amp; Storage</a:t>
            </a:r>
          </a:p>
          <a:p>
            <a:pPr marL="514350" indent="-514350" fontAlgn="auto">
              <a:spcBef>
                <a:spcPts val="0"/>
              </a:spcBef>
              <a:spcAft>
                <a:spcPts val="0"/>
              </a:spcAft>
              <a:buFont typeface="+mj-lt"/>
              <a:buAutoNum type="arabicPeriod"/>
              <a:defRPr/>
            </a:pPr>
            <a:r>
              <a:rPr lang="en-US" sz="1700" b="1" dirty="0">
                <a:solidFill>
                  <a:srgbClr val="FF0000"/>
                </a:solidFill>
                <a:latin typeface="Verdana" panose="020B0604030504040204" pitchFamily="34" charset="0"/>
                <a:ea typeface="Verdana" panose="020B0604030504040204" pitchFamily="34" charset="0"/>
                <a:cs typeface="Verdana" panose="020B0604030504040204" pitchFamily="34" charset="0"/>
              </a:rPr>
              <a:t>Exposure Controls</a:t>
            </a:r>
          </a:p>
          <a:p>
            <a:pPr marL="514350" indent="-514350" fontAlgn="auto">
              <a:spcBef>
                <a:spcPts val="0"/>
              </a:spcBef>
              <a:spcAft>
                <a:spcPts val="0"/>
              </a:spcAft>
              <a:buFont typeface="+mj-lt"/>
              <a:buAutoNum type="arabicPeriod"/>
              <a:defRPr/>
            </a:pPr>
            <a:r>
              <a:rPr lang="en-US" sz="1700" b="1" dirty="0">
                <a:solidFill>
                  <a:srgbClr val="FF0000"/>
                </a:solidFill>
                <a:latin typeface="Verdana" panose="020B0604030504040204" pitchFamily="34" charset="0"/>
                <a:ea typeface="Verdana" panose="020B0604030504040204" pitchFamily="34" charset="0"/>
                <a:cs typeface="Verdana" panose="020B0604030504040204" pitchFamily="34" charset="0"/>
              </a:rPr>
              <a:t>Physical &amp; Chemical Properties</a:t>
            </a:r>
          </a:p>
          <a:p>
            <a:pPr marL="514350" indent="-514350" fontAlgn="auto">
              <a:spcBef>
                <a:spcPts val="0"/>
              </a:spcBef>
              <a:spcAft>
                <a:spcPts val="0"/>
              </a:spcAft>
              <a:buFont typeface="+mj-lt"/>
              <a:buAutoNum type="arabicPeriod"/>
              <a:defRPr/>
            </a:pPr>
            <a:r>
              <a:rPr lang="en-US" sz="1700" b="1" dirty="0">
                <a:solidFill>
                  <a:srgbClr val="FF0000"/>
                </a:solidFill>
                <a:latin typeface="Verdana" panose="020B0604030504040204" pitchFamily="34" charset="0"/>
                <a:ea typeface="Verdana" panose="020B0604030504040204" pitchFamily="34" charset="0"/>
                <a:cs typeface="Verdana" panose="020B0604030504040204" pitchFamily="34" charset="0"/>
              </a:rPr>
              <a:t>Stability &amp; Reactivity</a:t>
            </a:r>
          </a:p>
          <a:p>
            <a:pPr marL="514350" indent="-514350" fontAlgn="auto">
              <a:spcBef>
                <a:spcPts val="0"/>
              </a:spcBef>
              <a:spcAft>
                <a:spcPts val="0"/>
              </a:spcAft>
              <a:buFont typeface="+mj-lt"/>
              <a:buAutoNum type="arabicPeriod"/>
              <a:defRPr/>
            </a:pPr>
            <a:r>
              <a:rPr lang="en-US" sz="17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Toxicological information</a:t>
            </a:r>
          </a:p>
          <a:p>
            <a:pPr marL="514350" indent="-514350" fontAlgn="auto">
              <a:spcBef>
                <a:spcPts val="0"/>
              </a:spcBef>
              <a:spcAft>
                <a:spcPts val="0"/>
              </a:spcAft>
              <a:buFont typeface="+mj-lt"/>
              <a:buAutoNum type="arabicPeriod"/>
              <a:defRPr/>
            </a:pPr>
            <a:r>
              <a:rPr lang="en-US" sz="17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Ecological information</a:t>
            </a:r>
          </a:p>
          <a:p>
            <a:pPr marL="514350" indent="-514350" fontAlgn="auto">
              <a:spcBef>
                <a:spcPts val="0"/>
              </a:spcBef>
              <a:spcAft>
                <a:spcPts val="0"/>
              </a:spcAft>
              <a:buFont typeface="+mj-lt"/>
              <a:buAutoNum type="arabicPeriod"/>
              <a:defRPr/>
            </a:pPr>
            <a:r>
              <a:rPr lang="en-US" sz="17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Disposal considerations</a:t>
            </a:r>
          </a:p>
          <a:p>
            <a:pPr marL="514350" indent="-514350" fontAlgn="auto">
              <a:spcBef>
                <a:spcPts val="0"/>
              </a:spcBef>
              <a:spcAft>
                <a:spcPts val="0"/>
              </a:spcAft>
              <a:buFont typeface="+mj-lt"/>
              <a:buAutoNum type="arabicPeriod"/>
              <a:defRPr/>
            </a:pPr>
            <a:r>
              <a:rPr lang="en-US" sz="17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Transport information</a:t>
            </a:r>
          </a:p>
          <a:p>
            <a:pPr marL="514350" indent="-514350" fontAlgn="auto">
              <a:spcBef>
                <a:spcPts val="0"/>
              </a:spcBef>
              <a:spcAft>
                <a:spcPts val="0"/>
              </a:spcAft>
              <a:buFont typeface="+mj-lt"/>
              <a:buAutoNum type="arabicPeriod"/>
              <a:defRPr/>
            </a:pPr>
            <a:r>
              <a:rPr lang="en-US" sz="17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Regulatory information</a:t>
            </a:r>
          </a:p>
          <a:p>
            <a:pPr marL="514350" indent="-514350" fontAlgn="auto">
              <a:spcBef>
                <a:spcPts val="0"/>
              </a:spcBef>
              <a:spcAft>
                <a:spcPts val="0"/>
              </a:spcAft>
              <a:buFont typeface="+mj-lt"/>
              <a:buAutoNum type="arabicPeriod"/>
              <a:defRPr/>
            </a:pPr>
            <a:r>
              <a:rPr lang="en-US" sz="17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Other information</a:t>
            </a:r>
          </a:p>
          <a:p>
            <a:pPr fontAlgn="auto">
              <a:spcBef>
                <a:spcPts val="0"/>
              </a:spcBef>
              <a:spcAft>
                <a:spcPts val="0"/>
              </a:spcAft>
              <a:defRPr/>
            </a:pPr>
            <a:endParaRPr lang="en-US" dirty="0">
              <a:effectLst>
                <a:glow rad="101600">
                  <a:schemeClr val="accent2">
                    <a:satMod val="175000"/>
                    <a:alpha val="40000"/>
                  </a:schemeClr>
                </a:glow>
              </a:effectLst>
              <a:latin typeface="Arial Narrow" pitchFamily="34" charset="0"/>
            </a:endParaRPr>
          </a:p>
        </p:txBody>
      </p:sp>
      <p:pic>
        <p:nvPicPr>
          <p:cNvPr id="5" name="Picture 4" descr="Screen Clipping"/>
          <p:cNvPicPr>
            <a:picLocks noChangeAspect="1"/>
          </p:cNvPicPr>
          <p:nvPr/>
        </p:nvPicPr>
        <p:blipFill rotWithShape="1">
          <a:blip r:embed="rId3">
            <a:extLst>
              <a:ext uri="{28A0092B-C50C-407E-A947-70E740481C1C}">
                <a14:useLocalDpi xmlns:a14="http://schemas.microsoft.com/office/drawing/2010/main" val="0"/>
              </a:ext>
            </a:extLst>
          </a:blip>
          <a:srcRect b="41134"/>
          <a:stretch/>
        </p:blipFill>
        <p:spPr>
          <a:xfrm>
            <a:off x="6626" y="1285461"/>
            <a:ext cx="4915772" cy="1643270"/>
          </a:xfrm>
          <a:prstGeom prst="rect">
            <a:avLst/>
          </a:prstGeom>
          <a:ln w="12700">
            <a:solidFill>
              <a:schemeClr val="tx1"/>
            </a:solidFill>
          </a:ln>
          <a:effectLst>
            <a:outerShdw blurRad="292100" dist="139700" dir="2700000" algn="tl" rotWithShape="0">
              <a:srgbClr val="333333">
                <a:alpha val="65000"/>
              </a:srgbClr>
            </a:outerShdw>
          </a:effectLst>
        </p:spPr>
      </p:pic>
      <p:pic>
        <p:nvPicPr>
          <p:cNvPr id="7" name="Picture 6" descr="Screen Clipping"/>
          <p:cNvPicPr>
            <a:picLocks noChangeAspect="1"/>
          </p:cNvPicPr>
          <p:nvPr/>
        </p:nvPicPr>
        <p:blipFill rotWithShape="1">
          <a:blip r:embed="rId4">
            <a:extLst>
              <a:ext uri="{28A0092B-C50C-407E-A947-70E740481C1C}">
                <a14:useLocalDpi xmlns:a14="http://schemas.microsoft.com/office/drawing/2010/main" val="0"/>
              </a:ext>
            </a:extLst>
          </a:blip>
          <a:srcRect t="1267" r="23438" b="34915"/>
          <a:stretch/>
        </p:blipFill>
        <p:spPr>
          <a:xfrm>
            <a:off x="6627" y="3236844"/>
            <a:ext cx="4946374" cy="2667000"/>
          </a:xfrm>
          <a:prstGeom prst="rect">
            <a:avLst/>
          </a:prstGeom>
          <a:ln w="127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18905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12970"/>
            <a:ext cx="9121775" cy="1143000"/>
          </a:xfrm>
        </p:spPr>
        <p:txBody>
          <a:bodyPr>
            <a:normAutofit/>
          </a:bodyPr>
          <a:lstStyle/>
          <a:p>
            <a:r>
              <a:rPr lang="en-US" sz="3200" b="1" dirty="0">
                <a:latin typeface="Verdana" panose="020B0604030504040204" pitchFamily="34" charset="0"/>
                <a:ea typeface="Verdana" panose="020B0604030504040204" pitchFamily="34" charset="0"/>
                <a:cs typeface="Verdana" panose="020B0604030504040204" pitchFamily="34" charset="0"/>
              </a:rPr>
              <a:t>Hazard Identification:</a:t>
            </a:r>
            <a:br>
              <a:rPr lang="en-US" sz="3200" b="1" dirty="0">
                <a:latin typeface="Verdana" panose="020B0604030504040204" pitchFamily="34" charset="0"/>
                <a:ea typeface="Verdana" panose="020B0604030504040204" pitchFamily="34" charset="0"/>
                <a:cs typeface="Verdana" panose="020B0604030504040204" pitchFamily="34" charset="0"/>
              </a:rPr>
            </a:br>
            <a:r>
              <a:rPr lang="en-US" sz="3200" b="1" dirty="0">
                <a:latin typeface="Verdana" panose="020B0604030504040204" pitchFamily="34" charset="0"/>
                <a:ea typeface="Verdana" panose="020B0604030504040204" pitchFamily="34" charset="0"/>
                <a:cs typeface="Verdana" panose="020B0604030504040204" pitchFamily="34" charset="0"/>
              </a:rPr>
              <a:t>Using </a:t>
            </a:r>
            <a:r>
              <a:rPr lang="en-US" sz="3200" b="1" dirty="0" err="1">
                <a:latin typeface="Verdana" panose="020B0604030504040204" pitchFamily="34" charset="0"/>
                <a:ea typeface="Verdana" panose="020B0604030504040204" pitchFamily="34" charset="0"/>
                <a:cs typeface="Verdana" panose="020B0604030504040204" pitchFamily="34" charset="0"/>
              </a:rPr>
              <a:t>ChemWatch</a:t>
            </a: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p:nvSpPr>
        <p:spPr>
          <a:xfrm>
            <a:off x="0" y="1389490"/>
            <a:ext cx="4831384" cy="2308324"/>
          </a:xfrm>
          <a:prstGeom prst="rect">
            <a:avLst/>
          </a:prstGeom>
        </p:spPr>
        <p:txBody>
          <a:bodyPr wrap="square">
            <a:spAutoFit/>
          </a:bodyPr>
          <a:lstStyle/>
          <a:p>
            <a:pPr marL="342900" indent="-342900" fontAlgn="auto">
              <a:spcBef>
                <a:spcPts val="0"/>
              </a:spcBef>
              <a:spcAft>
                <a:spcPts val="0"/>
              </a:spcAft>
              <a:buFont typeface="Wingdings" panose="05000000000000000000" pitchFamily="2" charset="2"/>
              <a:buChar char="Ø"/>
              <a:defRPr/>
            </a:pPr>
            <a:r>
              <a:rPr 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Columbia’s online source for safety data sheets</a:t>
            </a:r>
          </a:p>
          <a:p>
            <a:pPr marL="342900" indent="-342900" fontAlgn="auto">
              <a:spcBef>
                <a:spcPts val="0"/>
              </a:spcBef>
              <a:spcAft>
                <a:spcPts val="0"/>
              </a:spcAft>
              <a:buFont typeface="Wingdings" panose="05000000000000000000" pitchFamily="2" charset="2"/>
              <a:buChar char="Ø"/>
              <a:defRPr/>
            </a:pPr>
            <a:endParaRPr 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342900" indent="-342900" fontAlgn="auto">
              <a:spcBef>
                <a:spcPts val="0"/>
              </a:spcBef>
              <a:spcAft>
                <a:spcPts val="0"/>
              </a:spcAft>
              <a:buFont typeface="Wingdings" panose="05000000000000000000" pitchFamily="2" charset="2"/>
              <a:buChar char="Ø"/>
              <a:defRPr/>
            </a:pPr>
            <a:r>
              <a:rPr 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Available from any computer on the CU network</a:t>
            </a:r>
          </a:p>
        </p:txBody>
      </p:sp>
      <p:pic>
        <p:nvPicPr>
          <p:cNvPr id="1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148" r="17048" b="9153"/>
          <a:stretch/>
        </p:blipFill>
        <p:spPr bwMode="auto">
          <a:xfrm>
            <a:off x="4501039" y="1210668"/>
            <a:ext cx="4620736" cy="497429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152401" y="4267200"/>
            <a:ext cx="4348638" cy="1169551"/>
          </a:xfrm>
          <a:prstGeom prst="rect">
            <a:avLst/>
          </a:prstGeom>
        </p:spPr>
        <p:txBody>
          <a:bodyPr wrap="square">
            <a:spAutoFit/>
          </a:bodyPr>
          <a:lstStyle/>
          <a:p>
            <a:pPr algn="ctr">
              <a:defRPr/>
            </a:pPr>
            <a:r>
              <a:rPr lang="en-US" sz="22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Available:</a:t>
            </a:r>
          </a:p>
          <a:p>
            <a:pPr algn="ctr">
              <a:defRPr/>
            </a:pPr>
            <a:r>
              <a:rPr lang="en-US" sz="2400" dirty="0">
                <a:hlinkClick r:id="rId4"/>
              </a:rPr>
              <a:t>https://research.columbia.edu/content/safety-data-sheets</a:t>
            </a:r>
            <a:endParaRPr lang="en-US" sz="22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hlinkClick r:id="rId5"/>
            </a:endParaRPr>
          </a:p>
        </p:txBody>
      </p:sp>
      <p:sp>
        <p:nvSpPr>
          <p:cNvPr id="16" name="Right Arrow 15"/>
          <p:cNvSpPr/>
          <p:nvPr/>
        </p:nvSpPr>
        <p:spPr>
          <a:xfrm rot="2005211">
            <a:off x="3689247" y="3192138"/>
            <a:ext cx="928476" cy="27335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9345413">
            <a:off x="5812167" y="1738177"/>
            <a:ext cx="866016" cy="28812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2788165">
            <a:off x="5491534" y="3574683"/>
            <a:ext cx="988399" cy="29853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8511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90971" y="-26677"/>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b="0" i="0" u="none" kern="1200">
                <a:solidFill>
                  <a:schemeClr val="bg1"/>
                </a:solidFill>
                <a:latin typeface="Arial" pitchFamily="34" charset="0"/>
                <a:ea typeface="+mj-ea"/>
                <a:cs typeface="Arial" pitchFamily="34" charset="0"/>
              </a:defRPr>
            </a:lvl1pPr>
          </a:lstStyle>
          <a:p>
            <a:r>
              <a:rPr lang="en-US" sz="3200" b="1">
                <a:latin typeface="Verdana" panose="020B0604030504040204" pitchFamily="34" charset="0"/>
                <a:ea typeface="Verdana" panose="020B0604030504040204" pitchFamily="34" charset="0"/>
                <a:cs typeface="Verdana" panose="020B0604030504040204" pitchFamily="34" charset="0"/>
              </a:rPr>
              <a:t>Hazard Identification:</a:t>
            </a:r>
            <a:br>
              <a:rPr lang="en-US" sz="3200" b="1">
                <a:latin typeface="Verdana" panose="020B0604030504040204" pitchFamily="34" charset="0"/>
                <a:ea typeface="Verdana" panose="020B0604030504040204" pitchFamily="34" charset="0"/>
                <a:cs typeface="Verdana" panose="020B0604030504040204" pitchFamily="34" charset="0"/>
              </a:rPr>
            </a:br>
            <a:r>
              <a:rPr lang="en-US" sz="3200" b="1">
                <a:latin typeface="Verdana" panose="020B0604030504040204" pitchFamily="34" charset="0"/>
                <a:ea typeface="Verdana" panose="020B0604030504040204" pitchFamily="34" charset="0"/>
                <a:cs typeface="Verdana" panose="020B0604030504040204" pitchFamily="34" charset="0"/>
              </a:rPr>
              <a:t>Routes of Exposure</a:t>
            </a: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6" name="Rectangle 2"/>
          <p:cNvSpPr txBox="1">
            <a:spLocks noChangeArrowheads="1"/>
          </p:cNvSpPr>
          <p:nvPr/>
        </p:nvSpPr>
        <p:spPr bwMode="auto">
          <a:xfrm>
            <a:off x="326335" y="949381"/>
            <a:ext cx="8801100" cy="83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Palatino Linotype" pitchFamily="18" charset="0"/>
              </a:defRPr>
            </a:lvl1pPr>
            <a:lvl2pPr marL="742950" indent="-285750" eaLnBrk="0" hangingPunct="0">
              <a:defRPr>
                <a:solidFill>
                  <a:schemeClr val="tx1"/>
                </a:solidFill>
                <a:latin typeface="Palatino Linotype" pitchFamily="18" charset="0"/>
              </a:defRPr>
            </a:lvl2pPr>
            <a:lvl3pPr marL="1143000" indent="-228600" eaLnBrk="0" hangingPunct="0">
              <a:defRPr>
                <a:solidFill>
                  <a:schemeClr val="tx1"/>
                </a:solidFill>
                <a:latin typeface="Palatino Linotype" pitchFamily="18" charset="0"/>
              </a:defRPr>
            </a:lvl3pPr>
            <a:lvl4pPr marL="1600200" indent="-228600" eaLnBrk="0" hangingPunct="0">
              <a:defRPr>
                <a:solidFill>
                  <a:schemeClr val="tx1"/>
                </a:solidFill>
                <a:latin typeface="Palatino Linotype" pitchFamily="18" charset="0"/>
              </a:defRPr>
            </a:lvl4pPr>
            <a:lvl5pPr marL="2057400" indent="-228600" eaLnBrk="0" hangingPunct="0">
              <a:defRPr>
                <a:solidFill>
                  <a:schemeClr val="tx1"/>
                </a:solidFill>
                <a:latin typeface="Palatino Linotype" pitchFamily="18" charset="0"/>
              </a:defRPr>
            </a:lvl5pPr>
            <a:lvl6pPr marL="2514600" indent="-228600" eaLnBrk="0" fontAlgn="base" hangingPunct="0">
              <a:spcBef>
                <a:spcPct val="0"/>
              </a:spcBef>
              <a:spcAft>
                <a:spcPct val="0"/>
              </a:spcAft>
              <a:defRPr>
                <a:solidFill>
                  <a:schemeClr val="tx1"/>
                </a:solidFill>
                <a:latin typeface="Palatino Linotype" pitchFamily="18" charset="0"/>
              </a:defRPr>
            </a:lvl6pPr>
            <a:lvl7pPr marL="2971800" indent="-228600" eaLnBrk="0" fontAlgn="base" hangingPunct="0">
              <a:spcBef>
                <a:spcPct val="0"/>
              </a:spcBef>
              <a:spcAft>
                <a:spcPct val="0"/>
              </a:spcAft>
              <a:defRPr>
                <a:solidFill>
                  <a:schemeClr val="tx1"/>
                </a:solidFill>
                <a:latin typeface="Palatino Linotype" pitchFamily="18" charset="0"/>
              </a:defRPr>
            </a:lvl7pPr>
            <a:lvl8pPr marL="3429000" indent="-228600" eaLnBrk="0" fontAlgn="base" hangingPunct="0">
              <a:spcBef>
                <a:spcPct val="0"/>
              </a:spcBef>
              <a:spcAft>
                <a:spcPct val="0"/>
              </a:spcAft>
              <a:defRPr>
                <a:solidFill>
                  <a:schemeClr val="tx1"/>
                </a:solidFill>
                <a:latin typeface="Palatino Linotype" pitchFamily="18" charset="0"/>
              </a:defRPr>
            </a:lvl8pPr>
            <a:lvl9pPr marL="3886200" indent="-228600" eaLnBrk="0" fontAlgn="base" hangingPunct="0">
              <a:spcBef>
                <a:spcPct val="0"/>
              </a:spcBef>
              <a:spcAft>
                <a:spcPct val="0"/>
              </a:spcAft>
              <a:defRPr>
                <a:solidFill>
                  <a:schemeClr val="tx1"/>
                </a:solidFill>
                <a:latin typeface="Palatino Linotype" pitchFamily="18" charset="0"/>
              </a:defRPr>
            </a:lvl9pPr>
          </a:lstStyle>
          <a:p>
            <a:pPr algn="ctr"/>
            <a:r>
              <a:rPr lang="en-US" sz="24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How might you be exposed to a chemical hazard?</a:t>
            </a:r>
          </a:p>
        </p:txBody>
      </p:sp>
      <p:pic>
        <p:nvPicPr>
          <p:cNvPr id="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4970" y="1739588"/>
            <a:ext cx="1935095" cy="1761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7904" y="3449268"/>
            <a:ext cx="2070765" cy="1485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8" descr="https://encrypted-tbn0.google.com/images?q=tbn:ANd9GcRDLoArOJ5EsFO31vftjXhQIO-CsUEMzRFK2u9nXaQWTa4C2_TamQpbQHU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7652" y="4934507"/>
            <a:ext cx="2032682" cy="1604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ight Arrow 19"/>
          <p:cNvSpPr/>
          <p:nvPr/>
        </p:nvSpPr>
        <p:spPr>
          <a:xfrm>
            <a:off x="3749432" y="2190761"/>
            <a:ext cx="1412290" cy="33090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3749432" y="3664807"/>
            <a:ext cx="1412290" cy="33090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3749432" y="5138853"/>
            <a:ext cx="1412290" cy="33090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3"/>
          <p:cNvSpPr txBox="1">
            <a:spLocks noChangeArrowheads="1"/>
          </p:cNvSpPr>
          <p:nvPr/>
        </p:nvSpPr>
        <p:spPr>
          <a:xfrm>
            <a:off x="162479" y="1908294"/>
            <a:ext cx="77724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Wingdings" pitchFamily="2" charset="2"/>
              <a:buChar char="Ø"/>
              <a:defRPr sz="2400"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accent1">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Wingdings" pitchFamily="2" charset="2"/>
              <a:buChar char="ü"/>
              <a:defRPr sz="2400"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Wingdings" pitchFamily="2" charset="2"/>
              <a:buChar char="§"/>
              <a:defRPr sz="2400" kern="1200">
                <a:solidFill>
                  <a:schemeClr val="accent1">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400"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b="1" dirty="0">
                <a:latin typeface="Verdana" panose="020B0604030504040204" pitchFamily="34" charset="0"/>
                <a:ea typeface="Verdana" panose="020B0604030504040204" pitchFamily="34" charset="0"/>
                <a:cs typeface="Verdana" panose="020B0604030504040204" pitchFamily="34" charset="0"/>
              </a:rPr>
              <a:t>Inhalation</a:t>
            </a:r>
          </a:p>
          <a:p>
            <a:endParaRPr lang="en-US" sz="2800" b="1" dirty="0">
              <a:latin typeface="Verdana" panose="020B0604030504040204" pitchFamily="34" charset="0"/>
              <a:ea typeface="Verdana" panose="020B0604030504040204" pitchFamily="34" charset="0"/>
              <a:cs typeface="Verdana" panose="020B0604030504040204" pitchFamily="34" charset="0"/>
            </a:endParaRPr>
          </a:p>
          <a:p>
            <a:endParaRPr lang="en-US" sz="2800" b="1" dirty="0">
              <a:latin typeface="Verdana" panose="020B0604030504040204" pitchFamily="34" charset="0"/>
              <a:ea typeface="Verdana" panose="020B0604030504040204" pitchFamily="34" charset="0"/>
              <a:cs typeface="Verdana" panose="020B0604030504040204" pitchFamily="34" charset="0"/>
            </a:endParaRPr>
          </a:p>
          <a:p>
            <a:r>
              <a:rPr lang="en-US" sz="2800" b="1" dirty="0">
                <a:latin typeface="Verdana" panose="020B0604030504040204" pitchFamily="34" charset="0"/>
                <a:ea typeface="Verdana" panose="020B0604030504040204" pitchFamily="34" charset="0"/>
                <a:cs typeface="Verdana" panose="020B0604030504040204" pitchFamily="34" charset="0"/>
              </a:rPr>
              <a:t>Absorption</a:t>
            </a:r>
          </a:p>
          <a:p>
            <a:endParaRPr lang="en-US" sz="2800" b="1" dirty="0">
              <a:latin typeface="Verdana" panose="020B0604030504040204" pitchFamily="34" charset="0"/>
              <a:ea typeface="Verdana" panose="020B0604030504040204" pitchFamily="34" charset="0"/>
              <a:cs typeface="Verdana" panose="020B0604030504040204" pitchFamily="34" charset="0"/>
            </a:endParaRPr>
          </a:p>
          <a:p>
            <a:endParaRPr lang="en-US" sz="2800" b="1" dirty="0">
              <a:latin typeface="Verdana" panose="020B0604030504040204" pitchFamily="34" charset="0"/>
              <a:ea typeface="Verdana" panose="020B0604030504040204" pitchFamily="34" charset="0"/>
              <a:cs typeface="Verdana" panose="020B0604030504040204" pitchFamily="34" charset="0"/>
            </a:endParaRPr>
          </a:p>
          <a:p>
            <a:r>
              <a:rPr lang="en-US" sz="2800" b="1" dirty="0">
                <a:latin typeface="Verdana" panose="020B0604030504040204" pitchFamily="34" charset="0"/>
                <a:ea typeface="Verdana" panose="020B0604030504040204" pitchFamily="34" charset="0"/>
                <a:cs typeface="Verdana" panose="020B0604030504040204" pitchFamily="34" charset="0"/>
              </a:rPr>
              <a:t>Ingestion</a:t>
            </a:r>
          </a:p>
          <a:p>
            <a:endParaRPr lang="en-US" sz="2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04768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17"/>
          <p:cNvSpPr>
            <a:spLocks noChangeArrowheads="1"/>
          </p:cNvSpPr>
          <p:nvPr/>
        </p:nvSpPr>
        <p:spPr bwMode="auto">
          <a:xfrm>
            <a:off x="2564296" y="1216632"/>
            <a:ext cx="6629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en-US" sz="2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Injection: </a:t>
            </a:r>
            <a:r>
              <a:rPr lang="en-US" sz="26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Puncture/Laceration</a:t>
            </a:r>
            <a:r>
              <a:rPr lang="en-US" sz="2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a:t>
            </a:r>
          </a:p>
        </p:txBody>
      </p:sp>
      <p:pic>
        <p:nvPicPr>
          <p:cNvPr id="44035" name="Picture 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r="21173"/>
          <a:stretch>
            <a:fillRect/>
          </a:stretch>
        </p:blipFill>
        <p:spPr>
          <a:xfrm>
            <a:off x="571957" y="4760843"/>
            <a:ext cx="1877849" cy="1284357"/>
          </a:xfrm>
          <a:ln w="9525">
            <a:solidFill>
              <a:schemeClr val="tx1"/>
            </a:solidFill>
          </a:ln>
        </p:spPr>
      </p:pic>
      <p:pic>
        <p:nvPicPr>
          <p:cNvPr id="44036" name="Picture 3" descr="http://t0.gstatic.com/images?q=tbn:ANd9GcRxiejDyN1dIrwys9_vCF36edKPlnfPnqR6yxv44MTn3_tTYXMJX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162" y="1653559"/>
            <a:ext cx="1840206" cy="12752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2601405" y="1874703"/>
            <a:ext cx="6248400" cy="1077218"/>
          </a:xfrm>
          <a:prstGeom prst="rect">
            <a:avLst/>
          </a:prstGeom>
        </p:spPr>
        <p:txBody>
          <a:bodyPr wrap="square">
            <a:spAutoFit/>
          </a:bodyPr>
          <a:lstStyle/>
          <a:p>
            <a:pPr marL="342900" indent="-342900" fontAlgn="auto">
              <a:spcBef>
                <a:spcPct val="20000"/>
              </a:spcBef>
              <a:spcAft>
                <a:spcPts val="0"/>
              </a:spcAft>
              <a:buFont typeface="Wingdings" panose="05000000000000000000" pitchFamily="2" charset="2"/>
              <a:buChar char="Ø"/>
              <a:defRPr/>
            </a:pPr>
            <a:r>
              <a:rPr lang="en-US" sz="2000" kern="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Sharps, Needles, razor blades, and glass, can cause cuts, lacerations, and punctures </a:t>
            </a:r>
          </a:p>
          <a:p>
            <a:pPr marL="342900" indent="-342900" fontAlgn="auto">
              <a:spcBef>
                <a:spcPct val="20000"/>
              </a:spcBef>
              <a:spcAft>
                <a:spcPts val="0"/>
              </a:spcAft>
              <a:buFont typeface="Wingdings" panose="05000000000000000000" pitchFamily="2" charset="2"/>
              <a:buChar char="Ø"/>
              <a:defRPr/>
            </a:pPr>
            <a:endParaRPr lang="en-US" sz="2000" kern="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4038" name="Rectangle 2"/>
          <p:cNvSpPr>
            <a:spLocks noGrp="1" noChangeArrowheads="1"/>
          </p:cNvSpPr>
          <p:nvPr>
            <p:ph type="title"/>
          </p:nvPr>
        </p:nvSpPr>
        <p:spPr>
          <a:xfrm>
            <a:off x="0" y="0"/>
            <a:ext cx="9144000" cy="1143000"/>
          </a:xfrm>
        </p:spPr>
        <p:txBody>
          <a:bodyPr>
            <a:normAutofit/>
          </a:bodyPr>
          <a:lstStyle/>
          <a:p>
            <a:r>
              <a:rPr lang="en-US" sz="3200" b="1" dirty="0">
                <a:latin typeface="Verdana" panose="020B0604030504040204" pitchFamily="34" charset="0"/>
                <a:ea typeface="Verdana" panose="020B0604030504040204" pitchFamily="34" charset="0"/>
                <a:cs typeface="Verdana" panose="020B0604030504040204" pitchFamily="34" charset="0"/>
              </a:rPr>
              <a:t>Hazard Identification:</a:t>
            </a:r>
            <a:br>
              <a:rPr lang="en-US" sz="3200" b="1" dirty="0">
                <a:latin typeface="Verdana" panose="020B0604030504040204" pitchFamily="34" charset="0"/>
                <a:ea typeface="Verdana" panose="020B0604030504040204" pitchFamily="34" charset="0"/>
                <a:cs typeface="Verdana" panose="020B0604030504040204" pitchFamily="34" charset="0"/>
              </a:rPr>
            </a:br>
            <a:r>
              <a:rPr lang="en-US" sz="3200" b="1" dirty="0">
                <a:latin typeface="Verdana" panose="020B0604030504040204" pitchFamily="34" charset="0"/>
                <a:ea typeface="Verdana" panose="020B0604030504040204" pitchFamily="34" charset="0"/>
                <a:cs typeface="Verdana" panose="020B0604030504040204" pitchFamily="34" charset="0"/>
              </a:rPr>
              <a:t>Routes of Exposure</a:t>
            </a:r>
          </a:p>
        </p:txBody>
      </p:sp>
      <p:sp>
        <p:nvSpPr>
          <p:cNvPr id="4" name="Rectangle 3"/>
          <p:cNvSpPr>
            <a:spLocks noChangeArrowheads="1"/>
          </p:cNvSpPr>
          <p:nvPr/>
        </p:nvSpPr>
        <p:spPr bwMode="auto">
          <a:xfrm>
            <a:off x="2667000" y="3945102"/>
            <a:ext cx="62484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fontAlgn="auto">
              <a:spcBef>
                <a:spcPts val="0"/>
              </a:spcBef>
              <a:spcAft>
                <a:spcPts val="0"/>
              </a:spcAft>
              <a:buFont typeface="Wingdings" panose="05000000000000000000" pitchFamily="2" charset="2"/>
              <a:buChar char="Ø"/>
              <a:defRPr/>
            </a:pPr>
            <a:r>
              <a:rPr lang="en-US" sz="20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Limit use, do not recap needles</a:t>
            </a:r>
          </a:p>
          <a:p>
            <a:pPr marL="342900" indent="-342900" fontAlgn="auto">
              <a:spcBef>
                <a:spcPts val="0"/>
              </a:spcBef>
              <a:spcAft>
                <a:spcPts val="0"/>
              </a:spcAft>
              <a:buFont typeface="Wingdings" panose="05000000000000000000" pitchFamily="2" charset="2"/>
              <a:buChar char="Ø"/>
              <a:defRPr/>
            </a:pPr>
            <a:endParaRPr lang="en-US" sz="20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342900" indent="-342900" fontAlgn="auto">
              <a:spcBef>
                <a:spcPts val="0"/>
              </a:spcBef>
              <a:spcAft>
                <a:spcPts val="0"/>
              </a:spcAft>
              <a:buFont typeface="Wingdings" panose="05000000000000000000" pitchFamily="2" charset="2"/>
              <a:buChar char="Ø"/>
              <a:defRPr/>
            </a:pPr>
            <a:r>
              <a:rPr lang="en-US" sz="20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Do not remove needles from syringes</a:t>
            </a:r>
          </a:p>
          <a:p>
            <a:pPr marL="342900" indent="-342900" fontAlgn="auto">
              <a:spcBef>
                <a:spcPts val="0"/>
              </a:spcBef>
              <a:spcAft>
                <a:spcPts val="0"/>
              </a:spcAft>
              <a:buFont typeface="Wingdings" panose="05000000000000000000" pitchFamily="2" charset="2"/>
              <a:buChar char="Ø"/>
              <a:defRPr/>
            </a:pPr>
            <a:endParaRPr lang="en-US" sz="20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342900" indent="-342900" fontAlgn="auto">
              <a:spcBef>
                <a:spcPts val="0"/>
              </a:spcBef>
              <a:spcAft>
                <a:spcPts val="0"/>
              </a:spcAft>
              <a:buFont typeface="Wingdings" panose="05000000000000000000" pitchFamily="2" charset="2"/>
              <a:buChar char="Ø"/>
              <a:defRPr/>
            </a:pPr>
            <a:r>
              <a:rPr lang="en-US" sz="20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Do not bend, break, or manipulate syringes</a:t>
            </a:r>
          </a:p>
        </p:txBody>
      </p:sp>
      <p:pic>
        <p:nvPicPr>
          <p:cNvPr id="44040" name="Picture 2" descr="https://encrypted-tbn1.gstatic.com/images?q=tbn:ANd9GcRFkfseN_k96Ik84hUvLokDZi7vcD4ZWX61xwAB5cQWsxKv2pJmi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056" y="3127319"/>
            <a:ext cx="1840206" cy="13964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592321" y="2809875"/>
            <a:ext cx="6601375" cy="1015663"/>
          </a:xfrm>
          <a:prstGeom prst="rect">
            <a:avLst/>
          </a:prstGeom>
        </p:spPr>
        <p:txBody>
          <a:bodyPr wrap="square">
            <a:spAutoFit/>
          </a:bodyPr>
          <a:lstStyle/>
          <a:p>
            <a:pPr marL="342900" indent="-342900" fontAlgn="auto">
              <a:spcBef>
                <a:spcPct val="20000"/>
              </a:spcBef>
              <a:spcAft>
                <a:spcPts val="0"/>
              </a:spcAft>
              <a:buFont typeface="Wingdings" panose="05000000000000000000" pitchFamily="2" charset="2"/>
              <a:buChar char="Ø"/>
              <a:defRPr/>
            </a:pPr>
            <a:r>
              <a:rPr lang="en-US" sz="2000" kern="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All needles, syringes and blades must be discarded in rigid sharps containers regardless of the status of biological contamination  </a:t>
            </a:r>
            <a:endParaRPr lang="en-US" sz="20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9407205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oAutofit/>
          </a:bodyPr>
          <a:lstStyle/>
          <a:p>
            <a:r>
              <a:rPr lang="en-US" sz="3200" b="1" dirty="0">
                <a:latin typeface="Verdana" panose="020B0604030504040204" pitchFamily="34" charset="0"/>
                <a:ea typeface="Verdana" panose="020B0604030504040204" pitchFamily="34" charset="0"/>
                <a:cs typeface="Verdana" panose="020B0604030504040204" pitchFamily="34" charset="0"/>
              </a:rPr>
              <a:t>Hazard Identification:</a:t>
            </a:r>
            <a:br>
              <a:rPr lang="en-US" sz="3200" b="1" dirty="0">
                <a:latin typeface="Verdana" panose="020B0604030504040204" pitchFamily="34" charset="0"/>
                <a:ea typeface="Verdana" panose="020B0604030504040204" pitchFamily="34" charset="0"/>
                <a:cs typeface="Verdana" panose="020B0604030504040204" pitchFamily="34" charset="0"/>
              </a:rPr>
            </a:br>
            <a:r>
              <a:rPr lang="en-US" sz="3200" b="1" dirty="0">
                <a:latin typeface="Verdana" panose="020B0604030504040204" pitchFamily="34" charset="0"/>
                <a:ea typeface="Verdana" panose="020B0604030504040204" pitchFamily="34" charset="0"/>
                <a:cs typeface="Verdana" panose="020B0604030504040204" pitchFamily="34" charset="0"/>
              </a:rPr>
              <a:t>Chemical Health Hazards</a:t>
            </a:r>
          </a:p>
        </p:txBody>
      </p:sp>
      <p:sp>
        <p:nvSpPr>
          <p:cNvPr id="40963" name="Content Placeholder 2"/>
          <p:cNvSpPr>
            <a:spLocks noGrp="1"/>
          </p:cNvSpPr>
          <p:nvPr>
            <p:ph idx="1"/>
          </p:nvPr>
        </p:nvSpPr>
        <p:spPr>
          <a:xfrm>
            <a:off x="0" y="1295400"/>
            <a:ext cx="6781800" cy="4495800"/>
          </a:xfrm>
        </p:spPr>
        <p:txBody>
          <a:bodyPr>
            <a:normAutofit fontScale="85000" lnSpcReduction="10000"/>
          </a:bodyPr>
          <a:lstStyle/>
          <a:p>
            <a:pPr eaLnBrk="1" hangingPunct="1"/>
            <a:r>
              <a:rPr lang="en-US" sz="2800" b="1" dirty="0">
                <a:latin typeface="Verdana" panose="020B0604030504040204" pitchFamily="34" charset="0"/>
                <a:ea typeface="Verdana" panose="020B0604030504040204" pitchFamily="34" charset="0"/>
                <a:cs typeface="Verdana" panose="020B0604030504040204" pitchFamily="34" charset="0"/>
              </a:rPr>
              <a:t>Acute Health Effects:</a:t>
            </a:r>
          </a:p>
          <a:p>
            <a:pPr lvl="1" eaLnBrk="1" hangingPunct="1">
              <a:buFont typeface="Verdana" panose="020B060403050404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An exposure to a hazardous material with immediate symptoms but is often reversible</a:t>
            </a:r>
          </a:p>
          <a:p>
            <a:pPr lvl="1">
              <a:buFont typeface="Verdana" panose="020B0604030504040204" pitchFamily="34" charset="0"/>
              <a:buChar char="―"/>
            </a:pPr>
            <a:endParaRPr lang="en-US" sz="1300" dirty="0">
              <a:latin typeface="Verdana" panose="020B0604030504040204" pitchFamily="34" charset="0"/>
              <a:ea typeface="Verdana" panose="020B0604030504040204" pitchFamily="34" charset="0"/>
              <a:cs typeface="Verdana" panose="020B0604030504040204" pitchFamily="34" charset="0"/>
            </a:endParaRPr>
          </a:p>
          <a:p>
            <a:pPr lvl="1">
              <a:buFont typeface="Verdana" panose="020B060403050404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Headaches, dizziness, burns from corrosive chemicals and/or rash</a:t>
            </a:r>
          </a:p>
          <a:p>
            <a:pPr lvl="1" eaLnBrk="1" hangingPunct="1">
              <a:buFont typeface="Wingdings" panose="05000000000000000000" pitchFamily="2" charset="2"/>
              <a:buChar char="Ø"/>
            </a:pPr>
            <a:endParaRPr lang="en-US" dirty="0">
              <a:latin typeface="Verdana" panose="020B0604030504040204" pitchFamily="34" charset="0"/>
              <a:ea typeface="Verdana" panose="020B0604030504040204" pitchFamily="34" charset="0"/>
              <a:cs typeface="Verdana" panose="020B0604030504040204" pitchFamily="34" charset="0"/>
            </a:endParaRPr>
          </a:p>
          <a:p>
            <a:pPr eaLnBrk="1" hangingPunct="1"/>
            <a:r>
              <a:rPr lang="en-US" sz="2800" dirty="0">
                <a:latin typeface="Verdana" panose="020B0604030504040204" pitchFamily="34" charset="0"/>
                <a:ea typeface="Verdana" panose="020B0604030504040204" pitchFamily="34" charset="0"/>
                <a:cs typeface="Verdana" panose="020B0604030504040204" pitchFamily="34" charset="0"/>
              </a:rPr>
              <a:t> </a:t>
            </a:r>
            <a:r>
              <a:rPr lang="en-US" sz="2800" b="1" dirty="0">
                <a:latin typeface="Verdana" panose="020B0604030504040204" pitchFamily="34" charset="0"/>
                <a:ea typeface="Verdana" panose="020B0604030504040204" pitchFamily="34" charset="0"/>
                <a:cs typeface="Verdana" panose="020B0604030504040204" pitchFamily="34" charset="0"/>
              </a:rPr>
              <a:t>Chronic Health Effects:</a:t>
            </a:r>
          </a:p>
          <a:p>
            <a:pPr lvl="1" eaLnBrk="1" hangingPunct="1">
              <a:buFont typeface="Verdana" panose="020B060403050404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Prolonged or repeated exposure to hazardous materials may lead to irreversible damage with symptoms that are not immediately apparent</a:t>
            </a:r>
          </a:p>
          <a:p>
            <a:pPr lvl="1">
              <a:buFont typeface="Verdana" panose="020B0604030504040204" pitchFamily="34" charset="0"/>
              <a:buChar char="―"/>
            </a:pPr>
            <a:endParaRPr lang="en-US" sz="1300" dirty="0">
              <a:latin typeface="Verdana" panose="020B0604030504040204" pitchFamily="34" charset="0"/>
              <a:ea typeface="Verdana" panose="020B0604030504040204" pitchFamily="34" charset="0"/>
              <a:cs typeface="Verdana" panose="020B0604030504040204" pitchFamily="34" charset="0"/>
            </a:endParaRPr>
          </a:p>
          <a:p>
            <a:pPr lvl="1" eaLnBrk="1" hangingPunct="1">
              <a:buFont typeface="Verdana" panose="020B060403050404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Cancer, mutation, and/or reproductive effects</a:t>
            </a:r>
          </a:p>
          <a:p>
            <a:pPr lvl="1" eaLnBrk="1" hangingPunct="1">
              <a:buFont typeface="Wingdings" panose="05000000000000000000" pitchFamily="2" charset="2"/>
              <a:buChar char="§"/>
            </a:pPr>
            <a:endParaRPr lang="en-US" sz="1300"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p:cNvPicPr>
          <p:nvPr/>
        </p:nvPicPr>
        <p:blipFill>
          <a:blip r:embed="rId3"/>
          <a:stretch>
            <a:fillRect/>
          </a:stretch>
        </p:blipFill>
        <p:spPr>
          <a:xfrm>
            <a:off x="6629400" y="1600200"/>
            <a:ext cx="2182022" cy="1438275"/>
          </a:xfrm>
          <a:prstGeom prst="rect">
            <a:avLst/>
          </a:prstGeom>
        </p:spPr>
      </p:pic>
      <p:pic>
        <p:nvPicPr>
          <p:cNvPr id="6" name="Picture 4" descr="http://4.bp.blogspot.com/_YBhGqgCcaeY/SsQ7p4-SHxI/AAAAAAAAAA8/Q_IcMKVDZGU/s320/Picture4-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4496" y="3571875"/>
            <a:ext cx="2157413"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819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r>
              <a:rPr lang="en-US" sz="3200" b="1" dirty="0">
                <a:latin typeface="Verdana" panose="020B0604030504040204" pitchFamily="34" charset="0"/>
                <a:ea typeface="Verdana" panose="020B0604030504040204" pitchFamily="34" charset="0"/>
                <a:cs typeface="Verdana" panose="020B0604030504040204" pitchFamily="34" charset="0"/>
              </a:rPr>
              <a:t>Agenda</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024816842"/>
              </p:ext>
            </p:extLst>
          </p:nvPr>
        </p:nvGraphicFramePr>
        <p:xfrm>
          <a:off x="457200" y="1295400"/>
          <a:ext cx="82296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81290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graphicEl>
                                              <a:dgm id="{71CE1157-E387-4A5F-8077-5962258444F2}"/>
                                            </p:graphicEl>
                                          </p:spTgt>
                                        </p:tgtEl>
                                      </p:cBhvr>
                                    </p:animEffect>
                                    <p:animScale>
                                      <p:cBhvr>
                                        <p:cTn id="7" dur="250" autoRev="1" fill="hold"/>
                                        <p:tgtEl>
                                          <p:spTgt spid="2">
                                            <p:graphicEl>
                                              <a:dgm id="{71CE1157-E387-4A5F-8077-5962258444F2}"/>
                                            </p:graphicEl>
                                          </p:spTgt>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2">
                                            <p:graphicEl>
                                              <a:dgm id="{FE0388B8-F2E8-41EA-842F-7FD358793022}"/>
                                            </p:graphicEl>
                                          </p:spTgt>
                                        </p:tgtEl>
                                      </p:cBhvr>
                                    </p:animEffect>
                                    <p:animScale>
                                      <p:cBhvr>
                                        <p:cTn id="10" dur="250" autoRev="1" fill="hold"/>
                                        <p:tgtEl>
                                          <p:spTgt spid="2">
                                            <p:graphicEl>
                                              <a:dgm id="{FE0388B8-F2E8-41EA-842F-7FD358793022}"/>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normAutofit fontScale="90000"/>
          </a:bodyPr>
          <a:lstStyle/>
          <a:p>
            <a:pPr eaLnBrk="1" hangingPunct="1"/>
            <a:r>
              <a:rPr lang="en-US" sz="3200" b="1" dirty="0">
                <a:latin typeface="Verdana" panose="020B0604030504040204" pitchFamily="34" charset="0"/>
                <a:ea typeface="Verdana" panose="020B0604030504040204" pitchFamily="34" charset="0"/>
                <a:cs typeface="Verdana" panose="020B0604030504040204" pitchFamily="34" charset="0"/>
              </a:rPr>
              <a:t>Hierarchy of Hazard Control Methods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250096"/>
            <a:ext cx="7643132" cy="5117575"/>
          </a:xfrm>
          <a:prstGeom prst="rect">
            <a:avLst/>
          </a:prstGeom>
        </p:spPr>
      </p:pic>
      <p:sp>
        <p:nvSpPr>
          <p:cNvPr id="5" name="TextBox 4"/>
          <p:cNvSpPr txBox="1"/>
          <p:nvPr/>
        </p:nvSpPr>
        <p:spPr>
          <a:xfrm>
            <a:off x="3657600" y="6627168"/>
            <a:ext cx="1676400" cy="230832"/>
          </a:xfrm>
          <a:prstGeom prst="rect">
            <a:avLst/>
          </a:prstGeom>
          <a:noFill/>
        </p:spPr>
        <p:txBody>
          <a:bodyPr wrap="square" rtlCol="0">
            <a:spAutoFit/>
          </a:bodyPr>
          <a:lstStyle/>
          <a:p>
            <a:r>
              <a:rPr lang="en-US" sz="900" dirty="0">
                <a:latin typeface="Verdana" panose="020B0604030504040204" pitchFamily="34" charset="0"/>
                <a:ea typeface="Verdana" panose="020B0604030504040204" pitchFamily="34" charset="0"/>
                <a:cs typeface="Verdana" panose="020B0604030504040204" pitchFamily="34" charset="0"/>
              </a:rPr>
              <a:t>https://www.cdc.gov</a:t>
            </a:r>
          </a:p>
        </p:txBody>
      </p:sp>
    </p:spTree>
    <p:extLst>
      <p:ext uri="{BB962C8B-B14F-4D97-AF65-F5344CB8AC3E}">
        <p14:creationId xmlns:p14="http://schemas.microsoft.com/office/powerpoint/2010/main" val="2076813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3200" dirty="0"/>
              <a:t/>
            </a:r>
            <a:br>
              <a:rPr lang="en-US" altLang="en-US" sz="3200" dirty="0"/>
            </a:br>
            <a:r>
              <a:rPr lang="en-US" sz="3200" b="1" dirty="0">
                <a:latin typeface="Verdana" panose="020B0604030504040204" pitchFamily="34" charset="0"/>
                <a:ea typeface="Verdana" panose="020B0604030504040204" pitchFamily="34" charset="0"/>
                <a:cs typeface="Verdana" panose="020B0604030504040204" pitchFamily="34" charset="0"/>
              </a:rPr>
              <a:t>Hazard Control Methods:</a:t>
            </a:r>
            <a:br>
              <a:rPr lang="en-US" sz="3200" b="1" dirty="0">
                <a:latin typeface="Verdana" panose="020B0604030504040204" pitchFamily="34" charset="0"/>
                <a:ea typeface="Verdana" panose="020B0604030504040204" pitchFamily="34" charset="0"/>
                <a:cs typeface="Verdana" panose="020B0604030504040204" pitchFamily="34" charset="0"/>
              </a:rPr>
            </a:br>
            <a:r>
              <a:rPr lang="en-US" sz="3200" b="1" dirty="0">
                <a:latin typeface="Verdana" panose="020B0604030504040204" pitchFamily="34" charset="0"/>
                <a:ea typeface="Verdana" panose="020B0604030504040204" pitchFamily="34" charset="0"/>
                <a:cs typeface="Verdana" panose="020B0604030504040204" pitchFamily="34" charset="0"/>
              </a:rPr>
              <a:t>Elimination &amp; Substitution</a:t>
            </a:r>
            <a:r>
              <a:rPr lang="en-US" altLang="en-US" sz="3200" dirty="0"/>
              <a:t/>
            </a:r>
            <a:br>
              <a:rPr lang="en-US" altLang="en-US" sz="3200" dirty="0"/>
            </a:br>
            <a:endParaRPr lang="en-US" sz="3200" dirty="0"/>
          </a:p>
        </p:txBody>
      </p:sp>
      <p:sp>
        <p:nvSpPr>
          <p:cNvPr id="6" name="Rectangle 5"/>
          <p:cNvSpPr/>
          <p:nvPr/>
        </p:nvSpPr>
        <p:spPr>
          <a:xfrm>
            <a:off x="63500" y="3429000"/>
            <a:ext cx="8699500" cy="30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60350" y="1529650"/>
            <a:ext cx="8623300" cy="523220"/>
          </a:xfrm>
          <a:prstGeom prst="rect">
            <a:avLst/>
          </a:prstGeom>
          <a:noFill/>
        </p:spPr>
        <p:txBody>
          <a:bodyPr wrap="square" rtlCol="0">
            <a:spAutoFit/>
          </a:bodyPr>
          <a:lstStyle/>
          <a:p>
            <a:pPr algn="ctr"/>
            <a:r>
              <a:rPr lang="en-US" sz="2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Mercury Dental Filling </a:t>
            </a:r>
            <a:r>
              <a:rPr lang="en-US" sz="2800" b="1" dirty="0" err="1">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vs</a:t>
            </a:r>
            <a:r>
              <a:rPr lang="en-US" sz="2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Resin Composite</a:t>
            </a:r>
          </a:p>
        </p:txBody>
      </p:sp>
      <p:sp>
        <p:nvSpPr>
          <p:cNvPr id="7" name="AutoShape 2" descr="data:image/jpeg;base64,/9j/4AAQSkZJRgABAQAAAQABAAD/2wCEAAkGBhMSERUUExQWFRUVFxoYGBcYFx4VGBcXFBQYFxccFRcXHCYeGBkjHBQUIC8gJCcpLC0sGB4xNTAqNSYrLCkBCQoKDgwOGg8PGCwlHyQvKSosLC8wNSwsLCwsKSksLCksLCwsLCksLSksLCwsLCksLCwpKSksLCwsLCwsLCwsLP/AABEIAKgAqAMBIgACEQEDEQH/xAAbAAACAgMBAAAAAAAAAAAAAAAABQQGAgMHAf/EAEsQAAECAwQECAgNAgQHAAAAAAECAwAEEQUGEiETMUFRFiJUYXGR0dIHU3SBk5ShsxQVIyUyNUJDUpKxwfAk8RczcoJEYmRzorLh/8QAGQEBAAMBAQAAAAAAAAAAAAAAAAECAwQF/8QAJhEAAgIBBAICAwADAAAAAAAAAAECEQMSEyExBFEUQSIyYVJxgf/aAAwDAQACEQMRAD8A6DdK6UkuRlVKlJZSlS7JJLDZJJZQSSSmpNa588NuBchyOV9A33ILl/V8n5Mx7lEOoAS8DJDkcr6BvuQcC5Dkcr6BvuQ6ggBLwMkORyvoG+5BwMkORyvoG+5DmKhbN+SxaDcuGwpkFpL7tTVpc0VplxTVQlGf+oQA24GSHI5X0Dfcg4FyHI5X0DfciXadvS8tTTvNtYgojGoJxBGHFhrrpjTkN4iCb92fRs/C2KO/QOkGedN+WYIzpnAGfAuQ5HK+gb7kHAyQ5HK+gb7kbbYvTKSpAmH22ioVAUoAkaq01059UQ569AD8ihrA41NqcGkBxCjbRWCgpyNSKQBv4GSHI5X0Dfcg4GSHI5X0DfcgXfORS4pozTIcQaKTjFQagEf6gSARrEZWre6Tll4H5hptdK4VKAIB1Ej7I5zQQBjwLkORyvoG+5BwLkORSvoG+5G+evLKspSp19pAWnGkqWAFpFM0Z8YcZOqtaiI3DmQ+T/q2PlfofKDjVNN+WeWdMxSAMuBkhyOV9Xb7kHAuQ5HK+gb7kbLUvZJyyw2/MNNLIrhUsA0JoCR9kc5oIapUCKjMHbACbgXIcjlfQN9yDgXIcjlfQN9yHUEAJeBchyOV9A33IOBchyOV9A33IdQQBT73XRkkSE2pMpLJUmXeIIYbBBDKiCCE1BBAzghvfT6unPJn/crggDy5f1fJ+TMe5RDqEV0HQmz5OpA/pmNZp9yiGfxi34xH5x2xFk0SoIim0mvGI/OntjBVssDW816RPbC0KfokTUyltCnFkJQhJUonUEpFST0AGOXWddadn5GYcLjDYtJRfwrZWp1CTT4OA4lwAYUIbI4ppUnOsdGNvy/j2fSo7Y84QS3j2fSo70LJ0v0UGy7X+GzdjOugaVLc8l1JGaH2kMIcy2GoJ5qxpmJdAkLwnCmpmH6mgzpLtEV6CpR6SY6L8fy3j2fSo70efH8t49n0qO9CyNL9HPlW7gmnE/CJeRIl5arrjRefmgWqjRBSwkpSSU0SFEqrUQtuqFFqxkgkLD0+kYhhKFYHaBSPskGlU7I6n8dSxodMzlqOkTl0Zx78ey/j2vSp70LQ0v0cnnbXlU2IzJrFJtpbIWyUnSNvJmElxxeWQNVHHWhxazWHFqW3SZn0B9iTOMJU3oNPNTnyCQlSEqVRSVVwJSlCtRrrhp8SoUENO2oHZVtxKw0otlxWjWFoS6+VFS0hQGwEgCpi2fHUtWumZrv0iO2FoaX6OaXJQlblhE0VhkZkg66EFpOXOMxHs5LoFk26QlIJmpmtAM6FFK9EdK+PJfx7XpE9sZJtpg/fNekT2wtCn6OcW/NNszE0pE4iWccZbLzM20FsTaQ1RJaVULIpVBCamtcs46BdR9S5KXUpnQEtIq1Sgb4o4oBzAA1A5jVEg2iwafKNmmY46TQ82cbBaDfjEfmHbC0KJMERxOt/jR+YdsZCbR+JPWO2FkG6CPAqPMY3xIFF9Pq6c8mf9yuCPL5n5unPJn/crggBZYw+bpHyVr3DcJloo4pPPXrh/d1FbOk/JmfcNximSAJXSpP7ao4M9qfB04pJIhs2UpQ1AdMLLXsFYSTgCujX5ouiRRArSsamyFA5jo2wcE+LCzNOzlAk0qPb+8bBYVTDu8lklEynRiukFac4OcOJe7hCaqVnuTq69sVjGT4OueVJJ32UxVilP8r+sYJsiv8AaLHP2cUnJShCJ20FtqovMHaIf7IU3LoyRYI2mMHLPSmLRYkkHE6RWYOobOkxttcIQkkgAAE+YDONdvizB52nRS20tnICpG5MeLW2n6QUOkUiRdK0EvKeVgGLEnCK6011dJ3w8t9lASRkDtGsA7hXM9MW2uLG+9VMSyrrKt0NmcOQAqTqAEUSZeLZxoBwAkFVOLirnTmjpNzWgWA8qlVbeY6gO2IjjbLZMiStHhlVj7IHTmY8RKrKqVpXcN0OLQcThqDQRTbWvoUuYWKKUAcWWIVyoBmM67dkS4JMxWSTXBYnLOWBxVkHr/aFTlpusLAcpQnJWoZHbuhpK3gGjo7RCk5KBNBvrWu4+aNU9JibZITTjCqFbK6weiIlD/EtDJz+S4LRY94G3xQGihrB/bfDFUcXWlxhzArirTqIO7cdsdKuzeJLzKanjpFFDeRtBi0J6uGM2HQtUeiXe76unPJnvcrgjVeaZC7OnSOTPe4XHkdEejmYrkJ7BJWakqwhcu1XnCWmcvbFtKBFAmwPi+za8mR7liG13rxgJDbhpTJKidmwKMc7klNpnRtOWNSj/SzqTEFYKV4h0eaJRmgRWtfbCS17wobyFFr2JB/9qahFJuN2jOEZPgJ2YGkLhAohOfNiP9okzk4Wkgr1KG4n2UyiPZMoHpZQXXEvEFHaCezLqgtKynHJdDSl8ZApjpr2aq5Zc8a47Sv2Vn3Xoq7t50OvpQ2CoE1JIoABmdeuEl5nXXgtbbYS22SCaDjHMjmyArkYju2SWZoodVSicYIqAsE4aJG3nG6LBN2kBJracBJKChJSCAK7QNQ2Q4L9NaSMzews2aw6BixpAochiHFPn1nzGF9tXkJQCUn5RORrlnkRFisawEOWcy2tAKdGAQc89evfWucKLUuKrRhKHDxBxQoVA20rX2xeaRSLV8ia569GHFEjjmmECpSNYNDsND0UG+IFsTZccJJqSdWeQBpTPWY8st5xLq0rrjTRJGs8XIDnyAi1t3TSpIWocfJVeemYiKbZa0nZHuzZrPxe7ieohwqKkHMoCVHVXbkOiFMs+4JOXQhZwkFSqq1kLw4a5USANUO7csINML0BqF1U4lRpnrJGwHm1GINyruqmGFIWvCMVU5Cqa569+cT/AAj6sX2jbhdxts4sk0UATkE0FekxGsK0G266lKI1HYRq6dsWqz/BotDpVpDo6jmKgNWYy37ol2r4PWCkYUlKhrUDmc86k74q6RKl9CFM4266lRTxCSVAcYg0yJpvB3fpF4u3N/IJCxgIJSAcjhrxfORXLohFdG6WhecJOIU4tdYFaknnypFjtAoQKnYIpqSWpE1boq9+3QXUbwD1ZU/eJ125NOiBS4Cr7SaEUJrTPUTTOKtaMyXnajVsi03YbopO6MU7dnoyg4YkhzOVFn2gk7JZ09bDvZBDO8zIFnzpG2Ve9jDnbBHZBUjypO3ZWLQbrZ1nEHMSyPcs9kKWlfw/tFqk7Kces+Q0YBwyzVamn0mGqfoYhvXMmNiE/nEZzhbO7BlioKLYnoFih285H6QqtGwFIOJlRSRnkYtKbmzQP0Ujb9MRJVdOa/Cmn+sRlttdI1eWK+0U67l/npZyj1XGzksUAWKbU7CRu2iOmyVvsTCMTTqVA7K0I5lJOYMUe2vBrNOUU2lGLaCsCsKf8LJ/WG26/wDcTGi1V0Yzhim71JHRZ4NjNRHXvir2pJqeUABRP69kKkeDe0KZoR6UQ7sy7VptUFElO4uJV1RRwb+iIxjDlSTLJYysLQQciBTpoMoynXKA1glbOmacdtIPMsGMZ6w31igp1iNLklVHK4pu7OUz14GEWkVYAQCEuVByUnPEOjVQa4tz14UYapINRlQxqR4IcKishSiTX6aR1f3idL3FcbyRLoA3lwE/rEttRpIuoQbtsrTq3Zg0FQk6zvix3dlSxqGWVRv/APsNmLtPpH+Wn8wiSmw39eEfmEYqElybynFrSqomIeBEQZ18RtVZEx+EfmEQ5i7kyrYPzj9oT1vijGMYJ9i1VuhnFU5nZrJ8whHalqLf4oBAJ1E5nzRYF3JmDqSkc+IRJkblOIqSEkneR7Iz25vhnXGeGH5XyVqz7ukGqtcWiQs8N0IhkzYjoFCB+YGN/wAUr1UHXGig19GeTPr+zXec/Ns55K97hcEe3obKbNnAeTPe4XBHXHo4X2b7mD5vk/JmPcohzSEV1XwizJVZqQmUaUaa6JYQcufKElkWTNTco3N/DHm5l5AeQAqsu2F8ZDZZpRaAmgJNVHM1ESQXfDBSK1P3vcbL+CWU8iVA+ELStKaK0YcWGUKzcKUKBIJTrAFTEa0vCBo9OtuXU6zLBtTjgcSmqHm0OAtJIqtQC64Th2Z50gC3UgpFVmb7KZS/ppVaXGUsrDaHEuFaJl0tJwkUAWFJUCnVqoTWsZu31LWkRMS6kPIS2pDaVpc0ofd0KAhfFAVpKJUDQCoNSM4As8FIqc7fsy6XRMS5bdbS2sJDqVIWh53RBWloAhKV5KKgMIoc6xlwoLjbK1NqRimm20ll5DjbmMEghxI47ewiiTUeeALXSCkUSzb/ADqJdJmEI0zszMNNpLyG0YGHVglbhFEhAARqJUQDTjZWW7d4UTjalpACm1ltaQpLgC0gHirQaKSUqSQdxzANRADakGGOUKvAjRPFczaCZkzEy0yGw5o1OJmHUsIaJRoVGiUjDXYaxZ3b6uMBtlxDaplLDbkwFPtsJC1pPFbxnjrKkLyFEgUqoVEAXCkBEU1fhJQpbaWGtJjZbeAU8hlxxLuKiWEL/wA1wYCCKgA0FY8N8XmpqeDrRU0yZdLKUqTjU4+AlKaGma1L1k0ThgC5AR7SKpN35Uwl4PyykOtJaWG0OJcDiHngyC2ug4wUaFJA1jPOseWrfR6XRidlUtkIxr0k022k5niNLUPlF0AJFEgYkiucAWykFIoFo30cUZpeFYlU2c3MoUhaUOjSh1VRUEhRCQnOoTgrnWHNo3yU2ZhSJdTrMoSH3AtKSClAcXomzm5gQoE5p2gVIgCzUgpFStK/am/hK0SynGZQp0rgcSniqaQ7VpBzWQhwEg4dlCTkNpvvWcXLIZCy24ltY0yEvcZKSXEMKzW0AsVVXYqgNIAn30HzdOeTP+5XBHt9Pq6c8mf9yuCAMbm/V0n5Kx7lEKRcd4MmVbnVIkzVOjDQLyWlE1bRMYskUJSCUFQGVdsZ2NaSmbOkcIBrLNa67GG9x54U2l4QphpeENtEU3K70Zyyxi6ZtjwzyfqO565yyX0sTGhZmgA6jRBxQ+SSySy4VDAShKRxgvMVFDGUzchCmptpLhQmaDaRxa6MMtIaAFTxsmxu1xXWfCPMq+7ZHmV34zf8Icwn7DXUvvRXfh7NPiZOhtfS7bjiJh1lSi46iVbCUpBKdBN6XGCTmQHCaU+xtjdMXMU8XVvzGJ5QbS2ttoNhnQO6ZBShSl4lFyhVU0NAKCKwrwoTPimepXfjweFCZ8Uz1L78TvRHxMvotSrqPLU46ua/qFoQ2laGQhCG21leEtKUrGFknHVWYoBhjRIXACDjLiAozLT6ksshlr5BKkgJaC1UKsRKllRJoN0IP8TZnxTXUr2ceMD4UJjxbPUvvw3oj4mX0WE3DUACHkFTb7zzJWwFpCZpRW626grGkGJVQoFBFE89Xtg2SqXbKVOaRSlFZIQlpIxfZQhP0UgAAVKjvJijo8JMyfumupXejd/iFM+La6ld6G9Ej4uQsyboNGTdlHSVodW8smmEpLzy3gU5mikKWKK3pBhe5cl3EHBMNqeUyhp5bssl0OFrFgcSkrGjcotVc1JOXFyhMfCNM+La6ld6MVeEiZGttrqV34b0Sfi5B1a9w1vNhn4QlTRZS0Uvy6HykgYS4yQUBp1Vak0UKgEAUjOYuJiW6Q+pKHEsUqgKcQ9KYdE4HCqihxBVJTnU5wlHhHf/AANdS+9Etm/Tx+w31K70N2JD8bIhhMXLW9pFzD4W6tLKApDWjQhth8P0S2VqJKlDMlW6gFKR7bFyi9MuvJdSnTNpbViZS642EhQ/p3FKGiqFGoKVCucaE3tf2pb/APLvRoXft0GmBs+ZR/eDyxRHx5m1/wAHxLRaExRC5BEkv5KpOiSsNuJOPin5RVU51yzES7RuetZmENzGjYmzV9vRBa6qQG3NC4VDR40JANUroakUrChXhCdGttH5V9sYN+EdwmmFvqV3oLLB/Y+Nk9D+auclTE8yHCkTn/LXRD4O2wABXjZNA7NcR7auSqZdqt9Jb0iHAFMJU81gUlWGXmMQLaSU/hJFVUOceSd7nHKcVAFczQnLcBXXG9F5HSqmBNPP+xi+pFNqRMvofm6c8mf9yuCId4pla7NncYAIl36Urq0C98ESnZm1RBkE/N0h5M17lqK/OWQXXstQpU9ezfD2Tn22rNkcZoTLNYRtJ0LWr2Q0l7KyFciaE9OsxxZouU+DrxZHjjZBs67bTSRxQTvOcE7YyFJIoM4dvIoOiNUqvFVNBUb8qxLjH9aKbkr1WcrtuQLbpB82WykRZeQWv6CSro1dcX61bDD77YOSQCVdFRqh2LMQlASgAAahGcYN2dz8tRiuOTmLlnvAcZsmnPEB0itCCDuMdKfkK5wit67xKMQpiGYjO2uy0PIT4YnsmzHn/wDKTltUcgO080NlXOX9pw+YUHbF1sSzEssoQNgHXtrzxvmW46dvg45eTJy46KQxcQKFSpf5ojzlw1DNDivPnF+k3MiOeM3EAw0qivyJpnHJyUcZVhcFNyth6d0WC6tlqeUCnNCaFZI37BvMWO3bIS6gpO3UeeJlzpDQyia/SWVKV10HsEUjH8qZ0T8m8f8ATW5YzadmfPmYJexApVaACG8y3XONUu5Q0iWo6uUcmuVdi+csVIFKA/zniqWvd7WU8U7CObdHQnRURDfs4LBhPGn+pfHmcDmAtBY1mi05bsVdvTDWxryFJAWK50qIj3zsnRFKxvofPEGxmcawDzREZM9CozhZ0G15tLlmTpSf+Ge9wuPYwtWWCLNnQOSu8/3DnnEEd0ejxpVfBCFk6ay5I0rglmq7xiYazHUIc2FbQdAQvJwZcyqbRz7xGi783o5GQJFUmVaB9C1EG35HAvGipQrMEbK7qRjPh2jox/nFQl/wtLohc8cPGrSn82xV13hmUA0IXTViFT1iKvb94Jp8YFEJTtCRSvSSSaRg5anwax8WZ0WxZkPhbiMwF4Ad+DX5jWHbass45p4OLxhla2H1US4QUKOoLGRBOwEU84jpboyyMaRVLgxzR0yqhTPPkHKM3Wapz5v1EYzDOdYRXttvRsYEnjqIpzBJqTlq1Rzq+bLRWppIuqm+MaZRi6Iws6fDzSHBqWkHrGftrG5Rjra4OZ8MhttEEnfEpLdRGOMCPPhIG2KpJEttkSab2RulUfJIpsy6lGsQ7StNttJUpQAHX0Ab4W3OtcqC0OZYllaP932f5zxTjVRooScNXospRUQvdFD/ADfDQDnyhbOtitQTEZY8WViyUhFRGJmQnI5iMpaYBTnCy2LQS2gqOQGsxdtRWoRi5Oip3/nArCjaTXzCEtikg/zfHs2FzDhXhPNXYB+8PLLsMgCsc6bbs9eljx6WPrRdJsyd8md9w5BBabWGzZ4f9M77hyCPQh0eNP8AZkq74rZ0kNf9Mzsr9w3Er4LxFJ+ycyNeE70c/N+ke3QYSqz5PEK/0zPuUQ4RKpGoUpBoKVFEnrMwGozGeQ2gfhrrptGsQqfs0Lzpkdv81R01yQbVrSDmD5xqI3HnjUbGZqToxnGEsF9HVHyqOR2hYoAjCSvJNSwwoXiSNSVjEB0bR1x1td3Zc62k+3tiOq50mdbCPb2xVYZr7NH5UJKpI5s94RpgpoG2wd+Z6hCYzTjqivGcRzNcx1HKkde4DSPJ0e3tjJm5kmkhSWEAjUc+2LvEzNZ4R6Rz+wr+qlho3msSNikax/tOXmrFoav7JrFQ8kcyqpPURDt26EmrWwg9f7GI5uDIcmb9vbFljdGUp45O6YldvizXJxJ6DCyavPU1DjaRvUsfoKmLaLgyHJm/b2x7wCkOTN+3timy32yVkxr6Oe/GrBXiW5pFbMiEjo54Zy9qNHUoD2RcBcWRH/Do9vbG1FzpMamEDr7YbLXRffj6Ykk7w0FCQoe2NrtqBWqg6TDpN15UamU+3tjaLBlx90mDwt9spuQ7oqRnHcwhVK81YizFlOuHjVVt4xyHQnVWL4myWga4BWMhZzf4BELxyy8hLpFPkrKKCMXZDRKCRmKEc0P/AIGj8Ig+CI/CI0WOujN5r7K1bo+b57yZ33DkeRPvewlNnTlBSss97lcEaRVKjGTtiy6N7ZJEhKJVNyyVJl2QQX2wQQygEEFVQQRqhvw0kOWSvrDfeggixAcNJDlkr6w33oOGkhyyV9Yb70EEAHDSQ5ZK+sN96DhpIcslfWG+9BBABw0kOWSvrDfeg4aSHLJX1hvvQQQAcNJDlkr6w33oOGkhyyV9Yb70EEAHDSQ5ZK+sN96DhpIcslfWG+9BBABw0kOWSvrDfeg4aSHLJX1hvvQQQAcNJDlkr6w33oOGkhyyV9Yb70EEAHDSQ5ZK+sN96DhpIcslfWG+9BBABw0kOWSvrDfeg4aSHLJX1hvvQQQAovde6SXITaUzcspSpd4AB9skksqAAAVUkk6oIIIA/9k="/>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439877"/>
            <a:ext cx="3048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079" y="2621522"/>
            <a:ext cx="4015921" cy="2525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9345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Dental 2"/>
          <p:cNvPicPr>
            <a:picLocks noChangeAspect="1" noChangeArrowheads="1"/>
          </p:cNvPicPr>
          <p:nvPr/>
        </p:nvPicPr>
        <p:blipFill>
          <a:blip r:embed="rId3" cstate="print"/>
          <a:srcRect l="15094" t="15686" r="13208" b="5882"/>
          <a:stretch>
            <a:fillRect/>
          </a:stretch>
        </p:blipFill>
        <p:spPr bwMode="auto">
          <a:xfrm>
            <a:off x="4953000" y="2275039"/>
            <a:ext cx="3317105" cy="3034799"/>
          </a:xfrm>
          <a:prstGeom prst="rect">
            <a:avLst/>
          </a:prstGeom>
          <a:noFill/>
          <a:ln w="9525">
            <a:noFill/>
            <a:miter lim="800000"/>
            <a:headEnd/>
            <a:tailEnd/>
          </a:ln>
        </p:spPr>
      </p:pic>
      <p:sp>
        <p:nvSpPr>
          <p:cNvPr id="13" name="TextBox 12"/>
          <p:cNvSpPr txBox="1"/>
          <p:nvPr/>
        </p:nvSpPr>
        <p:spPr>
          <a:xfrm>
            <a:off x="468086" y="1371600"/>
            <a:ext cx="8369599" cy="892552"/>
          </a:xfrm>
          <a:prstGeom prst="rect">
            <a:avLst/>
          </a:prstGeom>
          <a:noFill/>
        </p:spPr>
        <p:txBody>
          <a:bodyPr wrap="none" rtlCol="0">
            <a:spAutoFit/>
          </a:bodyPr>
          <a:lstStyle/>
          <a:p>
            <a:r>
              <a:rPr lang="en-US" sz="24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HVAC system, Fume hoods and Machine guards</a:t>
            </a:r>
          </a:p>
          <a:p>
            <a:pPr marL="457200" indent="-457200">
              <a:buFont typeface="Wingdings" panose="05000000000000000000" pitchFamily="2" charset="2"/>
              <a:buChar char="Ø"/>
            </a:pPr>
            <a:endParaRPr lang="en-US" sz="2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1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850" y="2275038"/>
            <a:ext cx="3508986" cy="3034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txBox="1">
            <a:spLocks/>
          </p:cNvSpPr>
          <p:nvPr/>
        </p:nvSpPr>
        <p:spPr>
          <a:xfrm>
            <a:off x="468086" y="76200"/>
            <a:ext cx="82296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bg1"/>
                </a:solidFill>
                <a:latin typeface="Arial" pitchFamily="34" charset="0"/>
                <a:ea typeface="+mj-ea"/>
                <a:cs typeface="Arial" pitchFamily="34" charset="0"/>
              </a:defRPr>
            </a:lvl1pPr>
          </a:lstStyle>
          <a:p>
            <a:r>
              <a:rPr lang="en-US" sz="3200" b="1" dirty="0">
                <a:latin typeface="Verdana" panose="020B0604030504040204" pitchFamily="34" charset="0"/>
                <a:ea typeface="Verdana" panose="020B0604030504040204" pitchFamily="34" charset="0"/>
                <a:cs typeface="Verdana" panose="020B0604030504040204" pitchFamily="34" charset="0"/>
              </a:rPr>
              <a:t>Hazard Control Methods:</a:t>
            </a:r>
            <a:br>
              <a:rPr lang="en-US" sz="3200" b="1" dirty="0">
                <a:latin typeface="Verdana" panose="020B0604030504040204" pitchFamily="34" charset="0"/>
                <a:ea typeface="Verdana" panose="020B0604030504040204" pitchFamily="34" charset="0"/>
                <a:cs typeface="Verdana" panose="020B0604030504040204" pitchFamily="34" charset="0"/>
              </a:rPr>
            </a:br>
            <a:r>
              <a:rPr lang="en-US" sz="3200" b="1" dirty="0">
                <a:latin typeface="Verdana" panose="020B0604030504040204" pitchFamily="34" charset="0"/>
                <a:ea typeface="Verdana" panose="020B0604030504040204" pitchFamily="34" charset="0"/>
                <a:cs typeface="Verdana" panose="020B0604030504040204" pitchFamily="34" charset="0"/>
              </a:rPr>
              <a:t>Engineering Controls</a:t>
            </a:r>
          </a:p>
        </p:txBody>
      </p:sp>
    </p:spTree>
    <p:extLst>
      <p:ext uri="{BB962C8B-B14F-4D97-AF65-F5344CB8AC3E}">
        <p14:creationId xmlns:p14="http://schemas.microsoft.com/office/powerpoint/2010/main" val="13921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266700" y="1295400"/>
            <a:ext cx="8610600" cy="4724400"/>
          </a:xfrm>
        </p:spPr>
        <p:txBody>
          <a:bodyPr>
            <a:normAutofit/>
          </a:bodyPr>
          <a:lstStyle/>
          <a:p>
            <a:pPr eaLnBrk="1" hangingPunct="1"/>
            <a:r>
              <a:rPr lang="en-US" dirty="0">
                <a:latin typeface="Verdana" panose="020B0604030504040204" pitchFamily="34" charset="0"/>
                <a:ea typeface="Verdana" panose="020B0604030504040204" pitchFamily="34" charset="0"/>
                <a:cs typeface="Verdana" panose="020B0604030504040204" pitchFamily="34" charset="0"/>
              </a:rPr>
              <a:t>Crucial for a safe work place</a:t>
            </a:r>
          </a:p>
          <a:p>
            <a:pPr marL="0" indent="0" eaLnBrk="1" hangingPunct="1">
              <a:buNone/>
            </a:pPr>
            <a:endParaRPr lang="en-US" sz="800" dirty="0">
              <a:latin typeface="Verdana" panose="020B0604030504040204" pitchFamily="34" charset="0"/>
              <a:ea typeface="Verdana" panose="020B0604030504040204" pitchFamily="34" charset="0"/>
              <a:cs typeface="Verdana" panose="020B0604030504040204" pitchFamily="34" charset="0"/>
            </a:endParaRPr>
          </a:p>
          <a:p>
            <a:pPr eaLnBrk="1" hangingPunct="1"/>
            <a:r>
              <a:rPr lang="en-US" dirty="0">
                <a:latin typeface="Verdana" panose="020B0604030504040204" pitchFamily="34" charset="0"/>
                <a:ea typeface="Verdana" panose="020B0604030504040204" pitchFamily="34" charset="0"/>
                <a:cs typeface="Verdana" panose="020B0604030504040204" pitchFamily="34" charset="0"/>
              </a:rPr>
              <a:t>Policy/procedures may vary</a:t>
            </a:r>
          </a:p>
          <a:p>
            <a:pPr marL="0" indent="0" eaLnBrk="1" hangingPunct="1">
              <a:buNone/>
            </a:pPr>
            <a:endParaRPr lang="en-US" sz="800" dirty="0">
              <a:latin typeface="Verdana" panose="020B0604030504040204" pitchFamily="34" charset="0"/>
              <a:ea typeface="Verdana" panose="020B0604030504040204" pitchFamily="34" charset="0"/>
              <a:cs typeface="Verdana" panose="020B0604030504040204" pitchFamily="34" charset="0"/>
            </a:endParaRPr>
          </a:p>
          <a:p>
            <a:pPr eaLnBrk="1" hangingPunct="1"/>
            <a:r>
              <a:rPr lang="en-US" dirty="0">
                <a:latin typeface="Verdana" panose="020B0604030504040204" pitchFamily="34" charset="0"/>
                <a:ea typeface="Verdana" panose="020B0604030504040204" pitchFamily="34" charset="0"/>
                <a:cs typeface="Verdana" panose="020B0604030504040204" pitchFamily="34" charset="0"/>
              </a:rPr>
              <a:t>Required by Occupational Safety &amp; Health Administration (OSHA)</a:t>
            </a:r>
          </a:p>
          <a:p>
            <a:pPr marL="0" indent="0" eaLnBrk="1" hangingPunct="1">
              <a:buNone/>
            </a:pPr>
            <a:endParaRPr lang="en-US" sz="800" dirty="0">
              <a:latin typeface="Verdana" panose="020B0604030504040204" pitchFamily="34" charset="0"/>
              <a:ea typeface="Verdana" panose="020B0604030504040204" pitchFamily="34" charset="0"/>
              <a:cs typeface="Verdana" panose="020B0604030504040204" pitchFamily="34" charset="0"/>
            </a:endParaRPr>
          </a:p>
          <a:p>
            <a:pPr eaLnBrk="1" hangingPunct="1"/>
            <a:r>
              <a:rPr lang="en-US" dirty="0">
                <a:latin typeface="Verdana" panose="020B0604030504040204" pitchFamily="34" charset="0"/>
                <a:ea typeface="Verdana" panose="020B0604030504040204" pitchFamily="34" charset="0"/>
                <a:cs typeface="Verdana" panose="020B0604030504040204" pitchFamily="34" charset="0"/>
              </a:rPr>
              <a:t>To understand your rights &amp; responsibilities</a:t>
            </a:r>
          </a:p>
          <a:p>
            <a:pPr eaLnBrk="1" hangingPunct="1"/>
            <a:endParaRPr lang="en-US" sz="800" dirty="0">
              <a:latin typeface="Verdana" panose="020B0604030504040204" pitchFamily="34" charset="0"/>
              <a:ea typeface="Verdana" panose="020B0604030504040204" pitchFamily="34" charset="0"/>
              <a:cs typeface="Verdana" panose="020B0604030504040204" pitchFamily="34" charset="0"/>
            </a:endParaRPr>
          </a:p>
          <a:p>
            <a:pPr eaLnBrk="1" hangingPunct="1"/>
            <a:r>
              <a:rPr lang="en-US" dirty="0">
                <a:latin typeface="Verdana" panose="020B0604030504040204" pitchFamily="34" charset="0"/>
                <a:ea typeface="Verdana" panose="020B0604030504040204" pitchFamily="34" charset="0"/>
                <a:cs typeface="Verdana" panose="020B0604030504040204" pitchFamily="34" charset="0"/>
              </a:rPr>
              <a:t>Participate in safety programs and take appropriate action</a:t>
            </a:r>
          </a:p>
        </p:txBody>
      </p:sp>
      <p:sp>
        <p:nvSpPr>
          <p:cNvPr id="5" name="Title 2"/>
          <p:cNvSpPr txBox="1">
            <a:spLocks/>
          </p:cNvSpPr>
          <p:nvPr/>
        </p:nvSpPr>
        <p:spPr>
          <a:xfrm>
            <a:off x="609600" y="228600"/>
            <a:ext cx="82296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bg1"/>
                </a:solidFill>
                <a:latin typeface="Arial" pitchFamily="34" charset="0"/>
                <a:ea typeface="+mj-ea"/>
                <a:cs typeface="Arial" pitchFamily="34" charset="0"/>
              </a:defRPr>
            </a:lvl1pPr>
          </a:lstStyle>
          <a:p>
            <a:r>
              <a:rPr lang="en-US" sz="3200" b="1">
                <a:latin typeface="Verdana" panose="020B0604030504040204" pitchFamily="34" charset="0"/>
                <a:ea typeface="Verdana" panose="020B0604030504040204" pitchFamily="34" charset="0"/>
                <a:cs typeface="Verdana" panose="020B0604030504040204" pitchFamily="34" charset="0"/>
              </a:rPr>
              <a:t>Training Outline</a:t>
            </a: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36591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574221" y="73818"/>
            <a:ext cx="8229600" cy="914400"/>
          </a:xfrm>
        </p:spPr>
        <p:txBody>
          <a:bodyPr>
            <a:noAutofit/>
          </a:bodyPr>
          <a:lstStyle/>
          <a:p>
            <a:r>
              <a:rPr lang="en-US" sz="3200" b="1" dirty="0">
                <a:latin typeface="Verdana" panose="020B0604030504040204" pitchFamily="34" charset="0"/>
                <a:ea typeface="Verdana" panose="020B0604030504040204" pitchFamily="34" charset="0"/>
                <a:cs typeface="Verdana" panose="020B0604030504040204" pitchFamily="34" charset="0"/>
              </a:rPr>
              <a:t>Hazard Control Methods:</a:t>
            </a:r>
            <a:br>
              <a:rPr lang="en-US" sz="3200" b="1" dirty="0">
                <a:latin typeface="Verdana" panose="020B0604030504040204" pitchFamily="34" charset="0"/>
                <a:ea typeface="Verdana" panose="020B0604030504040204" pitchFamily="34" charset="0"/>
                <a:cs typeface="Verdana" panose="020B0604030504040204" pitchFamily="34" charset="0"/>
              </a:rPr>
            </a:br>
            <a:r>
              <a:rPr lang="en-US" sz="3200" b="1" dirty="0">
                <a:latin typeface="Verdana" panose="020B0604030504040204" pitchFamily="34" charset="0"/>
                <a:ea typeface="Verdana" panose="020B0604030504040204" pitchFamily="34" charset="0"/>
                <a:cs typeface="Verdana" panose="020B0604030504040204" pitchFamily="34" charset="0"/>
              </a:rPr>
              <a:t>Administrative Controls</a:t>
            </a:r>
          </a:p>
        </p:txBody>
      </p:sp>
      <p:sp>
        <p:nvSpPr>
          <p:cNvPr id="55299" name="Content Placeholder 2"/>
          <p:cNvSpPr>
            <a:spLocks noGrp="1"/>
          </p:cNvSpPr>
          <p:nvPr>
            <p:ph idx="1"/>
          </p:nvPr>
        </p:nvSpPr>
        <p:spPr>
          <a:xfrm>
            <a:off x="243341" y="1371600"/>
            <a:ext cx="8803821" cy="5105400"/>
          </a:xfrm>
        </p:spPr>
        <p:txBody>
          <a:bodyPr/>
          <a:lstStyle/>
          <a:p>
            <a:pPr eaLnBrk="1" hangingPunct="1"/>
            <a:r>
              <a:rPr lang="en-US" sz="2200" dirty="0">
                <a:latin typeface="Verdana" panose="020B0604030504040204" pitchFamily="34" charset="0"/>
                <a:ea typeface="Verdana" panose="020B0604030504040204" pitchFamily="34" charset="0"/>
                <a:cs typeface="Verdana" panose="020B0604030504040204" pitchFamily="34" charset="0"/>
              </a:rPr>
              <a:t>Policies, procedures, effective communication and best work practices designed to ensure the safety of personnel</a:t>
            </a:r>
          </a:p>
          <a:p>
            <a:pPr eaLnBrk="1" hangingPunct="1"/>
            <a:endParaRPr lang="en-US" sz="1050" dirty="0">
              <a:latin typeface="Verdana" panose="020B0604030504040204" pitchFamily="34" charset="0"/>
              <a:ea typeface="Verdana" panose="020B0604030504040204" pitchFamily="34" charset="0"/>
              <a:cs typeface="Verdana" panose="020B0604030504040204" pitchFamily="34" charset="0"/>
            </a:endParaRPr>
          </a:p>
          <a:p>
            <a:pPr eaLnBrk="1" hangingPunct="1"/>
            <a:r>
              <a:rPr lang="en-US" sz="2200" dirty="0">
                <a:latin typeface="Verdana" panose="020B0604030504040204" pitchFamily="34" charset="0"/>
                <a:ea typeface="Verdana" panose="020B0604030504040204" pitchFamily="34" charset="0"/>
                <a:cs typeface="Verdana" panose="020B0604030504040204" pitchFamily="34" charset="0"/>
              </a:rPr>
              <a:t>Consult an experienced staff or faculty member before modifying a protocol or designing a new experiment</a:t>
            </a:r>
          </a:p>
          <a:p>
            <a:pPr eaLnBrk="1" hangingPunct="1"/>
            <a:endParaRPr lang="en-US" sz="1000" dirty="0">
              <a:latin typeface="Verdana" panose="020B0604030504040204" pitchFamily="34" charset="0"/>
              <a:ea typeface="Verdana" panose="020B0604030504040204" pitchFamily="34" charset="0"/>
              <a:cs typeface="Verdana" panose="020B0604030504040204" pitchFamily="34" charset="0"/>
            </a:endParaRPr>
          </a:p>
          <a:p>
            <a:pPr eaLnBrk="1" hangingPunct="1"/>
            <a:endParaRPr lang="en-US" sz="1000" dirty="0">
              <a:latin typeface="Verdana" panose="020B0604030504040204" pitchFamily="34" charset="0"/>
              <a:ea typeface="Verdana" panose="020B0604030504040204" pitchFamily="34" charset="0"/>
              <a:cs typeface="Verdana" panose="020B0604030504040204" pitchFamily="34" charset="0"/>
            </a:endParaRPr>
          </a:p>
          <a:p>
            <a:pPr eaLnBrk="1" hangingPunct="1"/>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2" name="AutoShape 2" descr="data:image/jpeg;base64,/9j/4AAQSkZJRgABAQAAAQABAAD/2wCEAAkGBxITEhUUExQVFBUXGR0WFxYWGSAgHhsfHxsfGyEeICEbHCggIBwlHBwaITEtMSkrLi4uISIzODMsOigtLisBCgoKDg0OGxAQGywlICUsLCw0LzQsLCwsLC0sLCwsLC0sLCwsLCw0LCwsLCwsNCwsLCwsLCwsLCwsLCwsLCwsLP/AABEIAJ4BAAMBEQACEQEDEQH/xAAcAAACAwEBAQEAAAAAAAAAAAAABQMEBgcCAQj/xABJEAACAQIEBAMDBwgGCwADAAABAgMEEQAFEiEGEzFBIlFhMkJxBxQjUoGRoRUWM1STlLHRCCRTYoLTQ1VykqLB0uHj8PFEZLL/xAAbAQEAAgMBAQAAAAAAAAAAAAAAAwQBAgUGB//EADgRAAIBAgQEBAQFAwQDAQAAAAABAgMRBBIhMQUTQVEiYXGRMoGh0RQjscHhBkLwM1Ji8UOSohX/2gAMAwEAAhEDEQA/AO44AMAGADABgAwBBVVsUenmSImo2XUwFz1sLnc4AmVgRcbg9DgD7gAwAYAMAGADABgAwAYAMAGADABgAwAYAMAGAEWacV00OpdRlkXYxxDUQfI22X7SLY2UW9jaMJS2RmanjSucnlwQQr2aV2dvtVAAPL2jiVUJdSZYaXUibimuU6w0ctt+UE0hhbdQxYkHuCfuxl0NNzZ4bTR6m7yfNIqmJZoW1I33gjYqR2YHYjscVyqXcAGADABgAwAYAMAGADAGOoBTS1tVHVGGScsBHDJZrQhQV0q3m2om3cegwAwThVIQ3zOWSmJ3CKdUQ+EbeEAnra2AIJs4rqcn5xTCeIb82kJLAesTeLYfVZifLADPIeI6WsUmnlVyvtJ0dT5Mp8Sn4jADXABgAwAYAMAGADABgAwAYAMAGADAGY4s4wFGdKQPUOF5jqhAKrvbr1YkdBvYE/HaMXLY2jByvYyVTnlTVKGklCxuoIigJ02IvvJ7T/ZpHXbFiFFbstU6EbXepWhhVFCqAqgWCgWAHwxNYsbHvGTIYAsZPmzUcpkALxORzox27c1f7wHtD3gBbcbwVad9UVq1K/iW506nnV1V0YMrAMrA3BB6EHFUpkmADABgAwAYAMAeJZVVSzEKoFySbAAdyT0GAM1JmE1WbRN82pSQBUHaSa/aIN7Kn6xuT2HfAFWTKo5VjhVI1j3eSkqUBZ/EbSawxYOWsQ2998AfMvoq25MMs0DDYwVYE0ZsSLrIpD77EeLpbYYAbS580A/rcXKW9ubGS8Y9WNgyD4i3rgCbMMkparRKyqzAHlzRtZgD3V1N/wAcAJq/NJsuKLJK1Yj3sth84FurKEW0igbnYEeZ2GAbsaXLMxinjEkTBlP3g9wQdww7g74At4AMAL83zumpl1VE0cQtfxsAT8B1P2YAx8Xyx5Qz6ec46eIxsBv9nbADyu45oUpjUrPHKgIUaGFyzGwG52+3sCcAZWv+W3L4ndNMsmnYNHYqxvY6SSDYb7kC/bAGdk/pAjX4aI6PMy+L7glvxwB1XhLiinzCBZoG6+0hI1IfJgDt0+3ADvABgAwBjuNMibV87gUs4AWZBclkW5BUfXUk/EEjyxJTnlZLSqZH5GEpnVGBQgwTeJCPZVzva/k/UeRBHcYtJ2fky6mk/JjLG5uGADABgBlwvn3zRxFKQKaQ+Fibclz7vly2PQ+623Qi1WrTtqilXpW8S2OkYgK4YAMAGADAFXM8xip4zJM4RB3Pn2AHUk9gNzgBRHSS1bCSoTlwL4o6c9XPUNL5W7J26m52AFqKleUNz0uCwvE5VlBG+pSBe3xwB5zqLUniWNhs5Et9A0+Tj2GB3vgCnSyGFizSyRA3+jqGDIWttpk6gbeeAHcVXd9BVlaxa9vCQDb2htfvbrbAGa4ipaSghecVDUIG/gN0J62ETeEk+QAJwAn4JlM8ZrZHaWWfbmNHyyI0JCKFubL1bqbluuwxboRVrlWtK7sN+FZr5jXqCbCOlJHbURNc/EqEBPoPLEFX4iWj8JsMRkpgvlR+UWPLY+XHpeqcXRDuFH1nsenkO+APzPnGbz1UplqJGkkbqzH8B2AwBRwAYAMAGAHXCXE1Rl84ngax6Mp9l1+qw/8AbYA/XmTZklTBHPGbpIocfaOn2dMAXcAGADAHOeNcgWElwg+bS3EoG3Lcn2h5KxPX3WAPc2mpT/texYo1F8MtjK02aaLxylneNtDOiFgdrqzaQQhI2I8wcTcxR0kyyp20e4xpalJF1IQy3IuPMGxHoQcSJpq6N001dEuMmQwB5kjDAqwBBFiD0I8jgB/wbn5hZKWY3jICwSsdwenKe/f6p79DuBenVp5dVsUa1LK7rY3uIiAMAGAF+c5qtOlyGd28McSbvI1r6VH8SdgNzbAC3KcklaUVNYweYfo4l/R09+oTuz22Ln7AoJBA0WADAFUQRRB2sEU+Jz22G58ht1wBkZOJqNmBWoliR7fpoW5BFtt3UKoYd74xdGcr7EeZ8fUlPGwpQaqYi+iEHl6rdSx8Krf139cRVMRSp/FJIkhQqT+GLON5jxDNLVJVZpEagISEp9WiNPZ2GxufTvYXOFLE05u0Xf8Azf0FXDVIrXT/ADY6nS8Yo1QlOkBIKgh0kUJbyUSBCxG1woNtsX41m9EihKlZXuaTghWL1shOpWqSqH0jjSMj7HVxiGbvJsnpq0UanGhufkn5Vp5HzWqMgIIfSAeygAD8N/twBksAeihAB7HpgDc8IfJjU1YEkp+bwncMwuzDzVdtvU41ckianQlMScS8JVFJUvDoZwAXRwPbQe8Ph38sZTuazpuLsZ/GSMMAd6/o+cX60aglPiTxwHzX3l/wmxHxPlgDtOADABgDPcaoXhSLUyrLIqSFdiUIJZb9gQLHvvtjDdkSU45pWZznNJJBK9PTStSpCumJY9llawZ9TWvddSg2sRqvfG1Kmp3vuWrXbinsesrdDGuheWBsUPVGHVT5kHv3698Xo2toSxtbQt42NirHWayRCjzlb6jGPALdbyMRGD6FsRyqxiRSrQiWBRVTKG+ghQ2IZmMpIN+y6UBuD756YidfsiF4l9EfVymGRQsla8qOoDlIUCLq2G/i277E9OuNHWkyN15tWZtfk7rXlo15kpmaN5ITKbePluU1bdja/c79cREJpsAGAM9xLlE7OlVSvaoiUqsb/o5FYgsp7qTYeIdLC9xtgBdlXygwFlirFaiqPejmFl+Kv7LL69PO2ANhG4YAggg7gjocAI+N1rDSP8xbTPtawBJHcDUbA+p6YA5y3Bmb1EjmRmWIvdUnqC9xc9VQaSCLD/22Ia1KVRWUrbktKqqbu43Fme1kmTtGklYlQTYNl6KzLpY77uxK2HsjofLGYU3GNm2/N/wbuveV0rLsayHh2kNaivGxiqEe0etljDrY+wCBdlYm3mvTrjSNGm5ZnFX72VyWvKcUsrdvU2lFwxRRENHTxKw97SCdvU73xOkkrIpttu7L1dl8Uy6ZY0kXydQR+OMmCLKsqjp1ZYgwDMXOpi258tRO2w2wAs484mTL6OSdvatpjX6zkbD4dz6DAH5FzCuknkeWVi8jnUzG25PfbbAFfAH6D4ayXkUFMrLFCqpzppXUM4ZrGyXFgSLb72sAASdom9S9GFoI0GTUtPCSI1kR57ynna9cgUgavpN9tQ9QCO2MSTJKMof27irPspp5KpZdVWKiIX1wXcQgjYspDKNQB2tci5PS+MxvY0rZM2r1MN8qeRxrRw1CRU4bWFMtPssiMpIOntuPM/HtjaL1IasPDmOVY3Kw74KrGhr6WROomQfYWCkbeYJGAP2RgAwAYA55m/F0E1TCPEtOha07KRG8t9CgP00garN0YsLdMV3iKUpukpLMul9STDzhzLN6lCsyY1HNgpgXnEvPepbZIpD2uOp0ALoF9rauu80G07k9SUYaLczWb5qaVlaVbSFzDNAliS9hZk+8Wv1Vh5Yu8xWzG3OVlIcPlejS2YSrEXBK0yEbW38RcgMbeYO/QdsQSqSkV51ZTGlHnthooqNpAACsjxyupuSCAQgUbeRtiMiJ3WpcaDQPGGPiKxp+P0xJA67YAKSMwS62adQt9MQpWsSBfZrG9+nbc7YA1vClE8VLGsgAlYGSUAWAdzrYAX2AYkYAb4AMAIqvi6kjkeN2YCMhZJNDGNGIvpaQDSrWIO52uPPAFqvy+lrYgJFjnjO6sCD9qsOh9QcAY+pyLM6Bi9BIKmEXY00uzHzCkWBPcHYnvfrgBrwxx/TVREcgamqLXME3hYHpYagL4Ag464xaDVBS6WqAhd3b2IE+u/8AePRV6k4AwWS8FCnaSpzKGeZ5gTzGHMEYIFy4TxLJf7FAFjfGsr9Cai4J+IdtJJUKvJnLRQm6TAjmyOosPEVsoXdSdJLb39eDxLi34aoqUF4tLvovl1KuMxuR8uIzyDj2VVEdTBJKw1apqccxAAdgSACXC2vYbn7sXqPFMO4rmSyvz0v521sjSOIg1q7G4yvNIahNcMiyLexKnoR1BHUMPI746KaauidO5cxkHF/6SSHlUpMoVdT2htu7eHxfBVNvTV64A4JgDd8D5PTVE9NtIzawHR2QqyqLtYABgAdPntcd8JJZbm9JNzSZ2jPIJy8MsX0ixOJHpzpAk09LEj2xe67gXAv6Qxdi9XpyktCrl9ADNqSKogjEr1L89gWeR10BVsx0xhSxPmdPljaclYgw9KWa7LlE1PTyyTTxSl0eSSOSNHcMrqgOy38Y0hbWvYbdcZi1Y1rU5Z27Ga4qimbK6x5Y7B9UiQEA8pS9xewBDgbkXIBJxi6zEmRqk7n5/wASFMf8B5a9RmFLGgN+ajEgXsFIYk+lhgD9iYA+MbYA5xWZ5V10JMLx08EqkrZWaRlPS7ahouOthceePO4zj6o1JUoQu07Xv+i+5Sq4xRbikLWzKFU5FTEIyRyxEBdJNgAIzaxvewGxvjz1PC1qlVTw7zO++zT8/vsU1Tk5Xg7m64DymSloooZFVWXVsOwLEgMRsz2tc9zj6DG+VZtzsK9tSPiLgahrZUmqItUiWswYre3S+k72xsZGtDk9PCPo4kXve2/c3JO5O5N8AJa/jONSeTDJUIoJaVCujbstzd/8II9cRTrwi7N6kkaUpa2GuQ55DVoXiv4SAQRbqoYH1BUg3xvGSkro0lFp2YztjYwfcAGAIqmdURnY2VQWY+QAufwwBiMoymaooop0PKebVUPEbjeQ6uosdl0qL7W7YAmyPhqRQ5UvRy3uHj06X/24/YY7DewNu+AGSZ7PTnTXRqqfrUNzF/jBu0X23X1wBPxDwzR5hGBMiuLXSRT4hfurD/5gBNw1wO1PUO8sqyxC3LULYsw9+YknXIoAVSLAC+2ANrbAHOuL8m5c4USMsFWWLKLAiQaWKqfqyIHuOuxI6489xvDRgli4xvJaP9n6plPFQS/MS1LMaAAAAADYAdB8MeMbbd2cpu5V5TwyGoprLNbxKTZJgPdf162bqt+4uMdfhnFqmFlllrDt2819upZw+IdN2extsizeOqhEsdx2ZG9pGHVWA6MDj3cJxnFSi7pnXTTV0c1/pBZRCaZKpyxeP6GNB7N3YHUfgFO3fGxk/O+AOm/JllSR1FBOrFmmWoDgjZTHYbelmGNZ7E1D4zsOZZlFAqmVwupgiDuzHoqjucQpXOlKajuVq2sZmC0s1M0inxxOwOoeXgbUpB72Pwxsl3Ip1L/AyJM6jgjY1dVBzFJLhGA0+SBb6jYee5wa7CM0l4mfOKKyP5nJa0vNQpEq78wuPCFt1879hc9sRynGmnKbsl1FepFU7t6H5nrqV4pGSRDGymxU9R9+J6dSNSKlB3T6nLi01dHb/wCjzwsuh69ydZLRRja2na7ed73HwxuZO24AyfFOdOxalpiUfpLPbaMHst9mlI+IXqewPM4lxOng4959F+78v1K9fERprzFlNAsaKiAKqgKoHYDYDHz+c5Tk5S3Zxm7u7FubgTsKSPxTOVbbflAMDzGt7NrXF7XI2x2uCYStPERqxVoxer/Yt4SnJzUuh1HHuTrBgDEfKZmDqkUIA5cusyFmKq2gAiJmAJUPck7bqrDviKtJxjoSU0m9TLQyNUIEISZCviWMsdZuLq8pUIkW1tKqSQLD15rSi77f527lzWSsjQ8G07xZhIGcsZacSSWBCBkk0KEHuqqkr5nvi5g5Xi10K+IjlaN/i2VwwAYAy3ygSgQKkocUztapkRdWmMblSBuFc+Em2y36bHAGgoKuKWNXhdXjI8LIQRb0tgBNUZrUc9wgiCJty31B2/v3GwXsNjfffG8YOWxHKplepeoc5ilPLYGN/qSC19vdPsuPOxONWmtzaMk9hHxBlq0MT1NLP81C7mIrrhck7Dl3BDEm3gK3v0OMGW0ldlrJ+LFcIsy8t2blgqGKF+ujdQyPbezAbdL9cApJq6NNgZKOcZVHUxmOQG17qy7MjDoynswxrOEZxcZK6ZhpNWZh6hpKaRYaordyRDKossluxHuyW7d+o7geJ4pwaWG/Mpaw+q/jz9zl4jCuHijsKs5qpGkVUVmGsIoBspa2os5G+hB2HU3xSw9OCg5SaWl/O21l0u+72IqcUldjRJJqZ/nECh2IHPiGwmAHu3PhkG+knqNj2IvcJ4r+Gly6nwP/AOf47+6JcNiMjyvY0GeZVS5xQ6SSUfxI26sji4FwdwQdiD649smmro6qdz8qZ/ks1HO9POumRDv5EdiD3BxkG64TNRUCkelWNDDJIqqW0gsEjk0mwO8oV7fBvLFWSdKCcm3r+v2FOLUk77HVq/LabMIBzU1IymwPtIe/wdSLH4WxunbY6jjGpG5zfMOA2hYKaymUXATW/La56CxBN+nfEao63TLM8dpkqRuu11p7pmoyD5NoIXWSdzO6sHVeiKw3uQbljfzxtFKJFNyq6PRb26eou+UvjGKkmgSILJNEWZkPsKHW1jb3+hHkL+eIsThFiqTpybV+xz8dGNSOQ53Q0dVneYWAUO/tEA6I1A6nvb+JOJcJhYYakqcNkVKdNQjlR+p8kyuKkp44IxpSNQo9bdSfU9cWTczua8ZNdlgjGgNoNRIQFBvYlVO7AedwD6jHKxnFqVBunDxTtt0+bK9TERjotWLqCmEaBdTOepdzdmJ3LE+ZOPDYnETxFV1J7s5NSbnJyZ4q5Czx08ZIlmJCkblFHtyWPZR9lyBi7wnAfi61pfCtX9vmS4ajzJa7DWqrqPKkEcSa5XsW8a6j2DyySEAXOwud9woNrY974KUUkrLol9jtQhfSIqqPlFnAkZKVWVE1X1yAA+ZYxBSgPUg4j/Exvt+hLyX3EsNfPUNzRrm1LpYyzywWce0kUUVyVF9jYm/vHGKmIjEkjT8hbAYElKjXLI0o1S3flwEnlcxUZtzqbRqLFi2q+wOIZurNX2W9u5slCL8xzldXJGFWGKep5zHRJPMoaQge2qW8MNhudh5Aki+jwsp6uy8jdVVBHQOH8l5OqSRg88gAdgLKAL2RB2QXPqSSTi9SpRpxsinObm7sc4kNAwAYATcVSkQhVsWkkjjF793F+nkATgBPHwMsUpmpKiSlZizMEsUcncF0a4Ygk77E/ZgCpUZrJ40rqcyclgpqaO91OkNq0X5ijftqHW+M2e5q3G9mXaWn54SRJY6qBSZQ621kruqeHw31dTsdrEY2c21ZmsaaTujPTcfyyx3kSkp0I8SVAmYi/usOWiqR33OI7k6in1LmWSyUzRGrSAQQh2V6ZHARm2u6lmIULfxb9d7W3wpLY3nQlFXN7R1kcqK8TrIjC6sjAgj0I2ONiE81dfFFbmSIl+mtgt/hcjAHnMcvhqIzHKiyIex/iD1B9Rg1fRgwec5F8zZZdMs0SlnMqjU63AXxqBdhpA8QHbfzx5riHBqjTeH2f9vbW+j/AGKNbDOzyexLRVscqB4nWRT0ZSCPwx5OrSnSllmmn5nNlFxdmiK89PIZ6Ugsf0kLGySjz/uSDs3fob7EdnhXGJYb8uprD6r08vItYfEuGkthN8odBT5xHGB/Va9CRFHUWXmA2LKGF1e3UWJtv5nHscPiqOIV6Uk/87bnThUjP4WcypcvzTKzUB6TXECgmEkZeIkElHBUjobkEHa+/XE5uPeFePOY8dLFSxQGRiA3zidV1t1PtGxJ+O+MNI3g3smamkSqXnCWOckpKpp+W0qyFgUDrM6hRvpPUWHbBNGZU5t7DfiLiBMsoozJ9JIEWONB77KgBP8Asjqf++IbXZenU5cNdzkeT8I1WYStUVTfNo3YM1RMpVX1b+C9tTeQGJfhWuxzm76s7PwjNltBG0VDHNKxsWkKEczbYmRlVbeg6b7YqV+I4WgrymvRO79kQzr04q7Z9zAS1RBqW8HanT9H8WNryH42HXbHl8dx+rVvCj4V36v7FCtjJS0joT2FrdvLHAuUtTPjPaeL6ClQzuuwigFwu/Qt7KD4nHQ/CVqn5td5U+st36Ldk/LlLxT0JcmNcjvLohimcaTI5MmlASQkaDSFHckklj2AAGOxR4thMFRVOhFyfVvTX/PYtRxFOlG0NSCtEiVLGomSWOoRVLVKLo1IWIjuoGm+u6k36EYsYTiTxqeZWlHt27/LqX8BiuZeLsMI8hDPqCU6A2JKq0hO9xp1nSoHXYHFl1LK2p1VDqZ+eujBnbmOjRtNIAh8RkZ1SBWK/WKMdHkdxti5RpKS8S6L+SBu3Uv5TlE1SIYoV1xwIkTSuLQuQyyuQQbuFcBAFNvbucXFHQidRI6RkOQrTl5GbmSyWDPpAAVRZUUD2UXew8yTjZKxDKTluOMZNQwAYAMAVMzhiMZMyhkTxm4vawvcDztfAHOOHvmCU0LHM5Kacpd2M5S7EXI5dRdQAT0A2wBHOlT84BT5jXRsFZZ+YsU72U7ao3AJA6G1t/TGbmGkyHLcrmNQWFJmVG+kAtDPE6ejHXu5G9wb4NthKxZ4j4irRBJBMj6GVgZ1p5Fcheq6NLJqe4Aa+kbm3TGDJS4BrVip0Spq25qXjkgdg3LsSF2C618ItubHEckXaM0o3bIcophNTfOkYRzy6pEdGKKhJsqgA2sLLcW8R69ceTxnFcRSxrjFvLF2t3XX3OFXxU+c+w9jymLq6iVzbVJINTMfMk+t/QY49fiGIrTcpTfvoinOtOTvcnhpuWLRvJEv1UYgfcbgfZielxnGU1ZTv66m8cVVStcppnFUZmjgqm1RrcrKqyI1zbxWsw3BA8QJs3ljqUuOYmlTU6sVJP5P+f8AosRxU4xvIr5xFIzl1phHKf8AT0sgQkjprjlGhx2638rYmlxfAYuGXEQt9fZrU2/E0qitNCuWfM7hkp4UvYysZdRNh0W+yr/3xyVDA2adST7LLb36tle1LZsb0FK7xMJlLMfdmZHHxGhQLHFOrUUKidJ2t1V0/qyOUrS8P0IJI5aWna9TUyEmyxxlQNTGwWNWBsCdtycdWjxnFVJqEGkl1eui3bf2sTwxM5Oy2Mnn1AySQfOiuqckzPp1BIonQhLxqoVbMS72BvboMdjA4v8AHVpS6Qtbpdu92/bRFzDzVWd29F+prkySqdtdLmknKI8KSIsmntYkgE2tbcX2x12+6OsoN/DIhzzIY44NUtU7VCnWJ3UO5sD4EjHSPfew6XvjScI1YuElozWrRi4tTYnipZlkppklZOdEqRRyLrSFtPM0AHcRtvaxBFgN9reWr4zn05Uqvi5b3Ts2r2v2uvTU4MqudOMtbGllupRy6xSv4dDyEqTY7KLi577dscaNpXik3FdUtfV7lZa6bo9LDWFjqlhC+6FiNx8Sz2P3Yw5YdJWjK/nJfsjF6aWxAvDisdU8s1QQbgO2lR6aYwqn7b4keOklalGMfRXfu7v2sZdbpFWJMxy9liCUyrGADYJ4egOkbdr41o1k6mas7+uvqYhNN3kWKjOadDpeVFa19F/F/ui7fhjWlgsRV/04Nrulp77GFSnLZGX4xzgOiJy5BEyvIzMOWSq2Xw67WvqIBI+F8eh4bwuvh26k7KTVl197HRweHqQvLZ2NpkvBdRIimsq5XjNiIE0r4bbLI6KGb1tpHxx6GlhoxSckr/T5XL/OqONmx1Q8E0ULBlQlFvoidi0aFvaKqe59b23ta5vZsattmYo+IamongUSpSJzFIj0qoZSNQjLMxMrsgJGgAC+52F8Gziktdzb5hxDSQOElnije2rSzC4Hmfqj1NhjJoXqaqSRdUbq6+akEfeNsATYAMAGADAEUtOjW1KrW6XAP8cAQTZXA1tUUZ09LqNvhtgBc/B9CQQIES5uTHdCfiUIJ64ArpwTTLfQ9UgJvZama32DXtgBrk+Tw00fLiU2uSSxLMSSSSWbc7k9cAIc4+T2kmUhDLAb6hypDpDX1A6GuvtWPTtiCWFoyk5OCu+vXsaOnFu9hQtFmSeF6ZJSP9JFKqq3rpc6gfTf4481V/pp5vy56ee/0KM8Dr4WeZDWqfFQzEdbxvG9reYDg/xviCf9N10vDKL90aPAz6MR5XUUNIzqZuW8hGoVF0csLgltYG+49Nhiti8Jj6ts9J+HstLeVjSpTqyWsdhlmefRRxF0ZZWI8CRnUXPkAtyfsxSpYKpKpkmnHu2rW9bkUaUm7PQqxUtTLHpZhFfcuw1MxPWyE6UHkDqt8cSSqUKc7pX8tkvnu356G7lBPuNssmDILMXtddZFtRXYnba1+42xUrRcZ6q3W3a5DNWYt4mk0tSsSAnzlAxPqrBf+IjFnBRzKquuR291f6ElFXUvQi4vy+J1immB0QPqk0mx0MLN9x0vbcHT0xd4DiuVicj2np8+n2+ZPgaijUs+pYl4Os7PHUMWdi7mUXLsQBdnjKEqLBlGwB33x7XP3PRfhusWJ804ZhaQwpLLJOVQTSiw0qCTrdhvzmVitr7jciwxSx/EI4SlmfxPZd/4RSxc6dCO92NOJYV0U6W2+cQgL6K1/wAAL/AY8VgpvNOX/GX1RxKLvJvyZbz5UMXjeOMEgapEDAXPkdt/PEWFclU8Kb8k7M0pN5ihTjMYyF008yLqGrWysRtp6hrEeIHc3uOlt7E/wU1mvKLduiaXfqt9PQkfKfdFvm1xtaOnTzu7N9osq4hy4Vf3SfyS/dmlqfdi6py3MJbXq4QLezHEwB+J5moj4EYuUMVg6Er8ly9Xf9rEsKlKD+Ev0UeYxC0U1FGB9Wlt6f2l8dVf1LFacv6/wWPxy7FbMMjqaqQSVVYxIXl6YEEalb6rG+onffFev/UU5WyQS9dfsaviElpFHquq6iA/1eqmXQOZI0zholB7vrUsb77Kw6dsSYTjWJetS0ruySXib8rfqzNPFVHuTzcR5nVwSCN4KeVomaGExvrlTdS93I09rCxtcauox6mM20m1b9jqwpOUbvR9jKZfwpFNUwNAi6gqAcq/LD6Q6TspbUFC6tS39tQL742RicLanZcuyOOBdEag33kdh4pGPVnbuSf/AJjYqVFNy0KGYZG6ET0emGcHdTtHN/clCjv7rgXU+YuDgzCUlbN/nr9x1k2ZCeIOFZG3V42tqRhsym21wfLY9R1xkmL2AIaurjiUvI6oo6sxsPxwBRjz6FiNPMYH3ljcr9+m2AJKfO6ZzpWaMt9XUA3+6d/wwAwwAYArzVsSMqtIis3sqzAE/AE3OALGADACfNuJ6SnOmWUBvqqCzD4hASPtxpKpCHxNL1djDkluxVNxiZB/VoHO48c6mNbd7AjUfuA9cczFcZwtBaSzPstfrsQVMVTh1uI80zascBZpqSFd/EkR122FlMrso6jexxzpf1E5x/JpO/rdfREDxt14Yn3L8rih1FF8TG7Od2Y+px5vFYytiZZqsr/p7FGpVlUd5MqcQyBAsrXCRrIxN+h0bf8AMY2wkXNuC3bj+ptRV9CfIIHjpYUfd1jUN0G4HTb12xpipwnXnKOzbNalpTdhZA/5QhmVgyRnRyzbxKdIfVv7yvb7sWZL8FUhKOr1v2ava3o0SP8AKaLuU5gJQ8EwAnQaZU7MCLa180b8OhxDXo8pqrT+F7Pt5PzX8mk4ZfFHYgoaqqRWpIx+jbSlS1mCREXAIJ8Uy+yB0tpJ8j6ZcbprDKpLWfbu+/p/0jsR4lloK+5aZ4KOIXJAJ73Z5GP/ABO5x5mTr42q5PV+yS/RI47c60rsU1k866amcKoDWigPVbg3LG9jKw8I7Lc9cWacKTvQpXemsu9u3/Fb93Ykjl+CPzZomPMj8JHiXYkXG47g9RjnL8uevRkHwy1EmW17ROYZgwYWKAG6MpZVJW+/hZrW90W9Cb1ajGpFVKb06900m9emqW/Vk04KSvEbTZtAvtTRi+48YufgL3OKtPC16jtCDfyZEqcm9EJspqWerZlkiliEfL1K41jxF917ddPQX2OLuJpcugoTjKMr3s1ptbf6k1SNoWs0zRSVCKLsyqPMkD+OOYoSlokV8r7FM55S/rEH7VP+rE6weIf/AI5f+r+xnly7GazPNV5jmOFqlFZKh+QC4YJ4Ssl9ltsy9jbHo+E4GvGcKk4vRNWata+qce/nc6WEpyjJSa2MdxfnWY/O/n0ZkESt9A4GyIfdZQTpv3Dbn7seoUdDoSqXndM6L8i3FVPVSS83Staw6BQq8sEkLGB5Elj3JPe2xKxiUnLc60WAxk1C4PrgNzOczkZiq76auNjbawkhtv53aN7H/YGBrG9tTS4GxVr8vinXTNGkig3AcXF+l9++AFMXCUMba4ZKiE+STMV+GiQsoHwAwBUzjKqknxxU9dF3SRQkosOzboxvbrp+OAMnmPFL0ciR05njva8OYbR9/Ckh8er4FxiDEV+TDNlb9Fcmo0ebK10vVl7iX5RtMA5azQza1uOWGul/EUY3jJt5m/piOnjqFSN4yX7+xvPCVYStKJzVszpKiYqk9XVTOy6hMiBSNXjvp3BC3INwAQMR4yMFSlVbs0rp32fT37EuGk86p2utmrdDb5RmdUaVJHzGfWC6RLFEj6gjbFlCF5LoATuOvqMWadSUoRbVm0rkbowTevXQcVXEuYK8UUjUyCZTokjRteoKDYxyN4dr+fSxxV4hjJ4ai6kI3sVMUpUY5tylk8JhYwlmfbmCVranufFqItvqPl0PpjxGLrPE/nvduzXTyt8ji1JZ/GM5ZFUFmIUDck7AYpRi5OyIUm9hYmZRzgNDHNUaST9FE1vKxZgF6Hz3x2KPBsa7+G3qyzDDVexcalzJ7iKjVeljPMqg39I9Z++2L1H+mpv/AFJpempNHAv+5inPeHpuZBFVVIlctzjFDHpjVIyDqYksxJYhRuL+LrY4s4zCYbh2HlOnfM/Cm3rrv9CSrThQg2txnnEmmGRtRXSpbUASRbfsCceVw8c1WMbXuzn01eSF3BMDrSq0gs8pMp7e10uOx02xZ4lOLruMdo6e2/1N67Wey6HzP7PLFHHZZhdzN/Yp0JPYlugB2NifdxnCXhTlOesdsv8AufT26ta9OpmldJt7du4U08jAR0igRj/8iUkhvMqLhpD67D1OE4QTz13r/tWlvXovTVhqO8/Yv0WUojcxyZZbW5r9f8IGyj4AdBe9sV6mJlKOSPhj2X79X8zSVRvRaI88R5aainkiU6WIuh8mG6/iBjODrqjWjN7dfTqYpTyyTYsyDP4jSCZnUgEB7blGYi+vysx+Ft8WsXgqixHLUfTzS2t8iWrSlmtYv8R5Yk8YDFFdWDxs/TUpvZvNDazDuL4i4fip4asppXXVd0a0ZuEr2NJwbNl8wvFDBDUqLTRKqh0PQ9rlSRsRsRj6HSqxqwU4O6Z2oyUldDjMuG6OoYNNTxSMt7Myi4v13643aTVmGk9znHyo5fQ0yIsFPGky/TNIsOvQovp1eSvIAp9Ab264imoxWVLf5ElKKvdG34O4YipqVEeNC58cl1U2Ztyotfwr7I3OwG5xKlZWNW7u5lflyzg01NCiiySMwOnbdU8A27ajf/D8cZMCLhzhCn+Yxo6WdlDs62DgnxdR1tt1uMQObTuePxHEq0cTKUHpe1umhjeOcqenf5zGRHPEw5piBRXV7hJVC+ybgo4B62O2rEylmVz0eBxaxNPMv+hinG1G8a3kdGA/0gaS224uxJIv640alc7KnSy/wUaDO4IwZBWVjNsGaK4G3QkWAvvhd7GmWm1dmy4K4iqK2ams7SwQ1SqkkwHMJME5cXUWKgaD0B3G5xur9SCeW/hO04yaivPcwnhVTBTPUkncK6LpHmdbC/wFzgDPtxhNa8kaUw6fTLMzagdxZYwLW3BvgCKHiOM2Mtc7ke5BTOuo37eBmO21sAUM3yQVd1pqKUMDrWpq3ZQCfJZNTsNyNJUC21xtjSpTjUi4S2ZvCcoSzRM5xNw1JlyRnnmXmh1aIIOWCq6vo1Yk3tfw33xysVgaEYxk73zK8utn3a/U6GGxVSUpLpZ6dDMZwlFdViikYGNjLLI0YCgKbNaPeOTVtY2uD0xJiIRhFct+K6sr3vrtZ3MUpZm1JaW10tYa0TcmSn0PyZ4UEJFT45CSBzCyBhy4kUHSo3c22NgcdJlSL2sb3K+CUqqeGaq50dUHaRZtlmAJIVWBUqo02uoFgca1KUKkHCaun0IZ+P4tSxNwZUIxMFSGuPaqVLsvS4BQqNNxex745NfgeGqNWvFdl189b6lSeEhLbRDKg4NiBD1DtVMNwJAAg+CKLXFupucXcLw/D4bWnHXvuyWFGEPhRpFQDYAAemLpKLOJM6Wkh5hUuxISOMdXc9FH8SewBOI6tWNKDnN2SMSkoq7Oa1OZSwys83LeaYjU7SqgNhskam7aF3697nvjxeKrS4jLPdpLZKLdvV7XZy6kue79D7NmHzxfmkYCzTgoPEGUJY6pAymxAHbrcgEDG3DeFzliVK/hjre1tV0sxQw7z36IZZbVkQXlXlPECsq/VKbNb02uPMEY52NwkqGJdLfXTzvsQ1aTjUyinh+D5ypne/Lm8RQj2+wvfflquwG1zqJvfE2LnyJcqO8dL9u9vNvVv0SN6ksnhW6Hr18K7GRBba1xt9gxQVGo/wC1kGWTPkNaWYAI+k+81h+BOr8MZlSyq7av23/j6hwsj3V1WlC4Bc+6o6sTsFHqTYY2w+HnXqqlHdsQg5Syokm+T6H8nRwyusc0cdjOuwvfUVbcao79j+Bx9JlRhNJSV7e69PM7rgmrMy2WxxVqvK4hqn1soUm6IgJVdIK7agNW4ub+VseIxangqnJpycYrqlZyfn6bdjl1b05ZU7eY6lpVkW7K8Dp0eNrMtu6svUW7dOxGKeHxdbDVM1GV7+z9URQqSpyvFmy4RzZ56KKeXYstyxGm4BNnsegYAN9uPosbuKzaM7SvbU55k1Mc0zNZ20tDpWcgppZUDMIkvezRv7ZBF7qOm2I4vPJvsSyWWNu51/ExGYH5Z8n59BqvYQtzG2HskFCd+ltWr7DgDmnBclU8sLKZWszLVl7aUKKVCrYgFSCpta4Ivfc4jnZI4fE1hadB07LNuu+5puMqBJTErWs4miJPkYWkv9jRqcYpPUp8Ck+ZOPS1/Z/ycPpskqZI+akMjx3061UkX8tu++JT1BosvyGo5BWOBkJtzqiZSkaL6tIAAB3t+OI8rlK7Jc6jGy3O4fJnw6saRuEZIoUZINYKtIz2Mk7Kdxq0qqgi4UH62JCI6DgDI/n/AA/q1d+6yfywAfn/AAfq1d+6yfywAfn9B+rV37rJ/LAB+f0H6tXfusn8sAVM04roqhOXNR1siXvY0smxHQggXBHmMYaTVmZTad0J8vmyqFxItDmDMOnMhncA+dnJF/W18RwoU4O8YpfI3nXqT0lJsfvxtSkgmkrCRuCaR73+7EpGSfn/AAfq1d+6yfywAfn/AA/q1d+6yfywAfn/AA/q1d+6yfywAfn/AA/q1d+6yfywAiz3PUrKmkASoiWMytaaJowzlAFsWG5Cl9vK+ONx6Ulg2kt2vYq4x/llkUkYcvoXWbXa25t038seG5k8qjfTscnM7WEOdUlPJMqq5SoS0iiBV5o366reEHob7Hvjp4LE4nDrmx+Ha7bt7dSxSnOHiM9mfErn5+o50sjxksyxfonVdGlil0IK2NwfP0A7csNWxtSlXmlZNejjvez1+TLvKnWcZtbfoaaPieL6NUgqm1qWjCwN4lWwJUWvYEgdO4xyf/wcZLVpe6KssFV3aLckjmx+ZVoIN7rER99juMSLgWNXb3MrCVUU4czSIkCjrFN7m8Dk3+Jv/HCfBMdP4re6MPC1XufMk4oWapSSOnqJUSNpEXQF1OTpBvIyiwXVvfqfhjr8G4bLCOU6tsz0XXTqXMHhJwu2tSDiQVjyvUVKrHCxUXNpTCota6X5YQNcltz0vYDFriFKrUjmptuy+FPLf5rVvsvuWMThqqjm6dhzksrFCrhQ6Eo2gAKSAPEAOgIINu3THh8TFKV4t2eqvv6fI4dVaiiqqqqaWaJIZ/mxHLM8Ueu1hZwoHv3Om52Gnvj0XDODRnCnWqetu/b5dfO5doYVNKTHXF+ayy0YpaagrdB0xuOWUIiA3Csb+I2Vftx6mV7abnRja+p74Jq1o4WBoK1ZZXaWXTT9ydh4bDZbDbbrhCOWKRmTu2zQ/nb/APp137uf542NTxNxQrKVairmUixBpyQQexHlgDjfEcM2WyPU0qVMERNv6xEQjfVja51FhvZvKwO4ucOKe5WxOEpYhWqL7os5NUVNfJG9askVMFb9FTTan1ixClQ21gV1XGxPxGIxUdiPC8Po4Ztwvr3Ojz1GUOFBpJPCNKkUU4Kj0KxgjGxdPtPV5UlrU85swYa6WoaxHQjWhscAOPzzpfq1P7pP/l4AZZRnEdQGMYkGkgHmRPH18uYov9mAGGADABgAwAYAMAGADABgAwAYAoZ1lMVTEY5QbXBDKbMrDoykdCMazhGcXGSumYaTVmZes4Okh+kppppm9+KeQEOP7p0jS47dj0PmOTjODYetSy04qL6P7lerhoSjZKxks0y6tgWoqOQKaJ+WrOWTnqC1m0KmpWO5IuwN26HFWhwWTjDnyvlb06P9PT0NaWFvlzjxpKSEcqLlqIpFiIFisMjA6GkHe5IFyTucd3U7byJWQuyEzhqNCJXlSbaVUNlFytRDIRsoU9L7MAlrkY3S10Ksp3jaW51gY2IRDxnUWgEZJVZW5bsDYhNLO9j5lVI233xhm0Fd2MTlubSK6hwAZCgjgOlVgQJzJdNl1aUjMYN+rbbY0cS1TqvcvyynMIxBAraZ0vJIwsI4m7m/vut9K/abd8Ri7m9XELLZdRpHwCqkhKuqRCb6AUJ36+JkLX9b4qS4Vg5yzSgvr+lzlOhTbu0anL6GOGNY4xpVRYD/AJnzJO5xfSSVkTJWLOMgMAfDgDDVa5jVPUfNqpI+VK0PLdLKLKrKQVOst4hfcD0OAENfwtm0iwiptV6ZFlZEkVYxpYG3jsxOm9u18AM6egzeSUeBqWPpqFYHsL2voMTAsBva4GANJwXnfzmFtU0cskcjoxSwNldlUsoPhJAvbAGhwAYAMAGADABgAwAYAMAGADABgAwAYAX1+eUsAJmnijtc+N1HTr1PbAGfPyi0pMapHUuZAWQCIi6i128VvCLr9+AEHEvGHzqKWFad9AJUzgOeW6G+sAR3OhgD62wCdjHS8QQOrjR4pbkB7hJBKC0sTlbmwkBkRuq6rDuMYsb5rO6NB8nPFkqLJHIFllY815PGoJ0qlzdbajpud9z2xk1buaOt+UQRhvo1Zl6oCQdhfYsAD9h37YGBPX8fxVKpHNR6kZlI1uAARuC1jdR53+B62wBi89kk5sxRmcyBwSrodKSyamVGuBqtqXffceWMNG6n3NbkHGpp6d3MKly13XWNWwCqFRTcqqBRt1sTjKNZO7NE/HliovCdRsLMNtr+L6Tb+e2Bgq1nyiSKLokMlnCsusLcG26m5BAvuegsfLAFuk+Uun1mOaKVGsCDEpnU3vfeEN0t067jAGyoqyOZFkiYOjC6sOhGAJ8AZ3hvapr1AAHORvtaJbn7bDAGiwAu4hrxT0s8x25cbv8AcpPfAGC4HoWjqaRAwflQVMckltJcK8SqGHfS/MsTvbfucAdOwAYAMAGADABgAwAYAMAGADABgAwBnuNs2eCBRGsheaRYVMYBZdV7sASBcAG1zubYBuxn6OOgjvpyia5tqZoY2Zj5ktISTud++N8kuxpzI9y7TZjTR30ZXOl+umCIXt/j9Thkl2HMj3J/y7F/q6p/Yx/5mMZJdhzI9zz+Wof9W1H7GL/rwyS7DmR7k9JnqX0rQVKX7mONR9p5mM5JdhzI9y3JnZAOmkmJtsLxC/pcyWGHLl2Mc2It/Oiq/wBVzftqb/Ow5cuxnmQ7nuHiSoLAHLZUB6s01PYep0yk/cDhy5djHNh3LE2c1HuUsdv70wH8FONuTIxzokf5Zq/1SH9v/wCPDkyHOiH5Zq/1SH9v/wCPDkyHOiTRZtUWuYIVPlzSfxEeM8iRjnRF/BTz/OqwaEWn1ggKWIExvzAupQCLaS1tg1+97RNWJU7myxgyZrhmQNVZgR0EyITbuIVv/EYA0uAM58o1OZMsrFF7mFyLC/QX6D4YAj4N4f5AEpdW1RqqqgIQLcuWuzMzO7Nckk9sAafABgAwAYAMAGADABgAwAYAMAGADAFPN8uSoieJ7gMPaU2KnqGU9mBsR8MAYf8ALNRH9HLHFJInhZ1cqGI21BeWdN+trm3TE6r6EDodixR5nUzEiKGEMN/HK1rf4Yr3wdd9DHI7sanL65kUqaVG94HmOPs9k4xzpG3IXcj/ACXmP9pR/s5P8zDnSHJiH5LzH+0o/wBnJ/mYc6Q5MQ/JeY/2lH+zk/zMOdIcmIfkvMf7Sj/Zyf5mHOkOTEkbJ60qPp6dG72hZh/xSYw60hyYklPktUAddRGT20wgD/8As4c6RnkxPtRkdQy2Wq5Z+ssKkj/euPwwdaQVGJU/Nis/1lJ+wh/6Ma8yXczyonuHhmpv48wlZbEECGFTuOoIS4Iw5ku45UTRZfRJDGscY0oosB/zJ6knqT3ONCQsYARVnDYMjywTzU0klixjIKkgWuUcFbkAAmwJsMAVpcpzEgKuYAW9406Fj8fdt8AMAfY+GHc/1usnqV7R+GJPXUIgpYHyJI9MAaKKMKoVQAoAAA6ADYAemAPeADABgD//2Q=="/>
          <p:cNvSpPr>
            <a:spLocks noChangeAspect="1" noChangeArrowheads="1"/>
          </p:cNvSpPr>
          <p:nvPr/>
        </p:nvSpPr>
        <p:spPr bwMode="auto">
          <a:xfrm>
            <a:off x="123598" y="63499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data:image/jpeg;base64,/9j/4AAQSkZJRgABAQAAAQABAAD/2wCEAAkGBxITEhUUExQVFBUXGR0WFxYWGSAgHhsfHxsfGyEeICEbHCggIBwlHBwaITEtMSkrLi4uISIzODMsOigtLisBCgoKDg0OGxAQGywlICUsLCw0LzQsLCwsLC0sLCwsLC0sLCwsLCw0LCwsLCwsNCwsLCwsLCwsLCwsLCwsLCwsLP/AABEIAJ4BAAMBEQACEQEDEQH/xAAcAAACAwEBAQEAAAAAAAAAAAAABQMEBgcCAQj/xABJEAACAQIEBAMDBwgGCwADAAABAgMEEQAFEiEGEzFBIlFhMkJxBxQjUoGRoRUWM1STlLHRCCRTYoLTQ1VykqLB0uHj8PFEZLL/xAAbAQEAAgMBAQAAAAAAAAAAAAAAAwQBAgUGB//EADgRAAIBAgQEBAQFAwQDAQAAAAABAgMRBBIhMQUTQVEiYXGRMoGh0RQjscHhBkLwM1Ji8UOSohX/2gAMAwEAAhEDEQA/AO44AMAGADABgAwBBVVsUenmSImo2XUwFz1sLnc4AmVgRcbg9DgD7gAwAYAMAGADABgAwAYAMAGADABgAwAYAMAGAEWacV00OpdRlkXYxxDUQfI22X7SLY2UW9jaMJS2RmanjSucnlwQQr2aV2dvtVAAPL2jiVUJdSZYaXUibimuU6w0ctt+UE0hhbdQxYkHuCfuxl0NNzZ4bTR6m7yfNIqmJZoW1I33gjYqR2YHYjscVyqXcAGADABgAwAYAMAGADAGOoBTS1tVHVGGScsBHDJZrQhQV0q3m2om3cegwAwThVIQ3zOWSmJ3CKdUQ+EbeEAnra2AIJs4rqcn5xTCeIb82kJLAesTeLYfVZifLADPIeI6WsUmnlVyvtJ0dT5Mp8Sn4jADXABgAwAYAMAGADABgAwAYAMAGADAGY4s4wFGdKQPUOF5jqhAKrvbr1YkdBvYE/HaMXLY2jByvYyVTnlTVKGklCxuoIigJ02IvvJ7T/ZpHXbFiFFbstU6EbXepWhhVFCqAqgWCgWAHwxNYsbHvGTIYAsZPmzUcpkALxORzox27c1f7wHtD3gBbcbwVad9UVq1K/iW506nnV1V0YMrAMrA3BB6EHFUpkmADABgAwAYAMAeJZVVSzEKoFySbAAdyT0GAM1JmE1WbRN82pSQBUHaSa/aIN7Kn6xuT2HfAFWTKo5VjhVI1j3eSkqUBZ/EbSawxYOWsQ2998AfMvoq25MMs0DDYwVYE0ZsSLrIpD77EeLpbYYAbS580A/rcXKW9ubGS8Y9WNgyD4i3rgCbMMkparRKyqzAHlzRtZgD3V1N/wAcAJq/NJsuKLJK1Yj3sth84FurKEW0igbnYEeZ2GAbsaXLMxinjEkTBlP3g9wQdww7g74At4AMAL83zumpl1VE0cQtfxsAT8B1P2YAx8Xyx5Qz6ec46eIxsBv9nbADyu45oUpjUrPHKgIUaGFyzGwG52+3sCcAZWv+W3L4ndNMsmnYNHYqxvY6SSDYb7kC/bAGdk/pAjX4aI6PMy+L7glvxwB1XhLiinzCBZoG6+0hI1IfJgDt0+3ADvABgAwBjuNMibV87gUs4AWZBclkW5BUfXUk/EEjyxJTnlZLSqZH5GEpnVGBQgwTeJCPZVzva/k/UeRBHcYtJ2fky6mk/JjLG5uGADABgBlwvn3zRxFKQKaQ+Fibclz7vly2PQ+623Qi1WrTtqilXpW8S2OkYgK4YAMAGADAFXM8xip4zJM4RB3Pn2AHUk9gNzgBRHSS1bCSoTlwL4o6c9XPUNL5W7J26m52AFqKleUNz0uCwvE5VlBG+pSBe3xwB5zqLUniWNhs5Et9A0+Tj2GB3vgCnSyGFizSyRA3+jqGDIWttpk6gbeeAHcVXd9BVlaxa9vCQDb2htfvbrbAGa4ipaSghecVDUIG/gN0J62ETeEk+QAJwAn4JlM8ZrZHaWWfbmNHyyI0JCKFubL1bqbluuwxboRVrlWtK7sN+FZr5jXqCbCOlJHbURNc/EqEBPoPLEFX4iWj8JsMRkpgvlR+UWPLY+XHpeqcXRDuFH1nsenkO+APzPnGbz1UplqJGkkbqzH8B2AwBRwAYAMAGAHXCXE1Rl84ngax6Mp9l1+qw/8AbYA/XmTZklTBHPGbpIocfaOn2dMAXcAGADAHOeNcgWElwg+bS3EoG3Lcn2h5KxPX3WAPc2mpT/texYo1F8MtjK02aaLxylneNtDOiFgdrqzaQQhI2I8wcTcxR0kyyp20e4xpalJF1IQy3IuPMGxHoQcSJpq6N001dEuMmQwB5kjDAqwBBFiD0I8jgB/wbn5hZKWY3jICwSsdwenKe/f6p79DuBenVp5dVsUa1LK7rY3uIiAMAGAF+c5qtOlyGd28McSbvI1r6VH8SdgNzbAC3KcklaUVNYweYfo4l/R09+oTuz22Ln7AoJBA0WADAFUQRRB2sEU+Jz22G58ht1wBkZOJqNmBWoliR7fpoW5BFtt3UKoYd74xdGcr7EeZ8fUlPGwpQaqYi+iEHl6rdSx8Krf139cRVMRSp/FJIkhQqT+GLON5jxDNLVJVZpEagISEp9WiNPZ2GxufTvYXOFLE05u0Xf8Azf0FXDVIrXT/ADY6nS8Yo1QlOkBIKgh0kUJbyUSBCxG1woNtsX41m9EihKlZXuaTghWL1shOpWqSqH0jjSMj7HVxiGbvJsnpq0UanGhufkn5Vp5HzWqMgIIfSAeygAD8N/twBksAeihAB7HpgDc8IfJjU1YEkp+bwncMwuzDzVdtvU41ckianQlMScS8JVFJUvDoZwAXRwPbQe8Ph38sZTuazpuLsZ/GSMMAd6/o+cX60aglPiTxwHzX3l/wmxHxPlgDtOADABgDPcaoXhSLUyrLIqSFdiUIJZb9gQLHvvtjDdkSU45pWZznNJJBK9PTStSpCumJY9llawZ9TWvddSg2sRqvfG1Kmp3vuWrXbinsesrdDGuheWBsUPVGHVT5kHv3698Xo2toSxtbQt42NirHWayRCjzlb6jGPALdbyMRGD6FsRyqxiRSrQiWBRVTKG+ghQ2IZmMpIN+y6UBuD756YidfsiF4l9EfVymGRQsla8qOoDlIUCLq2G/i277E9OuNHWkyN15tWZtfk7rXlo15kpmaN5ITKbePluU1bdja/c79cREJpsAGAM9xLlE7OlVSvaoiUqsb/o5FYgsp7qTYeIdLC9xtgBdlXygwFlirFaiqPejmFl+Kv7LL69PO2ANhG4YAggg7gjocAI+N1rDSP8xbTPtawBJHcDUbA+p6YA5y3Bmb1EjmRmWIvdUnqC9xc9VQaSCLD/22Ia1KVRWUrbktKqqbu43Fme1kmTtGklYlQTYNl6KzLpY77uxK2HsjofLGYU3GNm2/N/wbuveV0rLsayHh2kNaivGxiqEe0etljDrY+wCBdlYm3mvTrjSNGm5ZnFX72VyWvKcUsrdvU2lFwxRRENHTxKw97SCdvU73xOkkrIpttu7L1dl8Uy6ZY0kXydQR+OMmCLKsqjp1ZYgwDMXOpi258tRO2w2wAs484mTL6OSdvatpjX6zkbD4dz6DAH5FzCuknkeWVi8jnUzG25PfbbAFfAH6D4ayXkUFMrLFCqpzppXUM4ZrGyXFgSLb72sAASdom9S9GFoI0GTUtPCSI1kR57ynna9cgUgavpN9tQ9QCO2MSTJKMof27irPspp5KpZdVWKiIX1wXcQgjYspDKNQB2tci5PS+MxvY0rZM2r1MN8qeRxrRw1CRU4bWFMtPssiMpIOntuPM/HtjaL1IasPDmOVY3Kw74KrGhr6WROomQfYWCkbeYJGAP2RgAwAYA55m/F0E1TCPEtOha07KRG8t9CgP00garN0YsLdMV3iKUpukpLMul9STDzhzLN6lCsyY1HNgpgXnEvPepbZIpD2uOp0ALoF9rauu80G07k9SUYaLczWb5qaVlaVbSFzDNAliS9hZk+8Wv1Vh5Yu8xWzG3OVlIcPlejS2YSrEXBK0yEbW38RcgMbeYO/QdsQSqSkV51ZTGlHnthooqNpAACsjxyupuSCAQgUbeRtiMiJ3WpcaDQPGGPiKxp+P0xJA67YAKSMwS62adQt9MQpWsSBfZrG9+nbc7YA1vClE8VLGsgAlYGSUAWAdzrYAX2AYkYAb4AMAIqvi6kjkeN2YCMhZJNDGNGIvpaQDSrWIO52uPPAFqvy+lrYgJFjnjO6sCD9qsOh9QcAY+pyLM6Bi9BIKmEXY00uzHzCkWBPcHYnvfrgBrwxx/TVREcgamqLXME3hYHpYagL4Ag464xaDVBS6WqAhd3b2IE+u/8AePRV6k4AwWS8FCnaSpzKGeZ5gTzGHMEYIFy4TxLJf7FAFjfGsr9Cai4J+IdtJJUKvJnLRQm6TAjmyOosPEVsoXdSdJLb39eDxLi34aoqUF4tLvovl1KuMxuR8uIzyDj2VVEdTBJKw1apqccxAAdgSACXC2vYbn7sXqPFMO4rmSyvz0v521sjSOIg1q7G4yvNIahNcMiyLexKnoR1BHUMPI746KaauidO5cxkHF/6SSHlUpMoVdT2htu7eHxfBVNvTV64A4JgDd8D5PTVE9NtIzawHR2QqyqLtYABgAdPntcd8JJZbm9JNzSZ2jPIJy8MsX0ixOJHpzpAk09LEj2xe67gXAv6Qxdi9XpyktCrl9ADNqSKogjEr1L89gWeR10BVsx0xhSxPmdPljaclYgw9KWa7LlE1PTyyTTxSl0eSSOSNHcMrqgOy38Y0hbWvYbdcZi1Y1rU5Z27Ga4qimbK6x5Y7B9UiQEA8pS9xewBDgbkXIBJxi6zEmRqk7n5/wASFMf8B5a9RmFLGgN+ajEgXsFIYk+lhgD9iYA+MbYA5xWZ5V10JMLx08EqkrZWaRlPS7ahouOthceePO4zj6o1JUoQu07Xv+i+5Sq4xRbikLWzKFU5FTEIyRyxEBdJNgAIzaxvewGxvjz1PC1qlVTw7zO++zT8/vsU1Tk5Xg7m64DymSloooZFVWXVsOwLEgMRsz2tc9zj6DG+VZtzsK9tSPiLgahrZUmqItUiWswYre3S+k72xsZGtDk9PCPo4kXve2/c3JO5O5N8AJa/jONSeTDJUIoJaVCujbstzd/8II9cRTrwi7N6kkaUpa2GuQ55DVoXiv4SAQRbqoYH1BUg3xvGSkro0lFp2YztjYwfcAGAIqmdURnY2VQWY+QAufwwBiMoymaooop0PKebVUPEbjeQ6uosdl0qL7W7YAmyPhqRQ5UvRy3uHj06X/24/YY7DewNu+AGSZ7PTnTXRqqfrUNzF/jBu0X23X1wBPxDwzR5hGBMiuLXSRT4hfurD/5gBNw1wO1PUO8sqyxC3LULYsw9+YknXIoAVSLAC+2ANrbAHOuL8m5c4USMsFWWLKLAiQaWKqfqyIHuOuxI6489xvDRgli4xvJaP9n6plPFQS/MS1LMaAAAAADYAdB8MeMbbd2cpu5V5TwyGoprLNbxKTZJgPdf162bqt+4uMdfhnFqmFlllrDt2819upZw+IdN2extsizeOqhEsdx2ZG9pGHVWA6MDj3cJxnFSi7pnXTTV0c1/pBZRCaZKpyxeP6GNB7N3YHUfgFO3fGxk/O+AOm/JllSR1FBOrFmmWoDgjZTHYbelmGNZ7E1D4zsOZZlFAqmVwupgiDuzHoqjucQpXOlKajuVq2sZmC0s1M0inxxOwOoeXgbUpB72Pwxsl3Ip1L/AyJM6jgjY1dVBzFJLhGA0+SBb6jYee5wa7CM0l4mfOKKyP5nJa0vNQpEq78wuPCFt1879hc9sRynGmnKbsl1FepFU7t6H5nrqV4pGSRDGymxU9R9+J6dSNSKlB3T6nLi01dHb/wCjzwsuh69ydZLRRja2na7ed73HwxuZO24AyfFOdOxalpiUfpLPbaMHst9mlI+IXqewPM4lxOng4959F+78v1K9fERprzFlNAsaKiAKqgKoHYDYDHz+c5Tk5S3Zxm7u7FubgTsKSPxTOVbbflAMDzGt7NrXF7XI2x2uCYStPERqxVoxer/Yt4SnJzUuh1HHuTrBgDEfKZmDqkUIA5cusyFmKq2gAiJmAJUPck7bqrDviKtJxjoSU0m9TLQyNUIEISZCviWMsdZuLq8pUIkW1tKqSQLD15rSi77f527lzWSsjQ8G07xZhIGcsZacSSWBCBkk0KEHuqqkr5nvi5g5Xi10K+IjlaN/i2VwwAYAy3ygSgQKkocUztapkRdWmMblSBuFc+Em2y36bHAGgoKuKWNXhdXjI8LIQRb0tgBNUZrUc9wgiCJty31B2/v3GwXsNjfffG8YOWxHKplepeoc5ilPLYGN/qSC19vdPsuPOxONWmtzaMk9hHxBlq0MT1NLP81C7mIrrhck7Dl3BDEm3gK3v0OMGW0ldlrJ+LFcIsy8t2blgqGKF+ujdQyPbezAbdL9cApJq6NNgZKOcZVHUxmOQG17qy7MjDoynswxrOEZxcZK6ZhpNWZh6hpKaRYaordyRDKossluxHuyW7d+o7geJ4pwaWG/Mpaw+q/jz9zl4jCuHijsKs5qpGkVUVmGsIoBspa2os5G+hB2HU3xSw9OCg5SaWl/O21l0u+72IqcUldjRJJqZ/nECh2IHPiGwmAHu3PhkG+knqNj2IvcJ4r+Gly6nwP/AOf47+6JcNiMjyvY0GeZVS5xQ6SSUfxI26sji4FwdwQdiD649smmro6qdz8qZ/ks1HO9POumRDv5EdiD3BxkG64TNRUCkelWNDDJIqqW0gsEjk0mwO8oV7fBvLFWSdKCcm3r+v2FOLUk77HVq/LabMIBzU1IymwPtIe/wdSLH4WxunbY6jjGpG5zfMOA2hYKaymUXATW/La56CxBN+nfEao63TLM8dpkqRuu11p7pmoyD5NoIXWSdzO6sHVeiKw3uQbljfzxtFKJFNyq6PRb26eou+UvjGKkmgSILJNEWZkPsKHW1jb3+hHkL+eIsThFiqTpybV+xz8dGNSOQ53Q0dVneYWAUO/tEA6I1A6nvb+JOJcJhYYakqcNkVKdNQjlR+p8kyuKkp44IxpSNQo9bdSfU9cWTczua8ZNdlgjGgNoNRIQFBvYlVO7AedwD6jHKxnFqVBunDxTtt0+bK9TERjotWLqCmEaBdTOepdzdmJ3LE+ZOPDYnETxFV1J7s5NSbnJyZ4q5Czx08ZIlmJCkblFHtyWPZR9lyBi7wnAfi61pfCtX9vmS4ajzJa7DWqrqPKkEcSa5XsW8a6j2DyySEAXOwud9woNrY974KUUkrLol9jtQhfSIqqPlFnAkZKVWVE1X1yAA+ZYxBSgPUg4j/Exvt+hLyX3EsNfPUNzRrm1LpYyzywWce0kUUVyVF9jYm/vHGKmIjEkjT8hbAYElKjXLI0o1S3flwEnlcxUZtzqbRqLFi2q+wOIZurNX2W9u5slCL8xzldXJGFWGKep5zHRJPMoaQge2qW8MNhudh5Aki+jwsp6uy8jdVVBHQOH8l5OqSRg88gAdgLKAL2RB2QXPqSSTi9SpRpxsinObm7sc4kNAwAYATcVSkQhVsWkkjjF793F+nkATgBPHwMsUpmpKiSlZizMEsUcncF0a4Ygk77E/ZgCpUZrJ40rqcyclgpqaO91OkNq0X5ijftqHW+M2e5q3G9mXaWn54SRJY6qBSZQ621kruqeHw31dTsdrEY2c21ZmsaaTujPTcfyyx3kSkp0I8SVAmYi/usOWiqR33OI7k6in1LmWSyUzRGrSAQQh2V6ZHARm2u6lmIULfxb9d7W3wpLY3nQlFXN7R1kcqK8TrIjC6sjAgj0I2ONiE81dfFFbmSIl+mtgt/hcjAHnMcvhqIzHKiyIex/iD1B9Rg1fRgwec5F8zZZdMs0SlnMqjU63AXxqBdhpA8QHbfzx5riHBqjTeH2f9vbW+j/AGKNbDOzyexLRVscqB4nWRT0ZSCPwx5OrSnSllmmn5nNlFxdmiK89PIZ6Ugsf0kLGySjz/uSDs3fob7EdnhXGJYb8uprD6r08vItYfEuGkthN8odBT5xHGB/Va9CRFHUWXmA2LKGF1e3UWJtv5nHscPiqOIV6Uk/87bnThUjP4WcypcvzTKzUB6TXECgmEkZeIkElHBUjobkEHa+/XE5uPeFePOY8dLFSxQGRiA3zidV1t1PtGxJ+O+MNI3g3smamkSqXnCWOckpKpp+W0qyFgUDrM6hRvpPUWHbBNGZU5t7DfiLiBMsoozJ9JIEWONB77KgBP8Asjqf++IbXZenU5cNdzkeT8I1WYStUVTfNo3YM1RMpVX1b+C9tTeQGJfhWuxzm76s7PwjNltBG0VDHNKxsWkKEczbYmRlVbeg6b7YqV+I4WgrymvRO79kQzr04q7Z9zAS1RBqW8HanT9H8WNryH42HXbHl8dx+rVvCj4V36v7FCtjJS0joT2FrdvLHAuUtTPjPaeL6ClQzuuwigFwu/Qt7KD4nHQ/CVqn5td5U+st36Ldk/LlLxT0JcmNcjvLohimcaTI5MmlASQkaDSFHckklj2AAGOxR4thMFRVOhFyfVvTX/PYtRxFOlG0NSCtEiVLGomSWOoRVLVKLo1IWIjuoGm+u6k36EYsYTiTxqeZWlHt27/LqX8BiuZeLsMI8hDPqCU6A2JKq0hO9xp1nSoHXYHFl1LK2p1VDqZ+eujBnbmOjRtNIAh8RkZ1SBWK/WKMdHkdxti5RpKS8S6L+SBu3Uv5TlE1SIYoV1xwIkTSuLQuQyyuQQbuFcBAFNvbucXFHQidRI6RkOQrTl5GbmSyWDPpAAVRZUUD2UXew8yTjZKxDKTluOMZNQwAYAMAVMzhiMZMyhkTxm4vawvcDztfAHOOHvmCU0LHM5Kacpd2M5S7EXI5dRdQAT0A2wBHOlT84BT5jXRsFZZ+YsU72U7ao3AJA6G1t/TGbmGkyHLcrmNQWFJmVG+kAtDPE6ejHXu5G9wb4NthKxZ4j4irRBJBMj6GVgZ1p5Fcheq6NLJqe4Aa+kbm3TGDJS4BrVip0Spq25qXjkgdg3LsSF2C618ItubHEckXaM0o3bIcophNTfOkYRzy6pEdGKKhJsqgA2sLLcW8R69ceTxnFcRSxrjFvLF2t3XX3OFXxU+c+w9jymLq6iVzbVJINTMfMk+t/QY49fiGIrTcpTfvoinOtOTvcnhpuWLRvJEv1UYgfcbgfZielxnGU1ZTv66m8cVVStcppnFUZmjgqm1RrcrKqyI1zbxWsw3BA8QJs3ljqUuOYmlTU6sVJP5P+f8AosRxU4xvIr5xFIzl1phHKf8AT0sgQkjprjlGhx2638rYmlxfAYuGXEQt9fZrU2/E0qitNCuWfM7hkp4UvYysZdRNh0W+yr/3xyVDA2adST7LLb36tle1LZsb0FK7xMJlLMfdmZHHxGhQLHFOrUUKidJ2t1V0/qyOUrS8P0IJI5aWna9TUyEmyxxlQNTGwWNWBsCdtycdWjxnFVJqEGkl1eui3bf2sTwxM5Oy2Mnn1AySQfOiuqckzPp1BIonQhLxqoVbMS72BvboMdjA4v8AHVpS6Qtbpdu92/bRFzDzVWd29F+prkySqdtdLmknKI8KSIsmntYkgE2tbcX2x12+6OsoN/DIhzzIY44NUtU7VCnWJ3UO5sD4EjHSPfew6XvjScI1YuElozWrRi4tTYnipZlkppklZOdEqRRyLrSFtPM0AHcRtvaxBFgN9reWr4zn05Uqvi5b3Ts2r2v2uvTU4MqudOMtbGllupRy6xSv4dDyEqTY7KLi577dscaNpXik3FdUtfV7lZa6bo9LDWFjqlhC+6FiNx8Sz2P3Yw5YdJWjK/nJfsjF6aWxAvDisdU8s1QQbgO2lR6aYwqn7b4keOklalGMfRXfu7v2sZdbpFWJMxy9liCUyrGADYJ4egOkbdr41o1k6mas7+uvqYhNN3kWKjOadDpeVFa19F/F/ui7fhjWlgsRV/04Nrulp77GFSnLZGX4xzgOiJy5BEyvIzMOWSq2Xw67WvqIBI+F8eh4bwuvh26k7KTVl197HRweHqQvLZ2NpkvBdRIimsq5XjNiIE0r4bbLI6KGb1tpHxx6GlhoxSckr/T5XL/OqONmx1Q8E0ULBlQlFvoidi0aFvaKqe59b23ta5vZsattmYo+IamongUSpSJzFIj0qoZSNQjLMxMrsgJGgAC+52F8Gziktdzb5hxDSQOElnije2rSzC4Hmfqj1NhjJoXqaqSRdUbq6+akEfeNsATYAMAGADAEUtOjW1KrW6XAP8cAQTZXA1tUUZ09LqNvhtgBc/B9CQQIES5uTHdCfiUIJ64ArpwTTLfQ9UgJvZama32DXtgBrk+Tw00fLiU2uSSxLMSSSSWbc7k9cAIc4+T2kmUhDLAb6hypDpDX1A6GuvtWPTtiCWFoyk5OCu+vXsaOnFu9hQtFmSeF6ZJSP9JFKqq3rpc6gfTf4481V/pp5vy56ee/0KM8Dr4WeZDWqfFQzEdbxvG9reYDg/xviCf9N10vDKL90aPAz6MR5XUUNIzqZuW8hGoVF0csLgltYG+49Nhiti8Jj6ts9J+HstLeVjSpTqyWsdhlmefRRxF0ZZWI8CRnUXPkAtyfsxSpYKpKpkmnHu2rW9bkUaUm7PQqxUtTLHpZhFfcuw1MxPWyE6UHkDqt8cSSqUKc7pX8tkvnu356G7lBPuNssmDILMXtddZFtRXYnba1+42xUrRcZ6q3W3a5DNWYt4mk0tSsSAnzlAxPqrBf+IjFnBRzKquuR291f6ElFXUvQi4vy+J1immB0QPqk0mx0MLN9x0vbcHT0xd4DiuVicj2np8+n2+ZPgaijUs+pYl4Os7PHUMWdi7mUXLsQBdnjKEqLBlGwB33x7XP3PRfhusWJ804ZhaQwpLLJOVQTSiw0qCTrdhvzmVitr7jciwxSx/EI4SlmfxPZd/4RSxc6dCO92NOJYV0U6W2+cQgL6K1/wAAL/AY8VgpvNOX/GX1RxKLvJvyZbz5UMXjeOMEgapEDAXPkdt/PEWFclU8Kb8k7M0pN5ihTjMYyF008yLqGrWysRtp6hrEeIHc3uOlt7E/wU1mvKLduiaXfqt9PQkfKfdFvm1xtaOnTzu7N9osq4hy4Vf3SfyS/dmlqfdi6py3MJbXq4QLezHEwB+J5moj4EYuUMVg6Er8ly9Xf9rEsKlKD+Ev0UeYxC0U1FGB9Wlt6f2l8dVf1LFacv6/wWPxy7FbMMjqaqQSVVYxIXl6YEEalb6rG+onffFev/UU5WyQS9dfsaviElpFHquq6iA/1eqmXQOZI0zholB7vrUsb77Kw6dsSYTjWJetS0ruySXib8rfqzNPFVHuTzcR5nVwSCN4KeVomaGExvrlTdS93I09rCxtcauox6mM20m1b9jqwpOUbvR9jKZfwpFNUwNAi6gqAcq/LD6Q6TspbUFC6tS39tQL742RicLanZcuyOOBdEag33kdh4pGPVnbuSf/AJjYqVFNy0KGYZG6ET0emGcHdTtHN/clCjv7rgXU+YuDgzCUlbN/nr9x1k2ZCeIOFZG3V42tqRhsym21wfLY9R1xkmL2AIaurjiUvI6oo6sxsPxwBRjz6FiNPMYH3ljcr9+m2AJKfO6ZzpWaMt9XUA3+6d/wwAwwAYArzVsSMqtIis3sqzAE/AE3OALGADACfNuJ6SnOmWUBvqqCzD4hASPtxpKpCHxNL1djDkluxVNxiZB/VoHO48c6mNbd7AjUfuA9cczFcZwtBaSzPstfrsQVMVTh1uI80zascBZpqSFd/EkR122FlMrso6jexxzpf1E5x/JpO/rdfREDxt14Yn3L8rih1FF8TG7Od2Y+px5vFYytiZZqsr/p7FGpVlUd5MqcQyBAsrXCRrIxN+h0bf8AMY2wkXNuC3bj+ptRV9CfIIHjpYUfd1jUN0G4HTb12xpipwnXnKOzbNalpTdhZA/5QhmVgyRnRyzbxKdIfVv7yvb7sWZL8FUhKOr1v2ava3o0SP8AKaLuU5gJQ8EwAnQaZU7MCLa180b8OhxDXo8pqrT+F7Pt5PzX8mk4ZfFHYgoaqqRWpIx+jbSlS1mCREXAIJ8Uy+yB0tpJ8j6ZcbprDKpLWfbu+/p/0jsR4lloK+5aZ4KOIXJAJ73Z5GP/ABO5x5mTr42q5PV+yS/RI47c60rsU1k866amcKoDWigPVbg3LG9jKw8I7Lc9cWacKTvQpXemsu9u3/Fb93Ykjl+CPzZomPMj8JHiXYkXG47g9RjnL8uevRkHwy1EmW17ROYZgwYWKAG6MpZVJW+/hZrW90W9Cb1ajGpFVKb06900m9emqW/Vk04KSvEbTZtAvtTRi+48YufgL3OKtPC16jtCDfyZEqcm9EJspqWerZlkiliEfL1K41jxF917ddPQX2OLuJpcugoTjKMr3s1ptbf6k1SNoWs0zRSVCKLsyqPMkD+OOYoSlokV8r7FM55S/rEH7VP+rE6weIf/AI5f+r+xnly7GazPNV5jmOFqlFZKh+QC4YJ4Ssl9ltsy9jbHo+E4GvGcKk4vRNWata+qce/nc6WEpyjJSa2MdxfnWY/O/n0ZkESt9A4GyIfdZQTpv3Dbn7seoUdDoSqXndM6L8i3FVPVSS83Staw6BQq8sEkLGB5Elj3JPe2xKxiUnLc60WAxk1C4PrgNzOczkZiq76auNjbawkhtv53aN7H/YGBrG9tTS4GxVr8vinXTNGkig3AcXF+l9++AFMXCUMba4ZKiE+STMV+GiQsoHwAwBUzjKqknxxU9dF3SRQkosOzboxvbrp+OAMnmPFL0ciR05njva8OYbR9/Ckh8er4FxiDEV+TDNlb9Fcmo0ebK10vVl7iX5RtMA5azQza1uOWGul/EUY3jJt5m/piOnjqFSN4yX7+xvPCVYStKJzVszpKiYqk9XVTOy6hMiBSNXjvp3BC3INwAQMR4yMFSlVbs0rp32fT37EuGk86p2utmrdDb5RmdUaVJHzGfWC6RLFEj6gjbFlCF5LoATuOvqMWadSUoRbVm0rkbowTevXQcVXEuYK8UUjUyCZTokjRteoKDYxyN4dr+fSxxV4hjJ4ai6kI3sVMUpUY5tylk8JhYwlmfbmCVranufFqItvqPl0PpjxGLrPE/nvduzXTyt8ji1JZ/GM5ZFUFmIUDck7AYpRi5OyIUm9hYmZRzgNDHNUaST9FE1vKxZgF6Hz3x2KPBsa7+G3qyzDDVexcalzJ7iKjVeljPMqg39I9Z++2L1H+mpv/AFJpempNHAv+5inPeHpuZBFVVIlctzjFDHpjVIyDqYksxJYhRuL+LrY4s4zCYbh2HlOnfM/Cm3rrv9CSrThQg2txnnEmmGRtRXSpbUASRbfsCceVw8c1WMbXuzn01eSF3BMDrSq0gs8pMp7e10uOx02xZ4lOLruMdo6e2/1N67Wey6HzP7PLFHHZZhdzN/Yp0JPYlugB2NifdxnCXhTlOesdsv8AufT26ta9OpmldJt7du4U08jAR0igRj/8iUkhvMqLhpD67D1OE4QTz13r/tWlvXovTVhqO8/Yv0WUojcxyZZbW5r9f8IGyj4AdBe9sV6mJlKOSPhj2X79X8zSVRvRaI88R5aainkiU6WIuh8mG6/iBjODrqjWjN7dfTqYpTyyTYsyDP4jSCZnUgEB7blGYi+vysx+Ft8WsXgqixHLUfTzS2t8iWrSlmtYv8R5Yk8YDFFdWDxs/TUpvZvNDazDuL4i4fip4asppXXVd0a0ZuEr2NJwbNl8wvFDBDUqLTRKqh0PQ9rlSRsRsRj6HSqxqwU4O6Z2oyUldDjMuG6OoYNNTxSMt7Myi4v13643aTVmGk9znHyo5fQ0yIsFPGky/TNIsOvQovp1eSvIAp9Ab264imoxWVLf5ElKKvdG34O4YipqVEeNC58cl1U2Ztyotfwr7I3OwG5xKlZWNW7u5lflyzg01NCiiySMwOnbdU8A27ajf/D8cZMCLhzhCn+Yxo6WdlDs62DgnxdR1tt1uMQObTuePxHEq0cTKUHpe1umhjeOcqenf5zGRHPEw5piBRXV7hJVC+ybgo4B62O2rEylmVz0eBxaxNPMv+hinG1G8a3kdGA/0gaS224uxJIv640alc7KnSy/wUaDO4IwZBWVjNsGaK4G3QkWAvvhd7GmWm1dmy4K4iqK2ams7SwQ1SqkkwHMJME5cXUWKgaD0B3G5xur9SCeW/hO04yaivPcwnhVTBTPUkncK6LpHmdbC/wFzgDPtxhNa8kaUw6fTLMzagdxZYwLW3BvgCKHiOM2Mtc7ke5BTOuo37eBmO21sAUM3yQVd1pqKUMDrWpq3ZQCfJZNTsNyNJUC21xtjSpTjUi4S2ZvCcoSzRM5xNw1JlyRnnmXmh1aIIOWCq6vo1Yk3tfw33xysVgaEYxk73zK8utn3a/U6GGxVSUpLpZ6dDMZwlFdViikYGNjLLI0YCgKbNaPeOTVtY2uD0xJiIRhFct+K6sr3vrtZ3MUpZm1JaW10tYa0TcmSn0PyZ4UEJFT45CSBzCyBhy4kUHSo3c22NgcdJlSL2sb3K+CUqqeGaq50dUHaRZtlmAJIVWBUqo02uoFgca1KUKkHCaun0IZ+P4tSxNwZUIxMFSGuPaqVLsvS4BQqNNxex745NfgeGqNWvFdl189b6lSeEhLbRDKg4NiBD1DtVMNwJAAg+CKLXFupucXcLw/D4bWnHXvuyWFGEPhRpFQDYAAemLpKLOJM6Wkh5hUuxISOMdXc9FH8SewBOI6tWNKDnN2SMSkoq7Oa1OZSwys83LeaYjU7SqgNhskam7aF3697nvjxeKrS4jLPdpLZKLdvV7XZy6kue79D7NmHzxfmkYCzTgoPEGUJY6pAymxAHbrcgEDG3DeFzliVK/hjre1tV0sxQw7z36IZZbVkQXlXlPECsq/VKbNb02uPMEY52NwkqGJdLfXTzvsQ1aTjUyinh+D5ypne/Lm8RQj2+wvfflquwG1zqJvfE2LnyJcqO8dL9u9vNvVv0SN6ksnhW6Hr18K7GRBba1xt9gxQVGo/wC1kGWTPkNaWYAI+k+81h+BOr8MZlSyq7av23/j6hwsj3V1WlC4Bc+6o6sTsFHqTYY2w+HnXqqlHdsQg5Syokm+T6H8nRwyusc0cdjOuwvfUVbcao79j+Bx9JlRhNJSV7e69PM7rgmrMy2WxxVqvK4hqn1soUm6IgJVdIK7agNW4ub+VseIxangqnJpycYrqlZyfn6bdjl1b05ZU7eY6lpVkW7K8Dp0eNrMtu6svUW7dOxGKeHxdbDVM1GV7+z9URQqSpyvFmy4RzZ56KKeXYstyxGm4BNnsegYAN9uPosbuKzaM7SvbU55k1Mc0zNZ20tDpWcgppZUDMIkvezRv7ZBF7qOm2I4vPJvsSyWWNu51/ExGYH5Z8n59BqvYQtzG2HskFCd+ltWr7DgDmnBclU8sLKZWszLVl7aUKKVCrYgFSCpta4Ivfc4jnZI4fE1hadB07LNuu+5puMqBJTErWs4miJPkYWkv9jRqcYpPUp8Ck+ZOPS1/Z/ycPpskqZI+akMjx3061UkX8tu++JT1BosvyGo5BWOBkJtzqiZSkaL6tIAAB3t+OI8rlK7Jc6jGy3O4fJnw6saRuEZIoUZINYKtIz2Mk7Kdxq0qqgi4UH62JCI6DgDI/n/AA/q1d+6yfywAfn/AAfq1d+6yfywAfn9B+rV37rJ/LAB+f0H6tXfusn8sAVM04roqhOXNR1siXvY0smxHQggXBHmMYaTVmZTad0J8vmyqFxItDmDMOnMhncA+dnJF/W18RwoU4O8YpfI3nXqT0lJsfvxtSkgmkrCRuCaR73+7EpGSfn/AAfq1d+6yfywAfn/AA/q1d+6yfywAfn/AA/q1d+6yfywAfn/AA/q1d+6yfywAiz3PUrKmkASoiWMytaaJowzlAFsWG5Cl9vK+ONx6Ulg2kt2vYq4x/llkUkYcvoXWbXa25t038seG5k8qjfTscnM7WEOdUlPJMqq5SoS0iiBV5o366reEHob7Hvjp4LE4nDrmx+Ha7bt7dSxSnOHiM9mfErn5+o50sjxksyxfonVdGlil0IK2NwfP0A7csNWxtSlXmlZNejjvez1+TLvKnWcZtbfoaaPieL6NUgqm1qWjCwN4lWwJUWvYEgdO4xyf/wcZLVpe6KssFV3aLckjmx+ZVoIN7rER99juMSLgWNXb3MrCVUU4czSIkCjrFN7m8Dk3+Jv/HCfBMdP4re6MPC1XufMk4oWapSSOnqJUSNpEXQF1OTpBvIyiwXVvfqfhjr8G4bLCOU6tsz0XXTqXMHhJwu2tSDiQVjyvUVKrHCxUXNpTCota6X5YQNcltz0vYDFriFKrUjmptuy+FPLf5rVvsvuWMThqqjm6dhzksrFCrhQ6Eo2gAKSAPEAOgIINu3THh8TFKV4t2eqvv6fI4dVaiiqqqqaWaJIZ/mxHLM8Ueu1hZwoHv3Om52Gnvj0XDODRnCnWqetu/b5dfO5doYVNKTHXF+ayy0YpaagrdB0xuOWUIiA3Csb+I2Vftx6mV7abnRja+p74Jq1o4WBoK1ZZXaWXTT9ydh4bDZbDbbrhCOWKRmTu2zQ/nb/APp137uf542NTxNxQrKVairmUixBpyQQexHlgDjfEcM2WyPU0qVMERNv6xEQjfVja51FhvZvKwO4ucOKe5WxOEpYhWqL7os5NUVNfJG9askVMFb9FTTan1ixClQ21gV1XGxPxGIxUdiPC8Po4Ztwvr3Ojz1GUOFBpJPCNKkUU4Kj0KxgjGxdPtPV5UlrU85swYa6WoaxHQjWhscAOPzzpfq1P7pP/l4AZZRnEdQGMYkGkgHmRPH18uYov9mAGGADABgAwAYAMAGADABgAwAYAoZ1lMVTEY5QbXBDKbMrDoykdCMazhGcXGSumYaTVmZes4Okh+kppppm9+KeQEOP7p0jS47dj0PmOTjODYetSy04qL6P7lerhoSjZKxks0y6tgWoqOQKaJ+WrOWTnqC1m0KmpWO5IuwN26HFWhwWTjDnyvlb06P9PT0NaWFvlzjxpKSEcqLlqIpFiIFisMjA6GkHe5IFyTucd3U7byJWQuyEzhqNCJXlSbaVUNlFytRDIRsoU9L7MAlrkY3S10Ksp3jaW51gY2IRDxnUWgEZJVZW5bsDYhNLO9j5lVI233xhm0Fd2MTlubSK6hwAZCgjgOlVgQJzJdNl1aUjMYN+rbbY0cS1TqvcvyynMIxBAraZ0vJIwsI4m7m/vut9K/abd8Ri7m9XELLZdRpHwCqkhKuqRCb6AUJ36+JkLX9b4qS4Vg5yzSgvr+lzlOhTbu0anL6GOGNY4xpVRYD/AJnzJO5xfSSVkTJWLOMgMAfDgDDVa5jVPUfNqpI+VK0PLdLKLKrKQVOst4hfcD0OAENfwtm0iwiptV6ZFlZEkVYxpYG3jsxOm9u18AM6egzeSUeBqWPpqFYHsL2voMTAsBva4GANJwXnfzmFtU0cskcjoxSwNldlUsoPhJAvbAGhwAYAMAGADABgAwAYAMAGADABgAwAYAX1+eUsAJmnijtc+N1HTr1PbAGfPyi0pMapHUuZAWQCIi6i128VvCLr9+AEHEvGHzqKWFad9AJUzgOeW6G+sAR3OhgD62wCdjHS8QQOrjR4pbkB7hJBKC0sTlbmwkBkRuq6rDuMYsb5rO6NB8nPFkqLJHIFllY815PGoJ0qlzdbajpud9z2xk1buaOt+UQRhvo1Zl6oCQdhfYsAD9h37YGBPX8fxVKpHNR6kZlI1uAARuC1jdR53+B62wBi89kk5sxRmcyBwSrodKSyamVGuBqtqXffceWMNG6n3NbkHGpp6d3MKly13XWNWwCqFRTcqqBRt1sTjKNZO7NE/HliovCdRsLMNtr+L6Tb+e2Bgq1nyiSKLokMlnCsusLcG26m5BAvuegsfLAFuk+Uun1mOaKVGsCDEpnU3vfeEN0t067jAGyoqyOZFkiYOjC6sOhGAJ8AZ3hvapr1AAHORvtaJbn7bDAGiwAu4hrxT0s8x25cbv8AcpPfAGC4HoWjqaRAwflQVMckltJcK8SqGHfS/MsTvbfucAdOwAYAMAGADABgAwAYAMAGADABgAwBnuNs2eCBRGsheaRYVMYBZdV7sASBcAG1zubYBuxn6OOgjvpyia5tqZoY2Zj5ktISTud++N8kuxpzI9y7TZjTR30ZXOl+umCIXt/j9Thkl2HMj3J/y7F/q6p/Yx/5mMZJdhzI9zz+Wof9W1H7GL/rwyS7DmR7k9JnqX0rQVKX7mONR9p5mM5JdhzI9y3JnZAOmkmJtsLxC/pcyWGHLl2Mc2It/Oiq/wBVzftqb/Ow5cuxnmQ7nuHiSoLAHLZUB6s01PYep0yk/cDhy5djHNh3LE2c1HuUsdv70wH8FONuTIxzokf5Zq/1SH9v/wCPDkyHOiH5Zq/1SH9v/wCPDkyHOiTRZtUWuYIVPlzSfxEeM8iRjnRF/BTz/OqwaEWn1ggKWIExvzAupQCLaS1tg1+97RNWJU7myxgyZrhmQNVZgR0EyITbuIVv/EYA0uAM58o1OZMsrFF7mFyLC/QX6D4YAj4N4f5AEpdW1RqqqgIQLcuWuzMzO7Nckk9sAafABgAwAYAMAGADABgAwAYAMAGADAFPN8uSoieJ7gMPaU2KnqGU9mBsR8MAYf8ALNRH9HLHFJInhZ1cqGI21BeWdN+trm3TE6r6EDodixR5nUzEiKGEMN/HK1rf4Yr3wdd9DHI7sanL65kUqaVG94HmOPs9k4xzpG3IXcj/ACXmP9pR/s5P8zDnSHJiH5LzH+0o/wBnJ/mYc6Q5MQ/JeY/2lH+zk/zMOdIcmIfkvMf7Sj/Zyf5mHOkOTEkbJ60qPp6dG72hZh/xSYw60hyYklPktUAddRGT20wgD/8As4c6RnkxPtRkdQy2Wq5Z+ssKkj/euPwwdaQVGJU/Nis/1lJ+wh/6Ma8yXczyonuHhmpv48wlZbEECGFTuOoIS4Iw5ku45UTRZfRJDGscY0oosB/zJ6knqT3ONCQsYARVnDYMjywTzU0klixjIKkgWuUcFbkAAmwJsMAVpcpzEgKuYAW9406Fj8fdt8AMAfY+GHc/1usnqV7R+GJPXUIgpYHyJI9MAaKKMKoVQAoAAA6ADYAemAPeADABgD//2Q=="/>
          <p:cNvSpPr>
            <a:spLocks noChangeAspect="1" noChangeArrowheads="1"/>
          </p:cNvSpPr>
          <p:nvPr/>
        </p:nvSpPr>
        <p:spPr bwMode="auto">
          <a:xfrm>
            <a:off x="-2427279" y="-144463"/>
            <a:ext cx="2887654" cy="28876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 name="Picture 2" descr="Image result for administra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351" y="3505200"/>
            <a:ext cx="29718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980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Content Placeholder 2"/>
          <p:cNvSpPr>
            <a:spLocks noGrp="1"/>
          </p:cNvSpPr>
          <p:nvPr>
            <p:ph idx="1"/>
          </p:nvPr>
        </p:nvSpPr>
        <p:spPr>
          <a:xfrm>
            <a:off x="-16933" y="1279978"/>
            <a:ext cx="6570133" cy="4834467"/>
          </a:xfrm>
        </p:spPr>
        <p:txBody>
          <a:bodyPr>
            <a:normAutofit fontScale="92500"/>
          </a:bodyPr>
          <a:lstStyle/>
          <a:p>
            <a:pPr eaLnBrk="1" hangingPunct="1">
              <a:buFont typeface="Wingdings" pitchFamily="2" charset="2"/>
              <a:buChar char="§"/>
            </a:pPr>
            <a:r>
              <a:rPr lang="en-US" sz="2100" dirty="0">
                <a:latin typeface="Verdana" panose="020B0604030504040204" pitchFamily="34" charset="0"/>
                <a:ea typeface="Verdana" panose="020B0604030504040204" pitchFamily="34" charset="0"/>
                <a:cs typeface="Verdana" panose="020B0604030504040204" pitchFamily="34" charset="0"/>
              </a:rPr>
              <a:t>Gases in cylinders are under high pressure and compressed gas cylinders can be destructive to life and property if damaged.</a:t>
            </a:r>
          </a:p>
          <a:p>
            <a:pPr marL="0" indent="0" eaLnBrk="1" hangingPunct="1">
              <a:buNone/>
            </a:pPr>
            <a:endParaRPr lang="en-US" sz="1600" dirty="0">
              <a:latin typeface="Verdana" panose="020B0604030504040204" pitchFamily="34" charset="0"/>
              <a:ea typeface="Verdana" panose="020B0604030504040204" pitchFamily="34" charset="0"/>
              <a:cs typeface="Verdana" panose="020B0604030504040204" pitchFamily="34" charset="0"/>
            </a:endParaRPr>
          </a:p>
          <a:p>
            <a:pPr eaLnBrk="1" hangingPunct="1">
              <a:buFont typeface="Wingdings" pitchFamily="2" charset="2"/>
              <a:buChar char="§"/>
            </a:pPr>
            <a:r>
              <a:rPr lang="en-US" sz="2100" dirty="0">
                <a:latin typeface="Verdana" panose="020B0604030504040204" pitchFamily="34" charset="0"/>
                <a:ea typeface="Verdana" panose="020B0604030504040204" pitchFamily="34" charset="0"/>
                <a:cs typeface="Verdana" panose="020B0604030504040204" pitchFamily="34" charset="0"/>
              </a:rPr>
              <a:t>Seek instruction from an experienced person before handling compressed gas cylinders.</a:t>
            </a:r>
          </a:p>
          <a:p>
            <a:pPr marL="0" indent="0" eaLnBrk="1" hangingPunct="1">
              <a:buNone/>
            </a:pPr>
            <a:endParaRPr lang="en-US" sz="1600" dirty="0">
              <a:latin typeface="Verdana" panose="020B0604030504040204" pitchFamily="34" charset="0"/>
              <a:ea typeface="Verdana" panose="020B0604030504040204" pitchFamily="34" charset="0"/>
              <a:cs typeface="Verdana" panose="020B0604030504040204" pitchFamily="34" charset="0"/>
            </a:endParaRPr>
          </a:p>
          <a:p>
            <a:pPr eaLnBrk="1" hangingPunct="1">
              <a:buFont typeface="Wingdings" pitchFamily="2" charset="2"/>
              <a:buChar char="§"/>
            </a:pPr>
            <a:r>
              <a:rPr lang="en-US" sz="2100" b="1" dirty="0">
                <a:latin typeface="Verdana" panose="020B0604030504040204" pitchFamily="34" charset="0"/>
                <a:ea typeface="Verdana" panose="020B0604030504040204" pitchFamily="34" charset="0"/>
                <a:cs typeface="Verdana" panose="020B0604030504040204" pitchFamily="34" charset="0"/>
              </a:rPr>
              <a:t>Always secure cylinders to a stable mount.</a:t>
            </a:r>
          </a:p>
          <a:p>
            <a:pPr marL="0" indent="0" eaLnBrk="1" hangingPunct="1">
              <a:buNone/>
            </a:pPr>
            <a:endParaRPr lang="en-US" sz="1600" dirty="0">
              <a:latin typeface="Verdana" panose="020B0604030504040204" pitchFamily="34" charset="0"/>
              <a:ea typeface="Verdana" panose="020B0604030504040204" pitchFamily="34" charset="0"/>
              <a:cs typeface="Verdana" panose="020B0604030504040204" pitchFamily="34" charset="0"/>
            </a:endParaRPr>
          </a:p>
          <a:p>
            <a:pPr eaLnBrk="1" hangingPunct="1">
              <a:buFont typeface="Wingdings" pitchFamily="2" charset="2"/>
              <a:buChar char="§"/>
            </a:pPr>
            <a:r>
              <a:rPr lang="en-US" sz="2100" dirty="0">
                <a:latin typeface="Verdana" panose="020B0604030504040204" pitchFamily="34" charset="0"/>
                <a:ea typeface="Verdana" panose="020B0604030504040204" pitchFamily="34" charset="0"/>
                <a:cs typeface="Verdana" panose="020B0604030504040204" pitchFamily="34" charset="0"/>
              </a:rPr>
              <a:t>Remove regulators and apply cap when the cylinder is not in use.</a:t>
            </a:r>
          </a:p>
          <a:p>
            <a:pPr marL="0" indent="0" eaLnBrk="1" hangingPunct="1">
              <a:buNone/>
            </a:pPr>
            <a:endParaRPr lang="en-US" sz="1600" dirty="0">
              <a:latin typeface="Verdana" panose="020B0604030504040204" pitchFamily="34" charset="0"/>
              <a:ea typeface="Verdana" panose="020B0604030504040204" pitchFamily="34" charset="0"/>
              <a:cs typeface="Verdana" panose="020B0604030504040204" pitchFamily="34" charset="0"/>
            </a:endParaRPr>
          </a:p>
          <a:p>
            <a:pPr eaLnBrk="1" hangingPunct="1">
              <a:buFont typeface="Wingdings" pitchFamily="2" charset="2"/>
              <a:buChar char="§"/>
            </a:pPr>
            <a:r>
              <a:rPr lang="en-US" sz="2100" dirty="0">
                <a:latin typeface="Verdana" panose="020B0604030504040204" pitchFamily="34" charset="0"/>
                <a:ea typeface="Verdana" panose="020B0604030504040204" pitchFamily="34" charset="0"/>
                <a:cs typeface="Verdana" panose="020B0604030504040204" pitchFamily="34" charset="0"/>
              </a:rPr>
              <a:t>It is important to segregate incompatible gases.</a:t>
            </a:r>
          </a:p>
          <a:p>
            <a:pPr lvl="1">
              <a:buFont typeface="Wingdings" pitchFamily="2" charset="2"/>
              <a:buChar char="§"/>
            </a:pPr>
            <a:r>
              <a:rPr lang="en-US" sz="2100" dirty="0">
                <a:latin typeface="Verdana" panose="020B0604030504040204" pitchFamily="34" charset="0"/>
                <a:ea typeface="Verdana" panose="020B0604030504040204" pitchFamily="34" charset="0"/>
                <a:cs typeface="Verdana" panose="020B0604030504040204" pitchFamily="34" charset="0"/>
              </a:rPr>
              <a:t>Example: Compressed oxygen tanks separated from flammable gases by 20 feet.</a:t>
            </a:r>
          </a:p>
          <a:p>
            <a:pPr marL="0" indent="0" eaLnBrk="1" hangingPunct="1">
              <a:buNone/>
            </a:pPr>
            <a:endParaRPr lang="en-US" sz="2000" dirty="0">
              <a:latin typeface="Verdana" panose="020B0604030504040204" pitchFamily="34" charset="0"/>
              <a:ea typeface="Verdana" panose="020B0604030504040204" pitchFamily="34" charset="0"/>
              <a:cs typeface="Verdana" panose="020B0604030504040204" pitchFamily="34" charset="0"/>
            </a:endParaRPr>
          </a:p>
        </p:txBody>
      </p:sp>
      <p:pic>
        <p:nvPicPr>
          <p:cNvPr id="12290" name="Picture 2"/>
          <p:cNvPicPr>
            <a:picLocks noChangeAspect="1" noChangeArrowheads="1"/>
          </p:cNvPicPr>
          <p:nvPr/>
        </p:nvPicPr>
        <p:blipFill rotWithShape="1">
          <a:blip r:embed="rId3"/>
          <a:srcRect l="4000" t="4683" r="12000"/>
          <a:stretch/>
        </p:blipFill>
        <p:spPr bwMode="auto">
          <a:xfrm>
            <a:off x="6553200" y="1219200"/>
            <a:ext cx="2406393" cy="4956024"/>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5073045"/>
            <a:ext cx="1335332" cy="1391557"/>
          </a:xfrm>
          <a:prstGeom prst="rect">
            <a:avLst/>
          </a:prstGeom>
        </p:spPr>
      </p:pic>
      <p:sp>
        <p:nvSpPr>
          <p:cNvPr id="8" name="Title 1"/>
          <p:cNvSpPr txBox="1">
            <a:spLocks/>
          </p:cNvSpPr>
          <p:nvPr/>
        </p:nvSpPr>
        <p:spPr>
          <a:xfrm>
            <a:off x="-16932" y="73818"/>
            <a:ext cx="9160932"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bg1"/>
                </a:solidFill>
                <a:latin typeface="Arial" pitchFamily="34" charset="0"/>
                <a:ea typeface="+mj-ea"/>
                <a:cs typeface="Arial" pitchFamily="34" charset="0"/>
              </a:defRPr>
            </a:lvl1pPr>
          </a:lstStyle>
          <a:p>
            <a:r>
              <a:rPr lang="en-US" sz="3200" b="1" dirty="0">
                <a:latin typeface="Verdana" panose="020B0604030504040204" pitchFamily="34" charset="0"/>
                <a:ea typeface="Verdana" panose="020B0604030504040204" pitchFamily="34" charset="0"/>
                <a:cs typeface="Verdana" panose="020B0604030504040204" pitchFamily="34" charset="0"/>
              </a:rPr>
              <a:t>Hazard Control Methods:</a:t>
            </a:r>
            <a:br>
              <a:rPr lang="en-US" sz="3200" b="1" dirty="0">
                <a:latin typeface="Verdana" panose="020B0604030504040204" pitchFamily="34" charset="0"/>
                <a:ea typeface="Verdana" panose="020B0604030504040204" pitchFamily="34" charset="0"/>
                <a:cs typeface="Verdana" panose="020B0604030504040204" pitchFamily="34" charset="0"/>
              </a:rPr>
            </a:br>
            <a:r>
              <a:rPr lang="en-US" sz="2800" b="1" dirty="0">
                <a:latin typeface="Verdana" panose="020B0604030504040204" pitchFamily="34" charset="0"/>
                <a:ea typeface="Verdana" panose="020B0604030504040204" pitchFamily="34" charset="0"/>
                <a:cs typeface="Verdana" panose="020B0604030504040204" pitchFamily="34" charset="0"/>
              </a:rPr>
              <a:t>Administrative Controls - Compressed Gases</a:t>
            </a:r>
          </a:p>
        </p:txBody>
      </p:sp>
    </p:spTree>
    <p:extLst>
      <p:ext uri="{BB962C8B-B14F-4D97-AF65-F5344CB8AC3E}">
        <p14:creationId xmlns:p14="http://schemas.microsoft.com/office/powerpoint/2010/main" val="174237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3587713"/>
            <a:ext cx="3578225" cy="2683668"/>
          </a:xfrm>
          <a:prstGeom prst="rect">
            <a:avLst/>
          </a:prstGeom>
          <a:ln w="9525">
            <a:solidFill>
              <a:schemeClr val="tx1"/>
            </a:solidFill>
          </a:ln>
        </p:spPr>
      </p:pic>
      <p:sp>
        <p:nvSpPr>
          <p:cNvPr id="3" name="AutoShape 2" descr="data:image/jpeg;base64,/9j/4AAQSkZJRgABAQAAAQABAAD/2wCEAAkGBxQTEhUUExQWFRQVGBgaFxgXGBcXHRcXGhoWHxwXFxcaHCggGh0lGxQXITEhJSkrLi4uFx8zODMsNygtLisBCgoKDg0OGhAQGywfHCQsLCwsLCwsLCwsLCwsLCwsLCwsLCwsLCwsLCwsLCwsLCwsLCwsLCw3LCwsLCwrLCwsLP/AABEIAMMBAwMBIgACEQEDEQH/xAAcAAABBQEBAQAAAAAAAAAAAAAFAAIDBAYBBwj/xABKEAACAQIEAwUFAwcLAgUFAAABAhEAAwQSITEFQVEiYXGBkQYTMqGxUmLBByNCksLR8BQVM2NygpOistLhU/FDVIOz4hYkRGSj/8QAGgEBAQEBAQEBAAAAAAAAAAAAAQACAwQFBv/EACgRAQEAAgICAgEEAQUAAAAAAAABAhESIQMxE0FhBDJRkYEiQnGh4f/aAAwDAQACEQMRAD8ABm3pURXY99WiKgdYqSOwYuoe+ocYsXLg6MR6zUjmCD0IrvE0i4x+1Dev/epKBpEU9ddKjU6VJZwCySJjTceNFYobwi6AxlM5O3aKx6Ci7Xx/0R/iN/trQNa2TavAfY/aFOUVHedQtxjZEBNYckxK6CQKfhsSFUf/AG6gdGuN84FNUS4JstxCDEMCD4QaHY1A12+SZAtrPQiWJ8Nt+RAos+MV2W2lm2jMw1DsdOmo5g/KqGKxqi1iUFlPeG28vmaQsEAAbdmDRv6RnD8VnABMmJU7Zl6x1GgI6+Iq+E2qi8XLdp0tJbhVPYYk6AQwUiJA0idQSOkEMLxANK+4t5gP+pcEj7SwNjHltUixS/m7PdfP/tvvXWqtxTi1qwgZ7KtLmEDsTMbnmOe/Wh/DfbS1cfJ/J0Wdi7ufKeVNqGVGtdvr8H9lv9VWhi//ANe1+vc/dUwxyjLOGtEw273NNRPLnVEGAeVP93vV58Yp/wDxbX+Jc/dXHxI/8taH/qP+6pKXu6hxa/nUHSwPm7Grt6+CpBsKZ/rX9B2ao51W4E/kwLZVMhyoUGdDA1Om0c6d9JyCK4B1q2mJUb4dT/6rf7a42IT/AMuPK8f9tZSkRU2AH5xSeUn0BNSNiU/6H/8AY/7arllLM3uyoVHJ7eYRG+wp2A3Aj82vUifXX8ae1Ow7Ll0tXAOQNwTHXWYFJ79vbI3+IlBDMeIIA5CoBT8UxLa6H+I+VNUVIqtYUfm3PUqPqarEx1PgCfpU+HLsmRbZzFgdY6afWaE6DXaF4h2VirEgj8dfxpU7TVkb1G4qdqbFZKleX8Pwqbi6fAetv/TpTL66TU/EUm3ZP9pfoakEpUUb+NWAv0qJl19KkZakHQwf40o/xK2F/k7pPbthmVdddRJk7zQS2naHiKIcSVks2yYhS40MZtV7J7pPzNb3Jjus2dpGxUpcCrn7BLgGCFkcztrAptn3rak21B5Qz+pkV3huG93ZvmZdrTFiDzEGAe6rvujlW51Yo39rKCp8SJHpWfj3+5rlrqKtlGW6mYruDKgjnzk1St6viD/VN+1VviKH3iT0NQcKsy10Hna+pasySXUNXsEre6trbRrrBFMKNpA3J0FB+N4bH25dsG6KNQyiYka6qSdeY6ivW/Ybh6Jg7MAaqGJ+0x3n6eRq/wAXXtKnKJ8a9HCa7c+T5kv3sxMyG577+ddt2ydDvXsntf7EWcQCygJd5OoiT0bqO+vLW4dcs3jZuqVu2yAR6bHmNa53HTUu3oGAQi2gb4sqhvGKtXF0Xwb6rUZU6eGtPuDRfB/2aYHBPI100h/zT4oKMg1FiP6e53LaH+Un9qpyvfUNwfnr5++o9Lafvp+kaaYRUhFNNSRtUF5gbOIj/p5Z5SxAiamvKSIG5IVfEkAfMz5VUNuLN4Tvdt245AJciB+rPnUNobGI958OQTI7TgbcyN4qXGWvd4DLmUvdvA9kz2BI3j7VS3LI2IBqK+x91btSMmdztr2SCBvtmb5UzQvsDvABiOQ09Iofi8XyGn1NScSxAlo11MVY4dhMozNqx59O6uV7bTWndlAPYXTsLpJHNidSanOGKBGR2DEE925H0FNaiF9dVHRVHyn8a1AEPgyxJJJM79Y0B9BSohdXUxSq0hVh1qJm+lWMWwDEHmTFVrm4oSJtU9asXNcMp+y6/MRUSRBqews4e6vQAjyb9xqIUV0NQvVph9ahK6URGA7GiN2MykhnKkHKIKgmY0J1+E/q1RjSiOEJK3u57Wo7syn53DWt9yDXW0eHW4xcZCVZYIaAYYidQeVTY0X7Y93AyZleZB11AiYjY8qt2l7F49LL+oihd/AhmVjJzEZ5JObbTXlqdKcroSbLHuc4OgGwnnPSn8C1uOREBVE9SCSR9PWu43CKpUgDYCOgHSm8Hsj3rmBIVY02ktMVj7abj8nHFAC+FcjsO3uj1DQxU+ZMedbrHcMW8BJysuxH08K8ZtjLiTyFxJH9pY2763HBvbB0AS8puAbOsZx/aX9L5GusyY00tvg2Uy7Zo6V55+V3hK/mcSB+cDC2x6qdVnwaf1u6txc9rsJlzNdyD74Zdemo1NYH2w40Mfct2rAPuLbh3uEEB2EwqA77703Ka0pvaNI8NB5065oEj7/7NImlcGif3v2azD7NU0+a4APLuroNBcUa1Gf6XEH+tPyVB+FT211HiIqvb1a6et278mj8KvpOmmGpDXCakp4wkLmH6JBHiCKgVfzFqdS9/Mf1Wb6mrOMtFkZQYJ28aWKtgDDr0N1vQKv4moGNQziN/KEPMo8eLXGE+iE0UIFZX2ivjMon4LVsf3mlv2/nVatdqODs5rhPJdqNqKqcNsQg6nU1ftJJgfMwB4k6CsRqmqkkCrPEL2W4x21j00piW0zge/2I7Sr2ZPQkyYqPFpbNtmLlnMxOnPQx307CWJ160q6q6UqdoTvakzvJ/d+FRXBV3F2oZvGfXWqdwViFAdAan4c2jr9pG+n/ABUVxdfKo7LQelaSMH6VwpU7MBUF2+FEnapGWrZLgBSRIkjWB1PQVb4a35p9DLBm2O/vAwjroKmwPEzbt3UA0uDfuANT4DHn3aQmmQD4o0gU465bF/aSMGS5lMhrVz6VAv8A4YnfL9J/CnYS0Utssz+bubeBNR4MZrixsqT65QP2qM/qHH+TuKCMv8dai4IR7y71hP2qm4xoU86r8DXt3T3JHo1Y/wBx+l3iaQBcH/hnN5bEeh+VXrJB7xoR4Gm5Zmdjp491U+CuVz2jvbMA/dOqn0+ldGRHF/DZH9bc/wBBpMZ3p2I+Gwf6y5/opFj601Iyk6iu3k+GdPi/Yrl1ykENl69kNM8tdqjW+WyjU/EZPTQR46bUxHEa09acoFOI0qSTCJ21/tL9RVDC7MY3e4f87UTwfxr40NwJm2p6yfUk/jUjyKbUrUwjWhIitRYr+kt/dtN/muD/AG1buLVW+Pzx+7atD1DE/UVJWxNwAEn+D0rF4uy1y6EIJZjJjXSNBp0AArU8flbRYaEER3nYfWhfstjgl97rIWyDlGkkde6sZe9Getu2EI7JBWNwQRTxhs2rksOS7KP7o38aL8c4z/KruYIVVdFzRJmOnhVRBWtCJOHqA4OnZVj6KaqXLQOpq2tzKDESRHkarZuVFSzmpVAa5Umr4mmk0IYVoMWmZT4GgBoSG5v5VWK61bqF01qSC4aqYl4XadRVy5vA1J0FG+H+xd+5DEpbHeST6DanVLO27kIxNtQAvVjuQI85orhmJXsogHIB3o5f9gnA/p03BPZbYTpv1igS2/dvctFgWQiYnZhp9DVjLLdq+liwJDZgICvMMx/RO0jwpnCdAW90dVQ58zDQgnIOyZgmfOp0Itrny5mMrbX7Rg5pPJQN6H4cNfY+9Zj+bQhVYqonNICiOgrGWd5TTcnV2Zxi4SygjVdCZnUjbYU/gTibkIxPZk5goiDAgg99SYjAIICnUnWSTIAMampOCYUgXGnUtlgcskgfj61YzLnui2cREGR/RvIj9JD+FU7hVLq3GFxQ/YaMhOaexsQOoq3nPU1T4pbZ7bqDy7P9oag11vTEF7hXJan3k57mXRJzR+l2oiJrjlefvI/sJv5PQ4YsumGfaS588mvzmtZ7JLJaRJBHTY02qA6sFKNlchTOqCJnSdTIqLFIvvDEgM86LmGqW9oPQA+dem+7MROnhWD9sWK4mxBjMLk7awKd6iDjkkjO3+E1R+8UfpN/h3P3UhcM86dmPM7Huo2k+AvLnBzbBjBV12BO5HdQ7DXFVFAcEBRrluCf8tXVuEBydYRz/lNVsISLaa/or9BUnGvqP0lP634imnEL9pP1o+oqzJPOq2OxXuhLnTu/jTl61mlZs8Na6uZbgAPdPoaG4lwl+4rsskIZJC7CAAD/AGarW+J3TJt3GUNJiZy6xtyOhqHhSuz3bjOzMSF1jQBQa+f4fH+ox89yzy3j9R3zz8dw1J25xe4jQpIYAM5ykH4dgemp+VUuCcOPuGbszdMwWExPMcjVH2nuk3SoOwVNO/U/UUXuYUW7FtYEwJ0G8T9TXukvLbjb1ozE4C4qjbXowNdTQDrAqI2gdBvypKIEEyRzprJ1w1HbpwNdQa1VHE0qaR30qE2rk5RAnUA+EwflQK6IJ7ifkaOWiYgjbfx0/caDY8Q7eM1rL2IqNXL2811mE0y9QVK6YM8xrXrfAxNpTqZAPyryLFdaM8C9q79rKmYFNB2o08zyrWNT1drYjavLuM2gOJX107aWj82H41c9pPbo27YFu4puNoIjs95IrL8BBOJDuxd3lnY6yRr6a1nyZdbOM7Xzd95iLhBOSwptoPvFZc/hUXDnAdSdAbWvgAh/aNO9lrGcNJgM7kt3knT5Vr+GeyliFJZ2hco2+GAOn3RXOesf7b+6yuA4iMS5CqYTWSd99aucIc/nVOwciP7qz4mTWjteztjDDNYQIZAJMnN/EVe/mBAgMantEjmTz8a6S9s3Hpmbg2qJCaJY/BhZKZmC6nSZ8KGrfESIIMEeHWm2USaUsLcCsLPNLjuJ+w6z8mJFaTgfFRYYkrKmJjceRrI8Xu5Lti795kY/dIB+tFLjcpqyEekN7QWhbz65QJkxtXnvFOL/AMsvpdVctm3nCk7uTuY6Rt40ExvtWrYJsObLe894NRsVDAweesQfGp7nEFa2uwIPw6EA9JHKKtlPxm8Us3GUwQuh6d9ZU425lEXCDMzIqH2i46Ye0I7UZu6J+Hp491Z+7jiVUa85Jj6RpFYym3bxZ44y7j1PC4pmwhY/EbDEnqYOtXbIgDuisvwHiq3cLcQaNbtRG8gwJFaP3kV0nqON9rNu5E0I47emAIneCdiNjljv61Df9oUQ3FIPYgZt5Yg6AeVDMReYTIIcmWzAg/PlBrGdUWGuqM40LQMpO41JO3MzUnALsOyHd4In+PChChgGMTm5nlTLmJgbQV2INYlsKpJu4vua6x8s0D5LWn41dkoPH8APrWd4Jb/PBjsq7c5ijXEbbEhiIMRHTxPWtzIVUQmreEwpuNlBjxqkt2PHwp1rEEHSc31mIA/jlRaltkCvl+LqRtTraTPdTsLhumpJ1qZ8MV1q1QHtHWu1xonau1FscU+UsdTsYHf/AMk+lB8a3aPz8RRW88Qe4j0JP0agmObtmOcH1G3qDWr7EQ3GqG5c2FOc1SxV0ATOm9RUONYplKBTAYGaoYa81xXQkbb+vOq3EeJi6yjLopmeZ7qu4biqAQFg0GGvwPLaW6LiMSSPdiS4ie0RERRjgmJy37YmW2/WBG3nQ27xPprQm7j7gIdf0WU6co61XuaU9vR/yf8AErUNhrkBg7jXn2jpXomHwUAZHIHLY/M14lZAbEC6pi3dOZ4/RbLz7pArecL4o+UCSNNRt9e6sYzc6Nuq3V/CZlhm79AKkFvsgFjAHcKxv8+vMZiQNz0qpi+IzJlj1JJPXy5Gtav8jcHfaPjeHwlpmJBK7KNSW5DzNec8P4mBaQF1BgyNdJJMTPKape2LO6LHwhgSIMkaw3hMDzFZZbp60zob23vE76tZtElSHe6pOw+HTzqvg+LmIMSNDrv0NBsdcP8AN+FPP3136UNwFwlx3anwrpkI3FrB4c4J2YL7/wB4I1M5SNTExQ3DY4e7tJpqBPmRvVgXQLFskLMsT1gFViefMxQNcKyksYyA6HnE6SKxYQviGCum7cZUZxmJ0BOk91dv2w8ZcOyNtADasTzB6DQAV617I4a3ctgmDoATEz49Kv8AEcFg0m5IZ1IMLlJzdIA0rlMrt1nDXe/+nlfAeG3bBuXLqMilYAaASc6SMv7609ninvGyqrbgTpGvn303i+IFyQ6kKZ0GhiQdz4D51DgkUEC3AnTXvG7V1m9OVjvEsGhugKA4tlSSYGZpA07j/wA032kwuJe+1y7OZzIIHYjSArDlAobwu2Ti3DATmHPkrjL6xW8s4qY7IgnUAHadPHWs+7uplF4k7WVtwglpzQMx/RieQ0oZxfDBRodY1r1qzg7IvBHtqwvIHGZF0uIIcbDdcp/umvPPyle7XFZLSqqi0shQBqSx1juy1cVFP2Rxdq1eJvCVPdMaLBI5jWp/aLE23vxZk2oWSNg2vwjkNvMmgnCWDNlbZgNe/wAfKjOCd7BzWzqDIkT5kc6zya0gu4WBIqK2Y15aH0qO7xK5mY6AXD2tDGvTp4VNfAySNREef/ej0hrDfCPGf49KuOk2z51RsGAB0X9376t3r+mm0V2jAI1vWlTr12GIgnypVktDfvfCOrH/AE//ABoZxNoI5TV67c305fQj8JobxNxG4kHrVvpSW1TuNQjiutto6VeN4dRVfELKkdR9ajZZ7ZK0oAkiTypLP2iKfdbpsKt4XDKyFp7QMEfdPP1qWlW9fBAjPMAGYiRMxHlUNi6V7q1OI9mWFhb2ZCrkgDMJkdVmRQPF4DICSwn7M6nvpvQaf8n1i3fxtlboGQ5iRMAsB2fXXTur2nEey1i59oN1B1r5v4XbLNA0AI1OgkEaTy516Rg7cxBj+8R+Nax0q9GT2VRUa2p0cHM7AMx6eAB18qA4GxaW6tq4sWgxDTqffEAAsTuNDHjQfE2Su1xzt+kRrAmJbkZrJca4ldS4wYnsjNG5ZBuSTvqRtVx7W+mo43hLdvi0TKsFGUEdliIAPKIAMd9EeJcFVrboUEOCJAHrXm2M4qy3Fe0e0TmB3Pz33q8/Gsbp76+bSPoCVB9QoJHnRlAoXCDaXDshBtO5nXc76eVWLGEyjRFA5mZJqjiseySSwuGd9YJ5605uLubc+7A15nunbfbWvP5Znb0+t+g8v6bHC/L7aDG4NL+DUBSjq51WYMAkSeWra+G9AW4XcbRWnaYPTfSdfGtR7A8btMhtO2V5zEn4T4dI00NbPA3bLKSVQEEgzE6c/pXqxw3JuvleTOc7xnW2H9msA1tIdc5kmJbLEDRgDrWi4fibbv2ba25MKigeGkDU99WOLXFCn3ZnQnwoX7MY/NYVoi4jnKxGzKTqOoIPnVlhGcbam45wZ2BIVpUHMCsEd55x5UBwXDrhMgHs1vcfxl3USsQIMEiZifLTah1jDqVLIo1mcrbRG45bmiyNMxhMMFxIc7Mqz4hj+8Vp+G2pC/3fWZj5Vn7/AA9s5ZTIEaHcRP765d4ldtW5UwdxoDOvL1NYvSeg+11sph1vL8WHZLoP3VMOPNGYV5R7bXQ2NxBA7MoB0gIn7q0WK9sMResPbdVKshRxlgtnBBI6aTtQDG2wwzXJJO/p1quWxpn+HAgrm/SHZ7wxOU+orSYfEBAVdSGH2pH/AHpcWwlopbNtSMqhQCdVGm5Ghg1peDcTS7bVG1uAQQYgxzE78q5Ze3SemRxeLt/dB267/Q06xLEQAFUBjHOZg/U0/wBr2TshIiTMCIPT8aHWcRFsZZW59vOSD3FTpWsfyb49Y8q0Uaeg/fUuKWB3kAR02oVb4nsHEa6kaj03q/fvhtVIKnUEV1cjIHdSpoI6UqECYjG3H3YgdBoKhVe+ni31keOn1qxhcAz6IGY/dBP0FeO5P0eH6ayf6ZIqkVXe6VcAA5TodzB5a8q3HCPYTE3d09ynNrmhjuXcn0rXt7HWLOGupGbOpzu27EAxHSDtFdPFjlvf08n6/PxY4cd7y/DyPhXsHfxdo3bJUw7KVbTY6QfOuL+TviQOmHJ8HSPm1a38l166LTqTDK5PjMifDs/KvTsLcLfFFPPWfGvl/TxPC/kz4m0ZkW2D9u6B8hM1oOG/khAIbFYifuWlie4u2voK9YtINCIPlTcWkxXTK3TMeWe3HCLWHwqJYtraRboM9dG7TNueVCMJjFHa0MQdpkaDXqK1/wCUPAn+SXTJYypAPLtDQchpNZL2aJtdlwjmJiQeY0mOlHh2qO28T7wEokqBA1BBKmZE+MQOVA+Nst0JItJdsMwkLrcVoJDD5TOxreYe7bFvMQqaaDQesV5B7S64i43azMQFA0k6adRXotFgXeUhm3kHT6/x40T4ySPdZ5Ma6+euv8aVSv2WtqMx1MgHfXnB8a0XHT2LWUT5A6HqTsKxQxuOuksOh2/7VaazaYEK7xI1YaZcu5afimQBHnXovsp7FWsdhbdy4dczA8tAYgR9a0F78k1n3eVCwBYTmYnQAxtHMmuVt/h6J48brWf97eVeyNtf5XbXUpOpA/R6mvULWGwQ7QJBbnqdSdd++r1/2escPwhCqikEG5cjUjNPaO8D8KFcK9ocJfcW0+JvhDJlBiSYkb7mu3jxmtvN5NS6nbvGMAFuJbDEC4NJ12IJ8omg9m1ctXAsyoOhjlI9Dr8q0+PUi+rT8KMAOUkgT6T60O4g/aQ84Y6adK1mMB3hHAjeGe4xyE6Abnb0o++Kw2HTIciqB8MyY7+ZrHYPit0KLat8e2sR8u6stjuJS7LBzAwSLhgka+NZlbegcesIXRkAAdfU6a+hFYT2pi2hgbsunKZ39AZo3axBuKhBYhcqRpOp1g98c6A+03DrzsqWkZ9ACBqdWMAem9Yt2tK9y2zBGk9r4Rzj7Td5geVOvYd/0idesUawfBMQz27d1ckLpqCAoIHLmK0f/wBIKQoa4wgzoo+tZs7W3mjOczakADfl3bc6hv442tUEuuokSJ7/ACJrd8V9mTaRvdNmDasCIPiPKvN+J2CGYCRBHnoKzrdalELHtBbTBkXLa3LlwnssOyPvR3cqx9u4c2hO/wDE0QxmGbRiDlI9O4/vpuF4fmEqyiNSWOWPOq+SRvHx3KKb41z+lz5Vp+DPlsyeprN2sGWBgTGp/j+NqvcFunNkOxkfjWplus5YWTbb22UASDMD50qpXW18h9BSrTm9st2UOpVD4gGr1lQBAyr4AVkP53uqxH5uM5UTI0hSOepIb5UXN6/9u2v906eZaszPF2vjyk9jLxvqT1oFxHHI8ostowJXVQYmM2xbuExzilcsBiPeXGuA8j2V/VWAR4zVcgKpQQAl0gDoCRsPB6vkuxMMdVhfZIlbrIOXvBrzC3CR8ro9K32FJO4jzryziOPfCY26V6kgcu0on/RRrBflSw4AF23dU6TAVh5ag1nyzlnyjGE1jp6TYUjl4k0rrTXn178rmCXZL7noFUfMtWd43+V664Iw1lbX3nhz5LtPrT3U2X5RuIWrWEcXGEv2UXmzdw6DmaC+2WOW1YsPaVeyJIUAAZlX4ukmK8i4hxO7iLnvL1xrjnm30A2A7gK1uKxpuWEtMSioBIAHaPVpreGsZpKV/wBpr79r3jg9xgdwyjShj41/ee8b4jzYTHePwqSzgBccC2TziQBtz/jrTr+BdXCuQCdm1I89qeQcLe8tMJ+HXxk6mfTSrXFLhKWYmAAT4AVb4NwR2zBSHJHMwNxvPlpUV7DsbhMjsjY6gCBOkdTRM5eotPSvyO8QQ4c2cwzq7tlJ1ys2hrS8B9ubN579pkNt7VwqAe1nAMFttNQfUV4gtm4yu9gkMmudSQwaTERuIMU9Uxap70e8XMQpdQczA/FI37U1qWS9ixuvbP27tXveWDab3JOXPOphgD2ANt6xXs3iLNrFB7rsEtljbJB37QBePumfOqeIw9627NeUIG+A6E6EEA+g+dajC8Ft3rXubJNyTLQuUsZ5lhp/xWbnxPHYj/PAu4gFDNsqQD46z6iKsX1JJbkpy+Gin0rO2+H3bDm2slQBvAIPMd8RW94Dw732EJIy3Szgnee5uulPLkpjo+0kEZcouZZkryjkefKs7fsW3f3ly2uee3lZpOsaLOutFLAa3eQEtADAwwcaGJXoJG1NxiILY7QknUlIJlifi86J1Cr8GsqoK5o/PB4O5UHQd8VqODKFZ2jtfD82P41lkRVcDMJ018aKYPijFWgbtvHQVjdnZrRYjEpu8COewgb+Bq4iyoKkMpEjv8CKy1mbxCzlUQpPex5jnpNF+FcFXDErauOEJ+AwVXX9Ebr6085P3Djfo/FowBJgCIPhWQucCw9xVYdt7jMZ3AAJER4xR72suXltnKAU/TZScyrzIU7mO+Ky2Eu4fDAtauOGIaA7EjUagDbfWd61xl7lH4B+HW5uHKsqNIImQDER5ihvtBgEB7PYuNtaRC0jXtRplmNq0PsrYBzFun47moOH3Bd4nddCCqWiFM6Hsouh8Sa8G9538OsyuPqsZg8KFPaN0j7KIQT5zT7QFu6oyG2MrHtAkjMdC3TnXphtFdXMDnJHptWExzA4p2dytssFZlGYrABkDnudPGu3iu8uhlbZ2a3EdTCyJOtKp8dhsTZdrYsNcC/C6iVdSJVlPQqQfOlXq1k5vUkdjdGQBgyqxBndSQSI5wVorF1hGUDxLGPIAV51guN276Kt57lpl2e2YmQN6K2sHhmHa4hiCOnvCPwrhJdvTrCycrr/AB/602MNu1DX8SqKBoCyr6AdonXrQb+cWvFhhLeWxIL37oKKAIzFQdyY37qrWLfDbJzJabEXORcs+vixgelU+N8VvXxlYi3aG1tdvPr9O6ni1z8eH7Zy/wCep/TH+2vERexFy4m2yHqBzjvk+tYu4xJM7mtfxbCgULOGU8p8a3t5dBOHwwdgCY11NRX7fbKL2tSBHakcjpv40bw/BsxgLPcKlxGGWyAAO3zABBHnVtaDeFcOIbM4jLyPI9fGruLuG5Insr6k9PlUuFuRJMeHTxqezgJW2AdTmZu8Tz9PnVP5K/7PYYKyxvz6kgTHcBpRr234YC9wRl7TEHoddPA1X4TZfNAUgBWjlyOs+dHuK2swuDcmCD94DUR5/Ks7LIezBD3Vts4TcNnaOW+ulUkEX8qkMACGI1BgnWaI4nAdkOR2s0SNMwAqG1YyHMAQe/amal2OxTgqpbBg5ZM6DfxrQjEg2y+YiDt3fWKyOVxBnUiYAHzFT2uLMEydneSSATt1rU7GhHiqrcUF4ZTyMGaLeyTm262raqLbH4SNjG4O9Za3xOdI07gK0nsbD4pCTlCySSYEQY+ennVYpUPF8Uz3ZeOwSNBsP4FP4T7RthWYRmRjtMRtPymqPErnu7rg75jPqflVEHMcxGkn8KZ0t9jGIdWuZly65j2ZQ6me0Dz8BUXEGb3SAi6BI3dSu3IDWakughlOsZdM0RHcw3Fc4syMq5cgMDbNO3OdK1fQDExEMCTzHyruE4g6q4ViMzE6T/HKqd5NYqDidw2kXKdW2+c1gt97BY53a5bukEwpU7EwTv399bj3BknNNeP+y/E3Vkuczv3idu7avTrHtDaKAscvcQfrrTPyZszjVrLbZ2MwphepIgA+u1eQe1Lql0ohBC5SQDscuxHLSPWtJ7f+0nvotW5FsGWO2YjaOcCvP7yhmmSW3Jnc9KzrtVvvYm/bvI2u5ysvlqCD40G4TwW3fu3yIRFchQpgR2ojp+jWSa46PmR2VubLp6jY0RwHtFiLYCKUZfACfGBqe+uF8WeO7j9nqtXc9nbdsZi7MVMgF5AI6jnWWS+rXGB2YkHv7TEN5TXMdx3FXARKqDuFGtDrAIPlW/Djlj3Rk1eC9psdYQWrbMUSQpyZtJOx6a+VKjGA4hZNtC1zIYAK5RpGnzifOlXo/wAsMW99hEH5D91SW8Y42I9BULmmK0GvI7Cg4xdGzD0rr8bc6EKfI/gaGZ6bzoS9dxgb4kX1b99V290d7fo7Coq4ad0ri3UAgK4Hc/8A8abjVs3TLq4P3GCgwI1GXXbfnr1qqrGnZqOVWolt4ewikKLn+Q6691Lh2JFm6rtMBY2zTmAO07Q0VEppiCVZT+iQPk0V0wy97ZyjX2uNYeSye8XMNgsxtMa93zq7e47YZlZSVgCMylhoIJgEDXU1hMNtHSraHSOVZudhkjX4zHWbgBa6NoWEIiOgEx4VQvYdF2xK6/cf5wDQFWiuZqvk/C4jhwqNr/KLXj+cE/5KWI4GMki/YiRJJcfMpQf3pB8tuUV27iyVy6ADWBTMzoSw/BY7XvsOQDH9JEeoorgrPuyCtyxA3IvW/wATWYt3jkZY0JB8xTEfQ1v5GeMaq/hvePOez/a99aOn62tSYJGQ6e6I5g3bR/brG59aWgq+T8Di3962HIyqqDnFxY8u1UeJwBIChswXYBljy1rz52rman5fwuDZ4jhj5uwDETy89aBcTwblhNptOYBrtgqLeaRA5d/hQwnn50fLFwajguFyKIB0+1NHRckePhXnQbvpxunqfWs/JDxHOPYQMZ18qz38kZTAB9Kf79up9TTTij1PqaZmtLL4FiCY1PdVO5wwjUAg9ORqQYpup9TSbFNESfU1cxpVa4ymGUjyn6VNctGAQQTzH4d1dN8nmfU1Bc3zSQaZnBxqb35FKou39qlTyi0FnFv9o063iG60qVGis27zEb1Krmu0qxkTs5mnk0qVYahy10V2lQjRTF+I94X9qlSreKptv4zVwGlSrOSjhNMuHauUqoT0PZmpLQ7LeFKlSCHwmmVylQiNcauUqQa1dFKlUjo086e7mfKlSoKOuiuUqERqKKVKtRHRSNKlUDKVKlSEgpUqVS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QTEhUUExQWFRQVGBgaFxgXGBcXHRcXGhoWHxwXFxcaHCggGh0lGxQXITEhJSkrLi4uFx8zODMsNygtLisBCgoKDg0OGhAQGywfHCQsLCwsLCwsLCwsLCwsLCwsLCwsLCwsLCwsLCwsLCwsLCwsLCwsLCw3LCwsLCwrLCwsLP/AABEIAMMBAwMBIgACEQEDEQH/xAAcAAABBQEBAQAAAAAAAAAAAAAFAAIDBAYBBwj/xABKEAACAQIEAwUFAwcLAgUFAAABAhEAAwQSITEFQVEiYXGBkQYTMqGxUmLBByNCksLR8BQVM2NygpOistLhU/FDVIOz4hYkRGSj/8QAGgEBAQEBAQEBAAAAAAAAAAAAAQACAwQFBv/EACgRAQEAAgICAgEEAQUAAAAAAAABAhESIQMxE0FhBDJRkYEiQnGh4f/aAAwDAQACEQMRAD8ABm3pURXY99WiKgdYqSOwYuoe+ocYsXLg6MR6zUjmCD0IrvE0i4x+1Dev/epKBpEU9ddKjU6VJZwCySJjTceNFYobwi6AxlM5O3aKx6Ci7Xx/0R/iN/trQNa2TavAfY/aFOUVHedQtxjZEBNYckxK6CQKfhsSFUf/AG6gdGuN84FNUS4JstxCDEMCD4QaHY1A12+SZAtrPQiWJ8Nt+RAos+MV2W2lm2jMw1DsdOmo5g/KqGKxqi1iUFlPeG28vmaQsEAAbdmDRv6RnD8VnABMmJU7Zl6x1GgI6+Iq+E2qi8XLdp0tJbhVPYYk6AQwUiJA0idQSOkEMLxANK+4t5gP+pcEj7SwNjHltUixS/m7PdfP/tvvXWqtxTi1qwgZ7KtLmEDsTMbnmOe/Wh/DfbS1cfJ/J0Wdi7ufKeVNqGVGtdvr8H9lv9VWhi//ANe1+vc/dUwxyjLOGtEw273NNRPLnVEGAeVP93vV58Yp/wDxbX+Jc/dXHxI/8taH/qP+6pKXu6hxa/nUHSwPm7Grt6+CpBsKZ/rX9B2ao51W4E/kwLZVMhyoUGdDA1Om0c6d9JyCK4B1q2mJUb4dT/6rf7a42IT/AMuPK8f9tZSkRU2AH5xSeUn0BNSNiU/6H/8AY/7arllLM3uyoVHJ7eYRG+wp2A3Aj82vUifXX8ae1Ow7Ll0tXAOQNwTHXWYFJ79vbI3+IlBDMeIIA5CoBT8UxLa6H+I+VNUVIqtYUfm3PUqPqarEx1PgCfpU+HLsmRbZzFgdY6afWaE6DXaF4h2VirEgj8dfxpU7TVkb1G4qdqbFZKleX8Pwqbi6fAetv/TpTL66TU/EUm3ZP9pfoakEpUUb+NWAv0qJl19KkZakHQwf40o/xK2F/k7pPbthmVdddRJk7zQS2naHiKIcSVks2yYhS40MZtV7J7pPzNb3Jjus2dpGxUpcCrn7BLgGCFkcztrAptn3rak21B5Qz+pkV3huG93ZvmZdrTFiDzEGAe6rvujlW51Yo39rKCp8SJHpWfj3+5rlrqKtlGW6mYruDKgjnzk1St6viD/VN+1VviKH3iT0NQcKsy10Hna+pasySXUNXsEre6trbRrrBFMKNpA3J0FB+N4bH25dsG6KNQyiYka6qSdeY6ivW/Ybh6Jg7MAaqGJ+0x3n6eRq/wAXXtKnKJ8a9HCa7c+T5kv3sxMyG577+ddt2ydDvXsntf7EWcQCygJd5OoiT0bqO+vLW4dcs3jZuqVu2yAR6bHmNa53HTUu3oGAQi2gb4sqhvGKtXF0Xwb6rUZU6eGtPuDRfB/2aYHBPI100h/zT4oKMg1FiP6e53LaH+Un9qpyvfUNwfnr5++o9Lafvp+kaaYRUhFNNSRtUF5gbOIj/p5Z5SxAiamvKSIG5IVfEkAfMz5VUNuLN4Tvdt245AJciB+rPnUNobGI958OQTI7TgbcyN4qXGWvd4DLmUvdvA9kz2BI3j7VS3LI2IBqK+x91btSMmdztr2SCBvtmb5UzQvsDvABiOQ09Iofi8XyGn1NScSxAlo11MVY4dhMozNqx59O6uV7bTWndlAPYXTsLpJHNidSanOGKBGR2DEE925H0FNaiF9dVHRVHyn8a1AEPgyxJJJM79Y0B9BSohdXUxSq0hVh1qJm+lWMWwDEHmTFVrm4oSJtU9asXNcMp+y6/MRUSRBqews4e6vQAjyb9xqIUV0NQvVph9ahK6URGA7GiN2MykhnKkHKIKgmY0J1+E/q1RjSiOEJK3u57Wo7syn53DWt9yDXW0eHW4xcZCVZYIaAYYidQeVTY0X7Y93AyZleZB11AiYjY8qt2l7F49LL+oihd/AhmVjJzEZ5JObbTXlqdKcroSbLHuc4OgGwnnPSn8C1uOREBVE9SCSR9PWu43CKpUgDYCOgHSm8Hsj3rmBIVY02ktMVj7abj8nHFAC+FcjsO3uj1DQxU+ZMedbrHcMW8BJysuxH08K8ZtjLiTyFxJH9pY2763HBvbB0AS8puAbOsZx/aX9L5GusyY00tvg2Uy7Zo6V55+V3hK/mcSB+cDC2x6qdVnwaf1u6txc9rsJlzNdyD74Zdemo1NYH2w40Mfct2rAPuLbh3uEEB2EwqA77703Ka0pvaNI8NB5065oEj7/7NImlcGif3v2azD7NU0+a4APLuroNBcUa1Gf6XEH+tPyVB+FT211HiIqvb1a6et278mj8KvpOmmGpDXCakp4wkLmH6JBHiCKgVfzFqdS9/Mf1Wb6mrOMtFkZQYJ28aWKtgDDr0N1vQKv4moGNQziN/KEPMo8eLXGE+iE0UIFZX2ivjMon4LVsf3mlv2/nVatdqODs5rhPJdqNqKqcNsQg6nU1ftJJgfMwB4k6CsRqmqkkCrPEL2W4x21j00piW0zge/2I7Sr2ZPQkyYqPFpbNtmLlnMxOnPQx307CWJ160q6q6UqdoTvakzvJ/d+FRXBV3F2oZvGfXWqdwViFAdAan4c2jr9pG+n/ABUVxdfKo7LQelaSMH6VwpU7MBUF2+FEnapGWrZLgBSRIkjWB1PQVb4a35p9DLBm2O/vAwjroKmwPEzbt3UA0uDfuANT4DHn3aQmmQD4o0gU465bF/aSMGS5lMhrVz6VAv8A4YnfL9J/CnYS0Utssz+bubeBNR4MZrixsqT65QP2qM/qHH+TuKCMv8dai4IR7y71hP2qm4xoU86r8DXt3T3JHo1Y/wBx+l3iaQBcH/hnN5bEeh+VXrJB7xoR4Gm5Zmdjp491U+CuVz2jvbMA/dOqn0+ldGRHF/DZH9bc/wBBpMZ3p2I+Gwf6y5/opFj601Iyk6iu3k+GdPi/Yrl1ykENl69kNM8tdqjW+WyjU/EZPTQR46bUxHEa09acoFOI0qSTCJ21/tL9RVDC7MY3e4f87UTwfxr40NwJm2p6yfUk/jUjyKbUrUwjWhIitRYr+kt/dtN/muD/AG1buLVW+Pzx+7atD1DE/UVJWxNwAEn+D0rF4uy1y6EIJZjJjXSNBp0AArU8flbRYaEER3nYfWhfstjgl97rIWyDlGkkde6sZe9Getu2EI7JBWNwQRTxhs2rksOS7KP7o38aL8c4z/KruYIVVdFzRJmOnhVRBWtCJOHqA4OnZVj6KaqXLQOpq2tzKDESRHkarZuVFSzmpVAa5Umr4mmk0IYVoMWmZT4GgBoSG5v5VWK61bqF01qSC4aqYl4XadRVy5vA1J0FG+H+xd+5DEpbHeST6DanVLO27kIxNtQAvVjuQI85orhmJXsogHIB3o5f9gnA/p03BPZbYTpv1igS2/dvctFgWQiYnZhp9DVjLLdq+liwJDZgICvMMx/RO0jwpnCdAW90dVQ58zDQgnIOyZgmfOp0Itrny5mMrbX7Rg5pPJQN6H4cNfY+9Zj+bQhVYqonNICiOgrGWd5TTcnV2Zxi4SygjVdCZnUjbYU/gTibkIxPZk5goiDAgg99SYjAIICnUnWSTIAMampOCYUgXGnUtlgcskgfj61YzLnui2cREGR/RvIj9JD+FU7hVLq3GFxQ/YaMhOaexsQOoq3nPU1T4pbZ7bqDy7P9oag11vTEF7hXJan3k57mXRJzR+l2oiJrjlefvI/sJv5PQ4YsumGfaS588mvzmtZ7JLJaRJBHTY02qA6sFKNlchTOqCJnSdTIqLFIvvDEgM86LmGqW9oPQA+dem+7MROnhWD9sWK4mxBjMLk7awKd6iDjkkjO3+E1R+8UfpN/h3P3UhcM86dmPM7Huo2k+AvLnBzbBjBV12BO5HdQ7DXFVFAcEBRrluCf8tXVuEBydYRz/lNVsISLaa/or9BUnGvqP0lP634imnEL9pP1o+oqzJPOq2OxXuhLnTu/jTl61mlZs8Na6uZbgAPdPoaG4lwl+4rsskIZJC7CAAD/AGarW+J3TJt3GUNJiZy6xtyOhqHhSuz3bjOzMSF1jQBQa+f4fH+ox89yzy3j9R3zz8dw1J25xe4jQpIYAM5ykH4dgemp+VUuCcOPuGbszdMwWExPMcjVH2nuk3SoOwVNO/U/UUXuYUW7FtYEwJ0G8T9TXukvLbjb1ozE4C4qjbXowNdTQDrAqI2gdBvypKIEEyRzprJ1w1HbpwNdQa1VHE0qaR30qE2rk5RAnUA+EwflQK6IJ7ifkaOWiYgjbfx0/caDY8Q7eM1rL2IqNXL2811mE0y9QVK6YM8xrXrfAxNpTqZAPyryLFdaM8C9q79rKmYFNB2o08zyrWNT1drYjavLuM2gOJX107aWj82H41c9pPbo27YFu4puNoIjs95IrL8BBOJDuxd3lnY6yRr6a1nyZdbOM7Xzd95iLhBOSwptoPvFZc/hUXDnAdSdAbWvgAh/aNO9lrGcNJgM7kt3knT5Vr+GeyliFJZ2hco2+GAOn3RXOesf7b+6yuA4iMS5CqYTWSd99aucIc/nVOwciP7qz4mTWjteztjDDNYQIZAJMnN/EVe/mBAgMantEjmTz8a6S9s3Hpmbg2qJCaJY/BhZKZmC6nSZ8KGrfESIIMEeHWm2USaUsLcCsLPNLjuJ+w6z8mJFaTgfFRYYkrKmJjceRrI8Xu5Lti795kY/dIB+tFLjcpqyEekN7QWhbz65QJkxtXnvFOL/AMsvpdVctm3nCk7uTuY6Rt40ExvtWrYJsObLe894NRsVDAweesQfGp7nEFa2uwIPw6EA9JHKKtlPxm8Us3GUwQuh6d9ZU425lEXCDMzIqH2i46Ye0I7UZu6J+Hp491Z+7jiVUa85Jj6RpFYym3bxZ44y7j1PC4pmwhY/EbDEnqYOtXbIgDuisvwHiq3cLcQaNbtRG8gwJFaP3kV0nqON9rNu5E0I47emAIneCdiNjljv61Df9oUQ3FIPYgZt5Yg6AeVDMReYTIIcmWzAg/PlBrGdUWGuqM40LQMpO41JO3MzUnALsOyHd4In+PChChgGMTm5nlTLmJgbQV2INYlsKpJu4vua6x8s0D5LWn41dkoPH8APrWd4Jb/PBjsq7c5ijXEbbEhiIMRHTxPWtzIVUQmreEwpuNlBjxqkt2PHwp1rEEHSc31mIA/jlRaltkCvl+LqRtTraTPdTsLhumpJ1qZ8MV1q1QHtHWu1xonau1FscU+UsdTsYHf/AMk+lB8a3aPz8RRW88Qe4j0JP0agmObtmOcH1G3qDWr7EQ3GqG5c2FOc1SxV0ATOm9RUONYplKBTAYGaoYa81xXQkbb+vOq3EeJi6yjLopmeZ7qu4biqAQFg0GGvwPLaW6LiMSSPdiS4ie0RERRjgmJy37YmW2/WBG3nQ27xPprQm7j7gIdf0WU6co61XuaU9vR/yf8AErUNhrkBg7jXn2jpXomHwUAZHIHLY/M14lZAbEC6pi3dOZ4/RbLz7pArecL4o+UCSNNRt9e6sYzc6Nuq3V/CZlhm79AKkFvsgFjAHcKxv8+vMZiQNz0qpi+IzJlj1JJPXy5Gtav8jcHfaPjeHwlpmJBK7KNSW5DzNec8P4mBaQF1BgyNdJJMTPKape2LO6LHwhgSIMkaw3hMDzFZZbp60zob23vE76tZtElSHe6pOw+HTzqvg+LmIMSNDrv0NBsdcP8AN+FPP3136UNwFwlx3anwrpkI3FrB4c4J2YL7/wB4I1M5SNTExQ3DY4e7tJpqBPmRvVgXQLFskLMsT1gFViefMxQNcKyksYyA6HnE6SKxYQviGCum7cZUZxmJ0BOk91dv2w8ZcOyNtADasTzB6DQAV617I4a3ctgmDoATEz49Kv8AEcFg0m5IZ1IMLlJzdIA0rlMrt1nDXe/+nlfAeG3bBuXLqMilYAaASc6SMv7609ninvGyqrbgTpGvn303i+IFyQ6kKZ0GhiQdz4D51DgkUEC3AnTXvG7V1m9OVjvEsGhugKA4tlSSYGZpA07j/wA032kwuJe+1y7OZzIIHYjSArDlAobwu2Ti3DATmHPkrjL6xW8s4qY7IgnUAHadPHWs+7uplF4k7WVtwglpzQMx/RieQ0oZxfDBRodY1r1qzg7IvBHtqwvIHGZF0uIIcbDdcp/umvPPyle7XFZLSqqi0shQBqSx1juy1cVFP2Rxdq1eJvCVPdMaLBI5jWp/aLE23vxZk2oWSNg2vwjkNvMmgnCWDNlbZgNe/wAfKjOCd7BzWzqDIkT5kc6zya0gu4WBIqK2Y15aH0qO7xK5mY6AXD2tDGvTp4VNfAySNREef/ej0hrDfCPGf49KuOk2z51RsGAB0X9376t3r+mm0V2jAI1vWlTr12GIgnypVktDfvfCOrH/AE//ABoZxNoI5TV67c305fQj8JobxNxG4kHrVvpSW1TuNQjiutto6VeN4dRVfELKkdR9ajZZ7ZK0oAkiTypLP2iKfdbpsKt4XDKyFp7QMEfdPP1qWlW9fBAjPMAGYiRMxHlUNi6V7q1OI9mWFhb2ZCrkgDMJkdVmRQPF4DICSwn7M6nvpvQaf8n1i3fxtlboGQ5iRMAsB2fXXTur2nEey1i59oN1B1r5v4XbLNA0AI1OgkEaTy516Rg7cxBj+8R+Nax0q9GT2VRUa2p0cHM7AMx6eAB18qA4GxaW6tq4sWgxDTqffEAAsTuNDHjQfE2Su1xzt+kRrAmJbkZrJca4ldS4wYnsjNG5ZBuSTvqRtVx7W+mo43hLdvi0TKsFGUEdliIAPKIAMd9EeJcFVrboUEOCJAHrXm2M4qy3Fe0e0TmB3Pz33q8/Gsbp76+bSPoCVB9QoJHnRlAoXCDaXDshBtO5nXc76eVWLGEyjRFA5mZJqjiseySSwuGd9YJ5605uLubc+7A15nunbfbWvP5Znb0+t+g8v6bHC/L7aDG4NL+DUBSjq51WYMAkSeWra+G9AW4XcbRWnaYPTfSdfGtR7A8btMhtO2V5zEn4T4dI00NbPA3bLKSVQEEgzE6c/pXqxw3JuvleTOc7xnW2H9msA1tIdc5kmJbLEDRgDrWi4fibbv2ba25MKigeGkDU99WOLXFCn3ZnQnwoX7MY/NYVoi4jnKxGzKTqOoIPnVlhGcbam45wZ2BIVpUHMCsEd55x5UBwXDrhMgHs1vcfxl3USsQIMEiZifLTah1jDqVLIo1mcrbRG45bmiyNMxhMMFxIc7Mqz4hj+8Vp+G2pC/3fWZj5Vn7/AA9s5ZTIEaHcRP765d4ldtW5UwdxoDOvL1NYvSeg+11sph1vL8WHZLoP3VMOPNGYV5R7bXQ2NxBA7MoB0gIn7q0WK9sMResPbdVKshRxlgtnBBI6aTtQDG2wwzXJJO/p1quWxpn+HAgrm/SHZ7wxOU+orSYfEBAVdSGH2pH/AHpcWwlopbNtSMqhQCdVGm5Ghg1peDcTS7bVG1uAQQYgxzE78q5Ze3SemRxeLt/dB267/Q06xLEQAFUBjHOZg/U0/wBr2TshIiTMCIPT8aHWcRFsZZW59vOSD3FTpWsfyb49Y8q0Uaeg/fUuKWB3kAR02oVb4nsHEa6kaj03q/fvhtVIKnUEV1cjIHdSpoI6UqECYjG3H3YgdBoKhVe+ni31keOn1qxhcAz6IGY/dBP0FeO5P0eH6ayf6ZIqkVXe6VcAA5TodzB5a8q3HCPYTE3d09ynNrmhjuXcn0rXt7HWLOGupGbOpzu27EAxHSDtFdPFjlvf08n6/PxY4cd7y/DyPhXsHfxdo3bJUw7KVbTY6QfOuL+TviQOmHJ8HSPm1a38l166LTqTDK5PjMifDs/KvTsLcLfFFPPWfGvl/TxPC/kz4m0ZkW2D9u6B8hM1oOG/khAIbFYifuWlie4u2voK9YtINCIPlTcWkxXTK3TMeWe3HCLWHwqJYtraRboM9dG7TNueVCMJjFHa0MQdpkaDXqK1/wCUPAn+SXTJYypAPLtDQchpNZL2aJtdlwjmJiQeY0mOlHh2qO28T7wEokqBA1BBKmZE+MQOVA+Nst0JItJdsMwkLrcVoJDD5TOxreYe7bFvMQqaaDQesV5B7S64i43azMQFA0k6adRXotFgXeUhm3kHT6/x40T4ySPdZ5Ma6+euv8aVSv2WtqMx1MgHfXnB8a0XHT2LWUT5A6HqTsKxQxuOuksOh2/7VaazaYEK7xI1YaZcu5afimQBHnXovsp7FWsdhbdy4dczA8tAYgR9a0F78k1n3eVCwBYTmYnQAxtHMmuVt/h6J48brWf97eVeyNtf5XbXUpOpA/R6mvULWGwQ7QJBbnqdSdd++r1/2escPwhCqikEG5cjUjNPaO8D8KFcK9ocJfcW0+JvhDJlBiSYkb7mu3jxmtvN5NS6nbvGMAFuJbDEC4NJ12IJ8omg9m1ctXAsyoOhjlI9Dr8q0+PUi+rT8KMAOUkgT6T60O4g/aQ84Y6adK1mMB3hHAjeGe4xyE6Abnb0o++Kw2HTIciqB8MyY7+ZrHYPit0KLat8e2sR8u6stjuJS7LBzAwSLhgka+NZlbegcesIXRkAAdfU6a+hFYT2pi2hgbsunKZ39AZo3axBuKhBYhcqRpOp1g98c6A+03DrzsqWkZ9ACBqdWMAem9Yt2tK9y2zBGk9r4Rzj7Td5geVOvYd/0idesUawfBMQz27d1ckLpqCAoIHLmK0f/wBIKQoa4wgzoo+tZs7W3mjOczakADfl3bc6hv442tUEuuokSJ7/ACJrd8V9mTaRvdNmDasCIPiPKvN+J2CGYCRBHnoKzrdalELHtBbTBkXLa3LlwnssOyPvR3cqx9u4c2hO/wDE0QxmGbRiDlI9O4/vpuF4fmEqyiNSWOWPOq+SRvHx3KKb41z+lz5Vp+DPlsyeprN2sGWBgTGp/j+NqvcFunNkOxkfjWplus5YWTbb22UASDMD50qpXW18h9BSrTm9st2UOpVD4gGr1lQBAyr4AVkP53uqxH5uM5UTI0hSOepIb5UXN6/9u2v906eZaszPF2vjyk9jLxvqT1oFxHHI8ostowJXVQYmM2xbuExzilcsBiPeXGuA8j2V/VWAR4zVcgKpQQAl0gDoCRsPB6vkuxMMdVhfZIlbrIOXvBrzC3CR8ro9K32FJO4jzryziOPfCY26V6kgcu0on/RRrBflSw4AF23dU6TAVh5ag1nyzlnyjGE1jp6TYUjl4k0rrTXn178rmCXZL7noFUfMtWd43+V664Iw1lbX3nhz5LtPrT3U2X5RuIWrWEcXGEv2UXmzdw6DmaC+2WOW1YsPaVeyJIUAAZlX4ukmK8i4hxO7iLnvL1xrjnm30A2A7gK1uKxpuWEtMSioBIAHaPVpreGsZpKV/wBpr79r3jg9xgdwyjShj41/ee8b4jzYTHePwqSzgBccC2TziQBtz/jrTr+BdXCuQCdm1I89qeQcLe8tMJ+HXxk6mfTSrXFLhKWYmAAT4AVb4NwR2zBSHJHMwNxvPlpUV7DsbhMjsjY6gCBOkdTRM5eotPSvyO8QQ4c2cwzq7tlJ1ys2hrS8B9ubN579pkNt7VwqAe1nAMFttNQfUV4gtm4yu9gkMmudSQwaTERuIMU9Uxap70e8XMQpdQczA/FI37U1qWS9ixuvbP27tXveWDab3JOXPOphgD2ANt6xXs3iLNrFB7rsEtljbJB37QBePumfOqeIw9627NeUIG+A6E6EEA+g+dajC8Ft3rXubJNyTLQuUsZ5lhp/xWbnxPHYj/PAu4gFDNsqQD46z6iKsX1JJbkpy+Gin0rO2+H3bDm2slQBvAIPMd8RW94Dw732EJIy3Szgnee5uulPLkpjo+0kEZcouZZkryjkefKs7fsW3f3ly2uee3lZpOsaLOutFLAa3eQEtADAwwcaGJXoJG1NxiILY7QknUlIJlifi86J1Cr8GsqoK5o/PB4O5UHQd8VqODKFZ2jtfD82P41lkRVcDMJ018aKYPijFWgbtvHQVjdnZrRYjEpu8COewgb+Bq4iyoKkMpEjv8CKy1mbxCzlUQpPex5jnpNF+FcFXDErauOEJ+AwVXX9Ebr6085P3Djfo/FowBJgCIPhWQucCw9xVYdt7jMZ3AAJER4xR72suXltnKAU/TZScyrzIU7mO+Ky2Eu4fDAtauOGIaA7EjUagDbfWd61xl7lH4B+HW5uHKsqNIImQDER5ihvtBgEB7PYuNtaRC0jXtRplmNq0PsrYBzFun47moOH3Bd4nddCCqWiFM6Hsouh8Sa8G9538OsyuPqsZg8KFPaN0j7KIQT5zT7QFu6oyG2MrHtAkjMdC3TnXphtFdXMDnJHptWExzA4p2dytssFZlGYrABkDnudPGu3iu8uhlbZ2a3EdTCyJOtKp8dhsTZdrYsNcC/C6iVdSJVlPQqQfOlXq1k5vUkdjdGQBgyqxBndSQSI5wVorF1hGUDxLGPIAV51guN276Kt57lpl2e2YmQN6K2sHhmHa4hiCOnvCPwrhJdvTrCycrr/AB/602MNu1DX8SqKBoCyr6AdonXrQb+cWvFhhLeWxIL37oKKAIzFQdyY37qrWLfDbJzJabEXORcs+vixgelU+N8VvXxlYi3aG1tdvPr9O6ni1z8eH7Zy/wCep/TH+2vERexFy4m2yHqBzjvk+tYu4xJM7mtfxbCgULOGU8p8a3t5dBOHwwdgCY11NRX7fbKL2tSBHakcjpv40bw/BsxgLPcKlxGGWyAAO3zABBHnVtaDeFcOIbM4jLyPI9fGruLuG5Insr6k9PlUuFuRJMeHTxqezgJW2AdTmZu8Tz9PnVP5K/7PYYKyxvz6kgTHcBpRr234YC9wRl7TEHoddPA1X4TZfNAUgBWjlyOs+dHuK2swuDcmCD94DUR5/Ks7LIezBD3Vts4TcNnaOW+ulUkEX8qkMACGI1BgnWaI4nAdkOR2s0SNMwAqG1YyHMAQe/amal2OxTgqpbBg5ZM6DfxrQjEg2y+YiDt3fWKyOVxBnUiYAHzFT2uLMEydneSSATt1rU7GhHiqrcUF4ZTyMGaLeyTm262raqLbH4SNjG4O9Za3xOdI07gK0nsbD4pCTlCySSYEQY+ennVYpUPF8Uz3ZeOwSNBsP4FP4T7RthWYRmRjtMRtPymqPErnu7rg75jPqflVEHMcxGkn8KZ0t9jGIdWuZly65j2ZQ6me0Dz8BUXEGb3SAi6BI3dSu3IDWakughlOsZdM0RHcw3Fc4syMq5cgMDbNO3OdK1fQDExEMCTzHyruE4g6q4ViMzE6T/HKqd5NYqDidw2kXKdW2+c1gt97BY53a5bukEwpU7EwTv399bj3BknNNeP+y/E3Vkuczv3idu7avTrHtDaKAscvcQfrrTPyZszjVrLbZ2MwphepIgA+u1eQe1Lql0ohBC5SQDscuxHLSPWtJ7f+0nvotW5FsGWO2YjaOcCvP7yhmmSW3Jnc9KzrtVvvYm/bvI2u5ysvlqCD40G4TwW3fu3yIRFchQpgR2ojp+jWSa46PmR2VubLp6jY0RwHtFiLYCKUZfACfGBqe+uF8WeO7j9nqtXc9nbdsZi7MVMgF5AI6jnWWS+rXGB2YkHv7TEN5TXMdx3FXARKqDuFGtDrAIPlW/Djlj3Rk1eC9psdYQWrbMUSQpyZtJOx6a+VKjGA4hZNtC1zIYAK5RpGnzifOlXo/wAsMW99hEH5D91SW8Y42I9BULmmK0GvI7Cg4xdGzD0rr8bc6EKfI/gaGZ6bzoS9dxgb4kX1b99V290d7fo7Coq4ad0ri3UAgK4Hc/8A8abjVs3TLq4P3GCgwI1GXXbfnr1qqrGnZqOVWolt4ewikKLn+Q6691Lh2JFm6rtMBY2zTmAO07Q0VEppiCVZT+iQPk0V0wy97ZyjX2uNYeSye8XMNgsxtMa93zq7e47YZlZSVgCMylhoIJgEDXU1hMNtHSraHSOVZudhkjX4zHWbgBa6NoWEIiOgEx4VQvYdF2xK6/cf5wDQFWiuZqvk/C4jhwqNr/KLXj+cE/5KWI4GMki/YiRJJcfMpQf3pB8tuUV27iyVy6ADWBTMzoSw/BY7XvsOQDH9JEeoorgrPuyCtyxA3IvW/wATWYt3jkZY0JB8xTEfQ1v5GeMaq/hvePOez/a99aOn62tSYJGQ6e6I5g3bR/brG59aWgq+T8Di3962HIyqqDnFxY8u1UeJwBIChswXYBljy1rz52rman5fwuDZ4jhj5uwDETy89aBcTwblhNptOYBrtgqLeaRA5d/hQwnn50fLFwajguFyKIB0+1NHRckePhXnQbvpxunqfWs/JDxHOPYQMZ18qz38kZTAB9Kf79up9TTTij1PqaZmtLL4FiCY1PdVO5wwjUAg9ORqQYpup9TSbFNESfU1cxpVa4ymGUjyn6VNctGAQQTzH4d1dN8nmfU1Bc3zSQaZnBxqb35FKou39qlTyi0FnFv9o063iG60qVGis27zEb1Krmu0qxkTs5mnk0qVYahy10V2lQjRTF+I94X9qlSreKptv4zVwGlSrOSjhNMuHauUqoT0PZmpLQ7LeFKlSCHwmmVylQiNcauUqQa1dFKlUjo086e7mfKlSoKOuiuUqERqKKVKtRHRSNKlUDKVKlSEgpUqVSf/2Q=="/>
          <p:cNvSpPr>
            <a:spLocks noChangeAspect="1" noChangeArrowheads="1"/>
          </p:cNvSpPr>
          <p:nvPr/>
        </p:nvSpPr>
        <p:spPr bwMode="auto">
          <a:xfrm>
            <a:off x="-1828801" y="1142999"/>
            <a:ext cx="1752595" cy="1752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QTEhUUExQWFRQVGBgaFxgXGBcXHRcXGhoWHxwXFxcaHCggGh0lGxQXITEhJSkrLi4uFx8zODMsNygtLisBCgoKDg0OGhAQGywfHCQsLCwsLCwsLCwsLCwsLCwsLCwsLCwsLCwsLCwsLCwsLCwsLCwsLCw3LCwsLCwrLCwsLP/AABEIAMMBAwMBIgACEQEDEQH/xAAcAAABBQEBAQAAAAAAAAAAAAAFAAIDBAYBBwj/xABKEAACAQIEAwUFAwcLAgUFAAABAhEAAwQSITEFQVEiYXGBkQYTMqGxUmLBByNCksLR8BQVM2NygpOistLhU/FDVIOz4hYkRGSj/8QAGgEBAQEBAQEBAAAAAAAAAAAAAQACAwQFBv/EACgRAQEAAgICAgEEAQUAAAAAAAABAhESIQMxE0FhBDJRkYEiQnGh4f/aAAwDAQACEQMRAD8ABm3pURXY99WiKgdYqSOwYuoe+ocYsXLg6MR6zUjmCD0IrvE0i4x+1Dev/epKBpEU9ddKjU6VJZwCySJjTceNFYobwi6AxlM5O3aKx6Ci7Xx/0R/iN/trQNa2TavAfY/aFOUVHedQtxjZEBNYckxK6CQKfhsSFUf/AG6gdGuN84FNUS4JstxCDEMCD4QaHY1A12+SZAtrPQiWJ8Nt+RAos+MV2W2lm2jMw1DsdOmo5g/KqGKxqi1iUFlPeG28vmaQsEAAbdmDRv6RnD8VnABMmJU7Zl6x1GgI6+Iq+E2qi8XLdp0tJbhVPYYk6AQwUiJA0idQSOkEMLxANK+4t5gP+pcEj7SwNjHltUixS/m7PdfP/tvvXWqtxTi1qwgZ7KtLmEDsTMbnmOe/Wh/DfbS1cfJ/J0Wdi7ufKeVNqGVGtdvr8H9lv9VWhi//ANe1+vc/dUwxyjLOGtEw273NNRPLnVEGAeVP93vV58Yp/wDxbX+Jc/dXHxI/8taH/qP+6pKXu6hxa/nUHSwPm7Grt6+CpBsKZ/rX9B2ao51W4E/kwLZVMhyoUGdDA1Om0c6d9JyCK4B1q2mJUb4dT/6rf7a42IT/AMuPK8f9tZSkRU2AH5xSeUn0BNSNiU/6H/8AY/7arllLM3uyoVHJ7eYRG+wp2A3Aj82vUifXX8ae1Ow7Ll0tXAOQNwTHXWYFJ79vbI3+IlBDMeIIA5CoBT8UxLa6H+I+VNUVIqtYUfm3PUqPqarEx1PgCfpU+HLsmRbZzFgdY6afWaE6DXaF4h2VirEgj8dfxpU7TVkb1G4qdqbFZKleX8Pwqbi6fAetv/TpTL66TU/EUm3ZP9pfoakEpUUb+NWAv0qJl19KkZakHQwf40o/xK2F/k7pPbthmVdddRJk7zQS2naHiKIcSVks2yYhS40MZtV7J7pPzNb3Jjus2dpGxUpcCrn7BLgGCFkcztrAptn3rak21B5Qz+pkV3huG93ZvmZdrTFiDzEGAe6rvujlW51Yo39rKCp8SJHpWfj3+5rlrqKtlGW6mYruDKgjnzk1St6viD/VN+1VviKH3iT0NQcKsy10Hna+pasySXUNXsEre6trbRrrBFMKNpA3J0FB+N4bH25dsG6KNQyiYka6qSdeY6ivW/Ybh6Jg7MAaqGJ+0x3n6eRq/wAXXtKnKJ8a9HCa7c+T5kv3sxMyG577+ddt2ydDvXsntf7EWcQCygJd5OoiT0bqO+vLW4dcs3jZuqVu2yAR6bHmNa53HTUu3oGAQi2gb4sqhvGKtXF0Xwb6rUZU6eGtPuDRfB/2aYHBPI100h/zT4oKMg1FiP6e53LaH+Un9qpyvfUNwfnr5++o9Lafvp+kaaYRUhFNNSRtUF5gbOIj/p5Z5SxAiamvKSIG5IVfEkAfMz5VUNuLN4Tvdt245AJciB+rPnUNobGI958OQTI7TgbcyN4qXGWvd4DLmUvdvA9kz2BI3j7VS3LI2IBqK+x91btSMmdztr2SCBvtmb5UzQvsDvABiOQ09Iofi8XyGn1NScSxAlo11MVY4dhMozNqx59O6uV7bTWndlAPYXTsLpJHNidSanOGKBGR2DEE925H0FNaiF9dVHRVHyn8a1AEPgyxJJJM79Y0B9BSohdXUxSq0hVh1qJm+lWMWwDEHmTFVrm4oSJtU9asXNcMp+y6/MRUSRBqews4e6vQAjyb9xqIUV0NQvVph9ahK6URGA7GiN2MykhnKkHKIKgmY0J1+E/q1RjSiOEJK3u57Wo7syn53DWt9yDXW0eHW4xcZCVZYIaAYYidQeVTY0X7Y93AyZleZB11AiYjY8qt2l7F49LL+oihd/AhmVjJzEZ5JObbTXlqdKcroSbLHuc4OgGwnnPSn8C1uOREBVE9SCSR9PWu43CKpUgDYCOgHSm8Hsj3rmBIVY02ktMVj7abj8nHFAC+FcjsO3uj1DQxU+ZMedbrHcMW8BJysuxH08K8ZtjLiTyFxJH9pY2763HBvbB0AS8puAbOsZx/aX9L5GusyY00tvg2Uy7Zo6V55+V3hK/mcSB+cDC2x6qdVnwaf1u6txc9rsJlzNdyD74Zdemo1NYH2w40Mfct2rAPuLbh3uEEB2EwqA77703Ka0pvaNI8NB5065oEj7/7NImlcGif3v2azD7NU0+a4APLuroNBcUa1Gf6XEH+tPyVB+FT211HiIqvb1a6et278mj8KvpOmmGpDXCakp4wkLmH6JBHiCKgVfzFqdS9/Mf1Wb6mrOMtFkZQYJ28aWKtgDDr0N1vQKv4moGNQziN/KEPMo8eLXGE+iE0UIFZX2ivjMon4LVsf3mlv2/nVatdqODs5rhPJdqNqKqcNsQg6nU1ftJJgfMwB4k6CsRqmqkkCrPEL2W4x21j00piW0zge/2I7Sr2ZPQkyYqPFpbNtmLlnMxOnPQx307CWJ160q6q6UqdoTvakzvJ/d+FRXBV3F2oZvGfXWqdwViFAdAan4c2jr9pG+n/ABUVxdfKo7LQelaSMH6VwpU7MBUF2+FEnapGWrZLgBSRIkjWB1PQVb4a35p9DLBm2O/vAwjroKmwPEzbt3UA0uDfuANT4DHn3aQmmQD4o0gU465bF/aSMGS5lMhrVz6VAv8A4YnfL9J/CnYS0Utssz+bubeBNR4MZrixsqT65QP2qM/qHH+TuKCMv8dai4IR7y71hP2qm4xoU86r8DXt3T3JHo1Y/wBx+l3iaQBcH/hnN5bEeh+VXrJB7xoR4Gm5Zmdjp491U+CuVz2jvbMA/dOqn0+ldGRHF/DZH9bc/wBBpMZ3p2I+Gwf6y5/opFj601Iyk6iu3k+GdPi/Yrl1ykENl69kNM8tdqjW+WyjU/EZPTQR46bUxHEa09acoFOI0qSTCJ21/tL9RVDC7MY3e4f87UTwfxr40NwJm2p6yfUk/jUjyKbUrUwjWhIitRYr+kt/dtN/muD/AG1buLVW+Pzx+7atD1DE/UVJWxNwAEn+D0rF4uy1y6EIJZjJjXSNBp0AArU8flbRYaEER3nYfWhfstjgl97rIWyDlGkkde6sZe9Getu2EI7JBWNwQRTxhs2rksOS7KP7o38aL8c4z/KruYIVVdFzRJmOnhVRBWtCJOHqA4OnZVj6KaqXLQOpq2tzKDESRHkarZuVFSzmpVAa5Umr4mmk0IYVoMWmZT4GgBoSG5v5VWK61bqF01qSC4aqYl4XadRVy5vA1J0FG+H+xd+5DEpbHeST6DanVLO27kIxNtQAvVjuQI85orhmJXsogHIB3o5f9gnA/p03BPZbYTpv1igS2/dvctFgWQiYnZhp9DVjLLdq+liwJDZgICvMMx/RO0jwpnCdAW90dVQ58zDQgnIOyZgmfOp0Itrny5mMrbX7Rg5pPJQN6H4cNfY+9Zj+bQhVYqonNICiOgrGWd5TTcnV2Zxi4SygjVdCZnUjbYU/gTibkIxPZk5goiDAgg99SYjAIICnUnWSTIAMampOCYUgXGnUtlgcskgfj61YzLnui2cREGR/RvIj9JD+FU7hVLq3GFxQ/YaMhOaexsQOoq3nPU1T4pbZ7bqDy7P9oag11vTEF7hXJan3k57mXRJzR+l2oiJrjlefvI/sJv5PQ4YsumGfaS588mvzmtZ7JLJaRJBHTY02qA6sFKNlchTOqCJnSdTIqLFIvvDEgM86LmGqW9oPQA+dem+7MROnhWD9sWK4mxBjMLk7awKd6iDjkkjO3+E1R+8UfpN/h3P3UhcM86dmPM7Huo2k+AvLnBzbBjBV12BO5HdQ7DXFVFAcEBRrluCf8tXVuEBydYRz/lNVsISLaa/or9BUnGvqP0lP634imnEL9pP1o+oqzJPOq2OxXuhLnTu/jTl61mlZs8Na6uZbgAPdPoaG4lwl+4rsskIZJC7CAAD/AGarW+J3TJt3GUNJiZy6xtyOhqHhSuz3bjOzMSF1jQBQa+f4fH+ox89yzy3j9R3zz8dw1J25xe4jQpIYAM5ykH4dgemp+VUuCcOPuGbszdMwWExPMcjVH2nuk3SoOwVNO/U/UUXuYUW7FtYEwJ0G8T9TXukvLbjb1ozE4C4qjbXowNdTQDrAqI2gdBvypKIEEyRzprJ1w1HbpwNdQa1VHE0qaR30qE2rk5RAnUA+EwflQK6IJ7ifkaOWiYgjbfx0/caDY8Q7eM1rL2IqNXL2811mE0y9QVK6YM8xrXrfAxNpTqZAPyryLFdaM8C9q79rKmYFNB2o08zyrWNT1drYjavLuM2gOJX107aWj82H41c9pPbo27YFu4puNoIjs95IrL8BBOJDuxd3lnY6yRr6a1nyZdbOM7Xzd95iLhBOSwptoPvFZc/hUXDnAdSdAbWvgAh/aNO9lrGcNJgM7kt3knT5Vr+GeyliFJZ2hco2+GAOn3RXOesf7b+6yuA4iMS5CqYTWSd99aucIc/nVOwciP7qz4mTWjteztjDDNYQIZAJMnN/EVe/mBAgMantEjmTz8a6S9s3Hpmbg2qJCaJY/BhZKZmC6nSZ8KGrfESIIMEeHWm2USaUsLcCsLPNLjuJ+w6z8mJFaTgfFRYYkrKmJjceRrI8Xu5Lti795kY/dIB+tFLjcpqyEekN7QWhbz65QJkxtXnvFOL/AMsvpdVctm3nCk7uTuY6Rt40ExvtWrYJsObLe894NRsVDAweesQfGp7nEFa2uwIPw6EA9JHKKtlPxm8Us3GUwQuh6d9ZU425lEXCDMzIqH2i46Ye0I7UZu6J+Hp491Z+7jiVUa85Jj6RpFYym3bxZ44y7j1PC4pmwhY/EbDEnqYOtXbIgDuisvwHiq3cLcQaNbtRG8gwJFaP3kV0nqON9rNu5E0I47emAIneCdiNjljv61Df9oUQ3FIPYgZt5Yg6AeVDMReYTIIcmWzAg/PlBrGdUWGuqM40LQMpO41JO3MzUnALsOyHd4In+PChChgGMTm5nlTLmJgbQV2INYlsKpJu4vua6x8s0D5LWn41dkoPH8APrWd4Jb/PBjsq7c5ijXEbbEhiIMRHTxPWtzIVUQmreEwpuNlBjxqkt2PHwp1rEEHSc31mIA/jlRaltkCvl+LqRtTraTPdTsLhumpJ1qZ8MV1q1QHtHWu1xonau1FscU+UsdTsYHf/AMk+lB8a3aPz8RRW88Qe4j0JP0agmObtmOcH1G3qDWr7EQ3GqG5c2FOc1SxV0ATOm9RUONYplKBTAYGaoYa81xXQkbb+vOq3EeJi6yjLopmeZ7qu4biqAQFg0GGvwPLaW6LiMSSPdiS4ie0RERRjgmJy37YmW2/WBG3nQ27xPprQm7j7gIdf0WU6co61XuaU9vR/yf8AErUNhrkBg7jXn2jpXomHwUAZHIHLY/M14lZAbEC6pi3dOZ4/RbLz7pArecL4o+UCSNNRt9e6sYzc6Nuq3V/CZlhm79AKkFvsgFjAHcKxv8+vMZiQNz0qpi+IzJlj1JJPXy5Gtav8jcHfaPjeHwlpmJBK7KNSW5DzNec8P4mBaQF1BgyNdJJMTPKape2LO6LHwhgSIMkaw3hMDzFZZbp60zob23vE76tZtElSHe6pOw+HTzqvg+LmIMSNDrv0NBsdcP8AN+FPP3136UNwFwlx3anwrpkI3FrB4c4J2YL7/wB4I1M5SNTExQ3DY4e7tJpqBPmRvVgXQLFskLMsT1gFViefMxQNcKyksYyA6HnE6SKxYQviGCum7cZUZxmJ0BOk91dv2w8ZcOyNtADasTzB6DQAV617I4a3ctgmDoATEz49Kv8AEcFg0m5IZ1IMLlJzdIA0rlMrt1nDXe/+nlfAeG3bBuXLqMilYAaASc6SMv7609ninvGyqrbgTpGvn303i+IFyQ6kKZ0GhiQdz4D51DgkUEC3AnTXvG7V1m9OVjvEsGhugKA4tlSSYGZpA07j/wA032kwuJe+1y7OZzIIHYjSArDlAobwu2Ti3DATmHPkrjL6xW8s4qY7IgnUAHadPHWs+7uplF4k7WVtwglpzQMx/RieQ0oZxfDBRodY1r1qzg7IvBHtqwvIHGZF0uIIcbDdcp/umvPPyle7XFZLSqqi0shQBqSx1juy1cVFP2Rxdq1eJvCVPdMaLBI5jWp/aLE23vxZk2oWSNg2vwjkNvMmgnCWDNlbZgNe/wAfKjOCd7BzWzqDIkT5kc6zya0gu4WBIqK2Y15aH0qO7xK5mY6AXD2tDGvTp4VNfAySNREef/ej0hrDfCPGf49KuOk2z51RsGAB0X9376t3r+mm0V2jAI1vWlTr12GIgnypVktDfvfCOrH/AE//ABoZxNoI5TV67c305fQj8JobxNxG4kHrVvpSW1TuNQjiutto6VeN4dRVfELKkdR9ajZZ7ZK0oAkiTypLP2iKfdbpsKt4XDKyFp7QMEfdPP1qWlW9fBAjPMAGYiRMxHlUNi6V7q1OI9mWFhb2ZCrkgDMJkdVmRQPF4DICSwn7M6nvpvQaf8n1i3fxtlboGQ5iRMAsB2fXXTur2nEey1i59oN1B1r5v4XbLNA0AI1OgkEaTy516Rg7cxBj+8R+Nax0q9GT2VRUa2p0cHM7AMx6eAB18qA4GxaW6tq4sWgxDTqffEAAsTuNDHjQfE2Su1xzt+kRrAmJbkZrJca4ldS4wYnsjNG5ZBuSTvqRtVx7W+mo43hLdvi0TKsFGUEdliIAPKIAMd9EeJcFVrboUEOCJAHrXm2M4qy3Fe0e0TmB3Pz33q8/Gsbp76+bSPoCVB9QoJHnRlAoXCDaXDshBtO5nXc76eVWLGEyjRFA5mZJqjiseySSwuGd9YJ5605uLubc+7A15nunbfbWvP5Znb0+t+g8v6bHC/L7aDG4NL+DUBSjq51WYMAkSeWra+G9AW4XcbRWnaYPTfSdfGtR7A8btMhtO2V5zEn4T4dI00NbPA3bLKSVQEEgzE6c/pXqxw3JuvleTOc7xnW2H9msA1tIdc5kmJbLEDRgDrWi4fibbv2ba25MKigeGkDU99WOLXFCn3ZnQnwoX7MY/NYVoi4jnKxGzKTqOoIPnVlhGcbam45wZ2BIVpUHMCsEd55x5UBwXDrhMgHs1vcfxl3USsQIMEiZifLTah1jDqVLIo1mcrbRG45bmiyNMxhMMFxIc7Mqz4hj+8Vp+G2pC/3fWZj5Vn7/AA9s5ZTIEaHcRP765d4ldtW5UwdxoDOvL1NYvSeg+11sph1vL8WHZLoP3VMOPNGYV5R7bXQ2NxBA7MoB0gIn7q0WK9sMResPbdVKshRxlgtnBBI6aTtQDG2wwzXJJO/p1quWxpn+HAgrm/SHZ7wxOU+orSYfEBAVdSGH2pH/AHpcWwlopbNtSMqhQCdVGm5Ghg1peDcTS7bVG1uAQQYgxzE78q5Ze3SemRxeLt/dB267/Q06xLEQAFUBjHOZg/U0/wBr2TshIiTMCIPT8aHWcRFsZZW59vOSD3FTpWsfyb49Y8q0Uaeg/fUuKWB3kAR02oVb4nsHEa6kaj03q/fvhtVIKnUEV1cjIHdSpoI6UqECYjG3H3YgdBoKhVe+ni31keOn1qxhcAz6IGY/dBP0FeO5P0eH6ayf6ZIqkVXe6VcAA5TodzB5a8q3HCPYTE3d09ynNrmhjuXcn0rXt7HWLOGupGbOpzu27EAxHSDtFdPFjlvf08n6/PxY4cd7y/DyPhXsHfxdo3bJUw7KVbTY6QfOuL+TviQOmHJ8HSPm1a38l166LTqTDK5PjMifDs/KvTsLcLfFFPPWfGvl/TxPC/kz4m0ZkW2D9u6B8hM1oOG/khAIbFYifuWlie4u2voK9YtINCIPlTcWkxXTK3TMeWe3HCLWHwqJYtraRboM9dG7TNueVCMJjFHa0MQdpkaDXqK1/wCUPAn+SXTJYypAPLtDQchpNZL2aJtdlwjmJiQeY0mOlHh2qO28T7wEokqBA1BBKmZE+MQOVA+Nst0JItJdsMwkLrcVoJDD5TOxreYe7bFvMQqaaDQesV5B7S64i43azMQFA0k6adRXotFgXeUhm3kHT6/x40T4ySPdZ5Ma6+euv8aVSv2WtqMx1MgHfXnB8a0XHT2LWUT5A6HqTsKxQxuOuksOh2/7VaazaYEK7xI1YaZcu5afimQBHnXovsp7FWsdhbdy4dczA8tAYgR9a0F78k1n3eVCwBYTmYnQAxtHMmuVt/h6J48brWf97eVeyNtf5XbXUpOpA/R6mvULWGwQ7QJBbnqdSdd++r1/2escPwhCqikEG5cjUjNPaO8D8KFcK9ocJfcW0+JvhDJlBiSYkb7mu3jxmtvN5NS6nbvGMAFuJbDEC4NJ12IJ8omg9m1ctXAsyoOhjlI9Dr8q0+PUi+rT8KMAOUkgT6T60O4g/aQ84Y6adK1mMB3hHAjeGe4xyE6Abnb0o++Kw2HTIciqB8MyY7+ZrHYPit0KLat8e2sR8u6stjuJS7LBzAwSLhgka+NZlbegcesIXRkAAdfU6a+hFYT2pi2hgbsunKZ39AZo3axBuKhBYhcqRpOp1g98c6A+03DrzsqWkZ9ACBqdWMAem9Yt2tK9y2zBGk9r4Rzj7Td5geVOvYd/0idesUawfBMQz27d1ckLpqCAoIHLmK0f/wBIKQoa4wgzoo+tZs7W3mjOczakADfl3bc6hv442tUEuuokSJ7/ACJrd8V9mTaRvdNmDasCIPiPKvN+J2CGYCRBHnoKzrdalELHtBbTBkXLa3LlwnssOyPvR3cqx9u4c2hO/wDE0QxmGbRiDlI9O4/vpuF4fmEqyiNSWOWPOq+SRvHx3KKb41z+lz5Vp+DPlsyeprN2sGWBgTGp/j+NqvcFunNkOxkfjWplus5YWTbb22UASDMD50qpXW18h9BSrTm9st2UOpVD4gGr1lQBAyr4AVkP53uqxH5uM5UTI0hSOepIb5UXN6/9u2v906eZaszPF2vjyk9jLxvqT1oFxHHI8ostowJXVQYmM2xbuExzilcsBiPeXGuA8j2V/VWAR4zVcgKpQQAl0gDoCRsPB6vkuxMMdVhfZIlbrIOXvBrzC3CR8ro9K32FJO4jzryziOPfCY26V6kgcu0on/RRrBflSw4AF23dU6TAVh5ag1nyzlnyjGE1jp6TYUjl4k0rrTXn178rmCXZL7noFUfMtWd43+V664Iw1lbX3nhz5LtPrT3U2X5RuIWrWEcXGEv2UXmzdw6DmaC+2WOW1YsPaVeyJIUAAZlX4ukmK8i4hxO7iLnvL1xrjnm30A2A7gK1uKxpuWEtMSioBIAHaPVpreGsZpKV/wBpr79r3jg9xgdwyjShj41/ee8b4jzYTHePwqSzgBccC2TziQBtz/jrTr+BdXCuQCdm1I89qeQcLe8tMJ+HXxk6mfTSrXFLhKWYmAAT4AVb4NwR2zBSHJHMwNxvPlpUV7DsbhMjsjY6gCBOkdTRM5eotPSvyO8QQ4c2cwzq7tlJ1ys2hrS8B9ubN579pkNt7VwqAe1nAMFttNQfUV4gtm4yu9gkMmudSQwaTERuIMU9Uxap70e8XMQpdQczA/FI37U1qWS9ixuvbP27tXveWDab3JOXPOphgD2ANt6xXs3iLNrFB7rsEtljbJB37QBePumfOqeIw9627NeUIG+A6E6EEA+g+dajC8Ft3rXubJNyTLQuUsZ5lhp/xWbnxPHYj/PAu4gFDNsqQD46z6iKsX1JJbkpy+Gin0rO2+H3bDm2slQBvAIPMd8RW94Dw732EJIy3Szgnee5uulPLkpjo+0kEZcouZZkryjkefKs7fsW3f3ly2uee3lZpOsaLOutFLAa3eQEtADAwwcaGJXoJG1NxiILY7QknUlIJlifi86J1Cr8GsqoK5o/PB4O5UHQd8VqODKFZ2jtfD82P41lkRVcDMJ018aKYPijFWgbtvHQVjdnZrRYjEpu8COewgb+Bq4iyoKkMpEjv8CKy1mbxCzlUQpPex5jnpNF+FcFXDErauOEJ+AwVXX9Ebr6085P3Djfo/FowBJgCIPhWQucCw9xVYdt7jMZ3AAJER4xR72suXltnKAU/TZScyrzIU7mO+Ky2Eu4fDAtauOGIaA7EjUagDbfWd61xl7lH4B+HW5uHKsqNIImQDER5ihvtBgEB7PYuNtaRC0jXtRplmNq0PsrYBzFun47moOH3Bd4nddCCqWiFM6Hsouh8Sa8G9538OsyuPqsZg8KFPaN0j7KIQT5zT7QFu6oyG2MrHtAkjMdC3TnXphtFdXMDnJHptWExzA4p2dytssFZlGYrABkDnudPGu3iu8uhlbZ2a3EdTCyJOtKp8dhsTZdrYsNcC/C6iVdSJVlPQqQfOlXq1k5vUkdjdGQBgyqxBndSQSI5wVorF1hGUDxLGPIAV51guN276Kt57lpl2e2YmQN6K2sHhmHa4hiCOnvCPwrhJdvTrCycrr/AB/602MNu1DX8SqKBoCyr6AdonXrQb+cWvFhhLeWxIL37oKKAIzFQdyY37qrWLfDbJzJabEXORcs+vixgelU+N8VvXxlYi3aG1tdvPr9O6ni1z8eH7Zy/wCep/TH+2vERexFy4m2yHqBzjvk+tYu4xJM7mtfxbCgULOGU8p8a3t5dBOHwwdgCY11NRX7fbKL2tSBHakcjpv40bw/BsxgLPcKlxGGWyAAO3zABBHnVtaDeFcOIbM4jLyPI9fGruLuG5Insr6k9PlUuFuRJMeHTxqezgJW2AdTmZu8Tz9PnVP5K/7PYYKyxvz6kgTHcBpRr234YC9wRl7TEHoddPA1X4TZfNAUgBWjlyOs+dHuK2swuDcmCD94DUR5/Ks7LIezBD3Vts4TcNnaOW+ulUkEX8qkMACGI1BgnWaI4nAdkOR2s0SNMwAqG1YyHMAQe/amal2OxTgqpbBg5ZM6DfxrQjEg2y+YiDt3fWKyOVxBnUiYAHzFT2uLMEydneSSATt1rU7GhHiqrcUF4ZTyMGaLeyTm262raqLbH4SNjG4O9Za3xOdI07gK0nsbD4pCTlCySSYEQY+ennVYpUPF8Uz3ZeOwSNBsP4FP4T7RthWYRmRjtMRtPymqPErnu7rg75jPqflVEHMcxGkn8KZ0t9jGIdWuZly65j2ZQ6me0Dz8BUXEGb3SAi6BI3dSu3IDWakughlOsZdM0RHcw3Fc4syMq5cgMDbNO3OdK1fQDExEMCTzHyruE4g6q4ViMzE6T/HKqd5NYqDidw2kXKdW2+c1gt97BY53a5bukEwpU7EwTv399bj3BknNNeP+y/E3Vkuczv3idu7avTrHtDaKAscvcQfrrTPyZszjVrLbZ2MwphepIgA+u1eQe1Lql0ohBC5SQDscuxHLSPWtJ7f+0nvotW5FsGWO2YjaOcCvP7yhmmSW3Jnc9KzrtVvvYm/bvI2u5ysvlqCD40G4TwW3fu3yIRFchQpgR2ojp+jWSa46PmR2VubLp6jY0RwHtFiLYCKUZfACfGBqe+uF8WeO7j9nqtXc9nbdsZi7MVMgF5AI6jnWWS+rXGB2YkHv7TEN5TXMdx3FXARKqDuFGtDrAIPlW/Djlj3Rk1eC9psdYQWrbMUSQpyZtJOx6a+VKjGA4hZNtC1zIYAK5RpGnzifOlXo/wAsMW99hEH5D91SW8Y42I9BULmmK0GvI7Cg4xdGzD0rr8bc6EKfI/gaGZ6bzoS9dxgb4kX1b99V290d7fo7Coq4ad0ri3UAgK4Hc/8A8abjVs3TLq4P3GCgwI1GXXbfnr1qqrGnZqOVWolt4ewikKLn+Q6691Lh2JFm6rtMBY2zTmAO07Q0VEppiCVZT+iQPk0V0wy97ZyjX2uNYeSye8XMNgsxtMa93zq7e47YZlZSVgCMylhoIJgEDXU1hMNtHSraHSOVZudhkjX4zHWbgBa6NoWEIiOgEx4VQvYdF2xK6/cf5wDQFWiuZqvk/C4jhwqNr/KLXj+cE/5KWI4GMki/YiRJJcfMpQf3pB8tuUV27iyVy6ADWBTMzoSw/BY7XvsOQDH9JEeoorgrPuyCtyxA3IvW/wATWYt3jkZY0JB8xTEfQ1v5GeMaq/hvePOez/a99aOn62tSYJGQ6e6I5g3bR/brG59aWgq+T8Di3962HIyqqDnFxY8u1UeJwBIChswXYBljy1rz52rman5fwuDZ4jhj5uwDETy89aBcTwblhNptOYBrtgqLeaRA5d/hQwnn50fLFwajguFyKIB0+1NHRckePhXnQbvpxunqfWs/JDxHOPYQMZ18qz38kZTAB9Kf79up9TTTij1PqaZmtLL4FiCY1PdVO5wwjUAg9ORqQYpup9TSbFNESfU1cxpVa4ymGUjyn6VNctGAQQTzH4d1dN8nmfU1Bc3zSQaZnBxqb35FKou39qlTyi0FnFv9o063iG60qVGis27zEb1Krmu0qxkTs5mnk0qVYahy10V2lQjRTF+I94X9qlSreKptv4zVwGlSrOSjhNMuHauUqoT0PZmpLQ7LeFKlSCHwmmVylQiNcauUqQa1dFKlUjo086e7mfKlSoKOuiuUqERqKKVKtRHRSNKlUDKVKlSEgpUqVSf/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155575" y="1266379"/>
            <a:ext cx="8988425" cy="2308324"/>
          </a:xfrm>
          <a:prstGeom prst="rect">
            <a:avLst/>
          </a:prstGeom>
        </p:spPr>
        <p:txBody>
          <a:bodyPr wrap="square">
            <a:spAutoFit/>
          </a:bodyPr>
          <a:lstStyle/>
          <a:p>
            <a:pPr marL="342900" indent="-342900">
              <a:buFont typeface="Wingdings" panose="05000000000000000000" pitchFamily="2" charset="2"/>
              <a:buChar char="Ø"/>
            </a:pPr>
            <a:r>
              <a:rPr lang="en-US"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Do not place or store items on top of cabinets, light fixtures &amp; radiators</a:t>
            </a:r>
          </a:p>
          <a:p>
            <a:pPr marL="342900" indent="-342900">
              <a:buFont typeface="Wingdings" panose="05000000000000000000" pitchFamily="2" charset="2"/>
              <a:buChar char="Ø"/>
            </a:pPr>
            <a:endParaRPr lang="en-US" alt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Wingdings" panose="05000000000000000000" pitchFamily="2" charset="2"/>
              <a:buChar char="Ø"/>
            </a:pPr>
            <a:r>
              <a:rPr 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Do not block aisles and exits</a:t>
            </a:r>
          </a:p>
          <a:p>
            <a:endParaRPr 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Wingdings" panose="05000000000000000000" pitchFamily="2" charset="2"/>
              <a:buChar char="Ø"/>
            </a:pPr>
            <a:r>
              <a:rPr lang="en-US"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Maintain tidy workstations</a:t>
            </a:r>
          </a:p>
        </p:txBody>
      </p:sp>
      <p:pic>
        <p:nvPicPr>
          <p:cNvPr id="11" name="Picture 13" descr="IMG_0066"/>
          <p:cNvPicPr>
            <a:picLocks noGrp="1" noChangeAspect="1" noChangeArrowheads="1"/>
          </p:cNvPicPr>
          <p:nvPr>
            <p:ph sz="half" idx="4294967295"/>
          </p:nvPr>
        </p:nvPicPr>
        <p:blipFill>
          <a:blip r:embed="rId4" cstate="print">
            <a:extLst>
              <a:ext uri="{28A0092B-C50C-407E-A947-70E740481C1C}">
                <a14:useLocalDpi xmlns:a14="http://schemas.microsoft.com/office/drawing/2010/main" val="0"/>
              </a:ext>
            </a:extLst>
          </a:blip>
          <a:srcRect/>
          <a:stretch>
            <a:fillRect/>
          </a:stretch>
        </p:blipFill>
        <p:spPr>
          <a:xfrm>
            <a:off x="5715000" y="2512181"/>
            <a:ext cx="2819400" cy="3759200"/>
          </a:xfrm>
          <a:ln>
            <a:solidFill>
              <a:schemeClr val="tx1"/>
            </a:solidFill>
          </a:ln>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222746">
            <a:off x="5638800" y="2362525"/>
            <a:ext cx="3197298" cy="2418601"/>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222746">
            <a:off x="775948" y="3949175"/>
            <a:ext cx="3197298" cy="2418601"/>
          </a:xfrm>
          <a:prstGeom prst="rect">
            <a:avLst/>
          </a:prstGeom>
        </p:spPr>
      </p:pic>
      <p:sp>
        <p:nvSpPr>
          <p:cNvPr id="14" name="Title 1"/>
          <p:cNvSpPr txBox="1">
            <a:spLocks/>
          </p:cNvSpPr>
          <p:nvPr/>
        </p:nvSpPr>
        <p:spPr>
          <a:xfrm>
            <a:off x="-228600" y="87776"/>
            <a:ext cx="95250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bg1"/>
                </a:solidFill>
                <a:latin typeface="Arial" pitchFamily="34" charset="0"/>
                <a:ea typeface="+mj-ea"/>
                <a:cs typeface="Arial" pitchFamily="34" charset="0"/>
              </a:defRPr>
            </a:lvl1pPr>
          </a:lstStyle>
          <a:p>
            <a:r>
              <a:rPr lang="en-US" sz="3200" b="1" dirty="0">
                <a:latin typeface="Verdana" panose="020B0604030504040204" pitchFamily="34" charset="0"/>
                <a:ea typeface="Verdana" panose="020B0604030504040204" pitchFamily="34" charset="0"/>
                <a:cs typeface="Verdana" panose="020B0604030504040204" pitchFamily="34" charset="0"/>
              </a:rPr>
              <a:t>Hazard Control Methods:</a:t>
            </a:r>
            <a:br>
              <a:rPr lang="en-US" sz="3200" b="1" dirty="0">
                <a:latin typeface="Verdana" panose="020B0604030504040204" pitchFamily="34" charset="0"/>
                <a:ea typeface="Verdana" panose="020B0604030504040204" pitchFamily="34" charset="0"/>
                <a:cs typeface="Verdana" panose="020B0604030504040204" pitchFamily="34" charset="0"/>
              </a:rPr>
            </a:br>
            <a:r>
              <a:rPr lang="en-US" sz="3100" b="1" dirty="0">
                <a:latin typeface="Verdana" panose="020B0604030504040204" pitchFamily="34" charset="0"/>
                <a:ea typeface="Verdana" panose="020B0604030504040204" pitchFamily="34" charset="0"/>
                <a:cs typeface="Verdana" panose="020B0604030504040204" pitchFamily="34" charset="0"/>
              </a:rPr>
              <a:t>Administrative Controls - Housekeeping</a:t>
            </a:r>
          </a:p>
        </p:txBody>
      </p:sp>
    </p:spTree>
    <p:extLst>
      <p:ext uri="{BB962C8B-B14F-4D97-AF65-F5344CB8AC3E}">
        <p14:creationId xmlns:p14="http://schemas.microsoft.com/office/powerpoint/2010/main" val="890336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idx="1"/>
          </p:nvPr>
        </p:nvSpPr>
        <p:spPr>
          <a:xfrm>
            <a:off x="-263979" y="1214036"/>
            <a:ext cx="9067800" cy="3810000"/>
          </a:xfrm>
        </p:spPr>
        <p:txBody>
          <a:bodyPr>
            <a:normAutofit/>
          </a:bodyPr>
          <a:lstStyle/>
          <a:p>
            <a:pPr lvl="1">
              <a:lnSpc>
                <a:spcPct val="80000"/>
              </a:lnSpc>
              <a:buFont typeface="Wingdings" panose="05000000000000000000" pitchFamily="2" charset="2"/>
              <a:buChar char="Ø"/>
              <a:defRPr/>
            </a:pPr>
            <a:r>
              <a:rPr lang="en-US" dirty="0">
                <a:latin typeface="Verdana" panose="020B0604030504040204" pitchFamily="34" charset="0"/>
                <a:ea typeface="Verdana" panose="020B0604030504040204" pitchFamily="34" charset="0"/>
                <a:cs typeface="Verdana" panose="020B0604030504040204" pitchFamily="34" charset="0"/>
              </a:rPr>
              <a:t>Proper storage and segregation of hazardous materials.</a:t>
            </a:r>
          </a:p>
          <a:p>
            <a:pPr lvl="1">
              <a:lnSpc>
                <a:spcPct val="80000"/>
              </a:lnSpc>
              <a:buFont typeface="Wingdings" panose="05000000000000000000" pitchFamily="2" charset="2"/>
              <a:buChar char="Ø"/>
              <a:defRPr/>
            </a:pPr>
            <a:r>
              <a:rPr lang="en-US" dirty="0">
                <a:latin typeface="Verdana" panose="020B0604030504040204" pitchFamily="34" charset="0"/>
                <a:ea typeface="Verdana" panose="020B0604030504040204" pitchFamily="34" charset="0"/>
                <a:cs typeface="Verdana" panose="020B0604030504040204" pitchFamily="34" charset="0"/>
              </a:rPr>
              <a:t>Proper chemical container labeling</a:t>
            </a:r>
          </a:p>
          <a:p>
            <a:pPr lvl="1">
              <a:lnSpc>
                <a:spcPct val="80000"/>
              </a:lnSpc>
              <a:buFont typeface="Wingdings" panose="05000000000000000000" pitchFamily="2" charset="2"/>
              <a:buChar char="Ø"/>
              <a:defRPr/>
            </a:pP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9940" name="Rectangle 7"/>
          <p:cNvSpPr>
            <a:spLocks noChangeArrowheads="1"/>
          </p:cNvSpPr>
          <p:nvPr/>
        </p:nvSpPr>
        <p:spPr bwMode="auto">
          <a:xfrm>
            <a:off x="914400" y="1447800"/>
            <a:ext cx="7848600" cy="4267200"/>
          </a:xfrm>
          <a:prstGeom prst="rect">
            <a:avLst/>
          </a:prstGeom>
          <a:noFill/>
          <a:ln w="9525">
            <a:noFill/>
            <a:miter lim="800000"/>
            <a:headEnd/>
            <a:tailEnd/>
          </a:ln>
        </p:spPr>
        <p:txBody>
          <a:bodyPr/>
          <a:lstStyle/>
          <a:p>
            <a:pPr marL="342900" indent="-342900">
              <a:lnSpc>
                <a:spcPct val="90000"/>
              </a:lnSpc>
              <a:spcBef>
                <a:spcPct val="20000"/>
              </a:spcBef>
            </a:pPr>
            <a:endParaRPr lang="en-US" sz="3200" dirty="0">
              <a:solidFill>
                <a:srgbClr val="FFFFFF"/>
              </a:solidFill>
            </a:endParaRPr>
          </a:p>
        </p:txBody>
      </p:sp>
      <p:sp>
        <p:nvSpPr>
          <p:cNvPr id="12" name="TextBox 5"/>
          <p:cNvSpPr txBox="1">
            <a:spLocks noChangeArrowheads="1"/>
          </p:cNvSpPr>
          <p:nvPr/>
        </p:nvSpPr>
        <p:spPr bwMode="auto">
          <a:xfrm>
            <a:off x="4634630" y="2759520"/>
            <a:ext cx="17525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2000" b="1" dirty="0">
                <a:solidFill>
                  <a:srgbClr val="FF0000"/>
                </a:solidFill>
                <a:latin typeface="Verdana" panose="020B0604030504040204" pitchFamily="34" charset="0"/>
                <a:ea typeface="Verdana" panose="020B0604030504040204" pitchFamily="34" charset="0"/>
                <a:cs typeface="Verdana" panose="020B0604030504040204" pitchFamily="34" charset="0"/>
              </a:rPr>
              <a:t>Open Containers</a:t>
            </a:r>
          </a:p>
        </p:txBody>
      </p:sp>
      <p:pic>
        <p:nvPicPr>
          <p:cNvPr id="18" name="Picture 4" descr="C:\Documents and Settings\is2300\Desktop\CODM 409\July 09\IMG_08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7863" y="2299492"/>
            <a:ext cx="2105025" cy="406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Arrow Connector 8"/>
          <p:cNvCxnSpPr>
            <a:cxnSpLocks noChangeShapeType="1"/>
          </p:cNvCxnSpPr>
          <p:nvPr/>
        </p:nvCxnSpPr>
        <p:spPr bwMode="auto">
          <a:xfrm>
            <a:off x="7519193" y="2045732"/>
            <a:ext cx="327819" cy="2373868"/>
          </a:xfrm>
          <a:prstGeom prst="straightConnector1">
            <a:avLst/>
          </a:prstGeom>
          <a:ln>
            <a:solidFill>
              <a:srgbClr val="FF0000"/>
            </a:solidFill>
            <a:headEnd/>
            <a:tailEnd type="arrow" w="med" len="med"/>
          </a:ln>
        </p:spPr>
        <p:style>
          <a:lnRef idx="3">
            <a:schemeClr val="accent6"/>
          </a:lnRef>
          <a:fillRef idx="0">
            <a:schemeClr val="accent6"/>
          </a:fillRef>
          <a:effectRef idx="2">
            <a:schemeClr val="accent6"/>
          </a:effectRef>
          <a:fontRef idx="minor">
            <a:schemeClr val="tx1"/>
          </a:fontRef>
        </p:style>
      </p:cxnSp>
      <p:sp>
        <p:nvSpPr>
          <p:cNvPr id="21" name="TextBox 9"/>
          <p:cNvSpPr txBox="1">
            <a:spLocks noChangeArrowheads="1"/>
          </p:cNvSpPr>
          <p:nvPr/>
        </p:nvSpPr>
        <p:spPr bwMode="auto">
          <a:xfrm>
            <a:off x="7620757" y="4794527"/>
            <a:ext cx="869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a:solidFill>
                  <a:srgbClr val="FFFF00"/>
                </a:solidFill>
                <a:latin typeface="Verdana" panose="020B0604030504040204" pitchFamily="34" charset="0"/>
                <a:ea typeface="Verdana" panose="020B0604030504040204" pitchFamily="34" charset="0"/>
                <a:cs typeface="Verdana" panose="020B0604030504040204" pitchFamily="34" charset="0"/>
              </a:rPr>
              <a:t>???</a:t>
            </a: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2764" y="3625989"/>
            <a:ext cx="4244907" cy="2733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Oval 1"/>
          <p:cNvSpPr>
            <a:spLocks noChangeArrowheads="1"/>
          </p:cNvSpPr>
          <p:nvPr/>
        </p:nvSpPr>
        <p:spPr bwMode="auto">
          <a:xfrm>
            <a:off x="2801314" y="4648471"/>
            <a:ext cx="678376" cy="714097"/>
          </a:xfrm>
          <a:prstGeom prst="ellipse">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26" name="Oval 1"/>
          <p:cNvSpPr>
            <a:spLocks noChangeArrowheads="1"/>
          </p:cNvSpPr>
          <p:nvPr/>
        </p:nvSpPr>
        <p:spPr bwMode="auto">
          <a:xfrm>
            <a:off x="4686580" y="4568875"/>
            <a:ext cx="730270" cy="714097"/>
          </a:xfrm>
          <a:prstGeom prst="ellipse">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cxnSp>
        <p:nvCxnSpPr>
          <p:cNvPr id="29" name="Straight Arrow Connector 3"/>
          <p:cNvCxnSpPr>
            <a:cxnSpLocks noChangeShapeType="1"/>
          </p:cNvCxnSpPr>
          <p:nvPr/>
        </p:nvCxnSpPr>
        <p:spPr bwMode="auto">
          <a:xfrm>
            <a:off x="4414256" y="2959456"/>
            <a:ext cx="538000" cy="1534818"/>
          </a:xfrm>
          <a:prstGeom prst="straightConnector1">
            <a:avLst/>
          </a:prstGeom>
          <a:ln>
            <a:solidFill>
              <a:srgbClr val="FF0000"/>
            </a:solidFill>
            <a:headEnd/>
            <a:tailEnd type="arrow" w="med" len="med"/>
          </a:ln>
        </p:spPr>
        <p:style>
          <a:lnRef idx="3">
            <a:schemeClr val="accent6"/>
          </a:lnRef>
          <a:fillRef idx="0">
            <a:schemeClr val="accent6"/>
          </a:fillRef>
          <a:effectRef idx="2">
            <a:schemeClr val="accent6"/>
          </a:effectRef>
          <a:fontRef idx="minor">
            <a:schemeClr val="tx1"/>
          </a:fontRef>
        </p:style>
      </p:cxnSp>
      <p:cxnSp>
        <p:nvCxnSpPr>
          <p:cNvPr id="31" name="Straight Arrow Connector 3"/>
          <p:cNvCxnSpPr>
            <a:cxnSpLocks noChangeShapeType="1"/>
          </p:cNvCxnSpPr>
          <p:nvPr/>
        </p:nvCxnSpPr>
        <p:spPr bwMode="auto">
          <a:xfrm flipH="1">
            <a:off x="3339314" y="2929389"/>
            <a:ext cx="1074942" cy="1719082"/>
          </a:xfrm>
          <a:prstGeom prst="straightConnector1">
            <a:avLst/>
          </a:prstGeom>
          <a:ln>
            <a:solidFill>
              <a:srgbClr val="FF0000"/>
            </a:solidFill>
            <a:headEnd/>
            <a:tailEnd type="arrow" w="med" len="med"/>
          </a:ln>
        </p:spPr>
        <p:style>
          <a:lnRef idx="3">
            <a:schemeClr val="accent6"/>
          </a:lnRef>
          <a:fillRef idx="0">
            <a:schemeClr val="accent6"/>
          </a:fillRef>
          <a:effectRef idx="2">
            <a:schemeClr val="accent6"/>
          </a:effectRef>
          <a:fontRef idx="minor">
            <a:schemeClr val="tx1"/>
          </a:fontRef>
        </p:style>
      </p:cxnSp>
      <p:sp>
        <p:nvSpPr>
          <p:cNvPr id="35" name="TextBox 5"/>
          <p:cNvSpPr txBox="1">
            <a:spLocks noChangeArrowheads="1"/>
          </p:cNvSpPr>
          <p:nvPr/>
        </p:nvSpPr>
        <p:spPr bwMode="auto">
          <a:xfrm>
            <a:off x="7179417" y="1744184"/>
            <a:ext cx="17525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2000" b="1" dirty="0">
                <a:solidFill>
                  <a:srgbClr val="FF0000"/>
                </a:solidFill>
                <a:latin typeface="Verdana" panose="020B0604030504040204" pitchFamily="34" charset="0"/>
                <a:ea typeface="Verdana" panose="020B0604030504040204" pitchFamily="34" charset="0"/>
                <a:cs typeface="Verdana" panose="020B0604030504040204" pitchFamily="34" charset="0"/>
              </a:rPr>
              <a:t>No Labels</a:t>
            </a:r>
          </a:p>
        </p:txBody>
      </p:sp>
      <p:pic>
        <p:nvPicPr>
          <p:cNvPr id="5124" name="Picture 4" descr="http://www.purdue.edu/ehps/rem/hmm/graphics/hplc20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267" y="3625989"/>
            <a:ext cx="2328305" cy="2764863"/>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Arrow Connector 13"/>
          <p:cNvCxnSpPr>
            <a:cxnSpLocks noChangeShapeType="1"/>
          </p:cNvCxnSpPr>
          <p:nvPr/>
        </p:nvCxnSpPr>
        <p:spPr bwMode="auto">
          <a:xfrm flipH="1">
            <a:off x="1800681" y="2902623"/>
            <a:ext cx="2613575" cy="1200435"/>
          </a:xfrm>
          <a:prstGeom prst="straightConnector1">
            <a:avLst/>
          </a:prstGeom>
          <a:ln>
            <a:solidFill>
              <a:srgbClr val="FF0000"/>
            </a:solidFill>
            <a:headEnd/>
            <a:tailEnd type="arrow" w="med" len="med"/>
          </a:ln>
        </p:spPr>
        <p:style>
          <a:lnRef idx="3">
            <a:schemeClr val="accent6"/>
          </a:lnRef>
          <a:fillRef idx="0">
            <a:schemeClr val="accent6"/>
          </a:fillRef>
          <a:effectRef idx="2">
            <a:schemeClr val="accent6"/>
          </a:effectRef>
          <a:fontRef idx="minor">
            <a:schemeClr val="tx1"/>
          </a:fontRef>
        </p:style>
      </p:cxnSp>
      <p:sp>
        <p:nvSpPr>
          <p:cNvPr id="23" name="Title 1"/>
          <p:cNvSpPr txBox="1">
            <a:spLocks/>
          </p:cNvSpPr>
          <p:nvPr/>
        </p:nvSpPr>
        <p:spPr>
          <a:xfrm>
            <a:off x="574221" y="73818"/>
            <a:ext cx="82296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bg1"/>
                </a:solidFill>
                <a:latin typeface="Arial" pitchFamily="34" charset="0"/>
                <a:ea typeface="+mj-ea"/>
                <a:cs typeface="Arial" pitchFamily="34" charset="0"/>
              </a:defRPr>
            </a:lvl1pPr>
          </a:lstStyle>
          <a:p>
            <a:r>
              <a:rPr lang="en-US" sz="3200" b="1" dirty="0">
                <a:latin typeface="Verdana" panose="020B0604030504040204" pitchFamily="34" charset="0"/>
                <a:ea typeface="Verdana" panose="020B0604030504040204" pitchFamily="34" charset="0"/>
                <a:cs typeface="Verdana" panose="020B0604030504040204" pitchFamily="34" charset="0"/>
              </a:rPr>
              <a:t>Hazard Control Methods:</a:t>
            </a:r>
            <a:br>
              <a:rPr lang="en-US" sz="3200" b="1" dirty="0">
                <a:latin typeface="Verdana" panose="020B0604030504040204" pitchFamily="34" charset="0"/>
                <a:ea typeface="Verdana" panose="020B0604030504040204" pitchFamily="34" charset="0"/>
                <a:cs typeface="Verdana" panose="020B0604030504040204" pitchFamily="34" charset="0"/>
              </a:rPr>
            </a:br>
            <a:r>
              <a:rPr lang="en-US" sz="3200" b="1" dirty="0">
                <a:latin typeface="Verdana" panose="020B0604030504040204" pitchFamily="34" charset="0"/>
                <a:ea typeface="Verdana" panose="020B0604030504040204" pitchFamily="34" charset="0"/>
                <a:cs typeface="Verdana" panose="020B0604030504040204" pitchFamily="34" charset="0"/>
              </a:rPr>
              <a:t>Administrative Controls</a:t>
            </a:r>
          </a:p>
        </p:txBody>
      </p:sp>
      <p:sp>
        <p:nvSpPr>
          <p:cNvPr id="24" name="Oval 1"/>
          <p:cNvSpPr>
            <a:spLocks noChangeArrowheads="1"/>
          </p:cNvSpPr>
          <p:nvPr/>
        </p:nvSpPr>
        <p:spPr bwMode="auto">
          <a:xfrm>
            <a:off x="7346245" y="4437921"/>
            <a:ext cx="1144431" cy="1034922"/>
          </a:xfrm>
          <a:prstGeom prst="ellipse">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Tree>
    <p:extLst>
      <p:ext uri="{BB962C8B-B14F-4D97-AF65-F5344CB8AC3E}">
        <p14:creationId xmlns:p14="http://schemas.microsoft.com/office/powerpoint/2010/main" val="2127886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Image result for dent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038600"/>
            <a:ext cx="3467308" cy="230733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6200" y="1213211"/>
            <a:ext cx="9067800" cy="2825389"/>
          </a:xfrm>
          <a:prstGeom prst="rect">
            <a:avLst/>
          </a:prstGeom>
        </p:spPr>
        <p:txBody>
          <a:bodyPr wrap="square">
            <a:spAutoFit/>
          </a:bodyPr>
          <a:lstStyle/>
          <a:p>
            <a:pPr marL="274320" indent="-228600" fontAlgn="auto">
              <a:spcBef>
                <a:spcPct val="20000"/>
              </a:spcBef>
              <a:spcAft>
                <a:spcPts val="0"/>
              </a:spcAft>
              <a:buClr>
                <a:schemeClr val="accent1"/>
              </a:buClr>
              <a:buFont typeface="Wingdings" pitchFamily="2" charset="2"/>
              <a:buNone/>
              <a:defRPr/>
            </a:pPr>
            <a:r>
              <a:rPr lang="en-US" sz="2400" b="1" cap="all" spc="15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Must be worn at all times in the Clinic:</a:t>
            </a:r>
          </a:p>
          <a:p>
            <a:pPr marL="388620" indent="-342900" fontAlgn="auto">
              <a:spcBef>
                <a:spcPct val="20000"/>
              </a:spcBef>
              <a:spcAft>
                <a:spcPts val="0"/>
              </a:spcAft>
              <a:buFont typeface="Wingdings" panose="05000000000000000000" pitchFamily="2" charset="2"/>
              <a:buChar char="Ø"/>
              <a:defRPr/>
            </a:pPr>
            <a:r>
              <a:rPr lang="en-US" sz="2400" spc="15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Proper work attire</a:t>
            </a:r>
          </a:p>
          <a:p>
            <a:pPr marL="388620" indent="-342900" fontAlgn="auto">
              <a:spcBef>
                <a:spcPct val="20000"/>
              </a:spcBef>
              <a:spcAft>
                <a:spcPts val="0"/>
              </a:spcAft>
              <a:buFont typeface="Wingdings" panose="05000000000000000000" pitchFamily="2" charset="2"/>
              <a:buChar char="Ø"/>
              <a:defRPr/>
            </a:pPr>
            <a:r>
              <a:rPr lang="en-US" sz="2400" spc="15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Scrubs</a:t>
            </a:r>
          </a:p>
          <a:p>
            <a:pPr marL="388620" indent="-342900" fontAlgn="auto">
              <a:spcBef>
                <a:spcPct val="20000"/>
              </a:spcBef>
              <a:spcAft>
                <a:spcPts val="0"/>
              </a:spcAft>
              <a:buFont typeface="Wingdings" panose="05000000000000000000" pitchFamily="2" charset="2"/>
              <a:buChar char="Ø"/>
              <a:defRPr/>
            </a:pPr>
            <a:r>
              <a:rPr lang="en-US" sz="2400" spc="15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Lab coats/aprons </a:t>
            </a:r>
          </a:p>
          <a:p>
            <a:pPr marL="388620" indent="-342900" fontAlgn="auto">
              <a:spcBef>
                <a:spcPct val="20000"/>
              </a:spcBef>
              <a:spcAft>
                <a:spcPts val="0"/>
              </a:spcAft>
              <a:buFont typeface="Wingdings" panose="05000000000000000000" pitchFamily="2" charset="2"/>
              <a:buChar char="Ø"/>
              <a:defRPr/>
            </a:pPr>
            <a:r>
              <a:rPr lang="en-US" sz="2400" spc="15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Safety glasses/goggles</a:t>
            </a:r>
          </a:p>
          <a:p>
            <a:pPr marL="388620" indent="-342900" fontAlgn="auto">
              <a:spcBef>
                <a:spcPct val="20000"/>
              </a:spcBef>
              <a:spcAft>
                <a:spcPts val="0"/>
              </a:spcAft>
              <a:buFont typeface="Wingdings" panose="05000000000000000000" pitchFamily="2" charset="2"/>
              <a:buChar char="Ø"/>
              <a:defRPr/>
            </a:pPr>
            <a:r>
              <a:rPr lang="en-US" sz="2400" spc="15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Protective gloves</a:t>
            </a:r>
          </a:p>
          <a:p>
            <a:pPr marL="274320" indent="-228600" fontAlgn="auto">
              <a:spcBef>
                <a:spcPct val="20000"/>
              </a:spcBef>
              <a:spcAft>
                <a:spcPts val="0"/>
              </a:spcAft>
              <a:buClr>
                <a:schemeClr val="accent1"/>
              </a:buClr>
              <a:defRPr/>
            </a:pPr>
            <a:endParaRPr lang="en-US" sz="800" spc="15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Title 1"/>
          <p:cNvSpPr txBox="1">
            <a:spLocks/>
          </p:cNvSpPr>
          <p:nvPr/>
        </p:nvSpPr>
        <p:spPr>
          <a:xfrm>
            <a:off x="76200" y="76200"/>
            <a:ext cx="8991600" cy="9144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3600" kern="1200">
                <a:solidFill>
                  <a:schemeClr val="bg1"/>
                </a:solidFill>
                <a:latin typeface="Arial" pitchFamily="34" charset="0"/>
                <a:ea typeface="+mj-ea"/>
                <a:cs typeface="Arial" pitchFamily="34" charset="0"/>
              </a:defRPr>
            </a:lvl1pPr>
          </a:lstStyle>
          <a:p>
            <a:r>
              <a:rPr lang="en-US" b="1" dirty="0">
                <a:latin typeface="Verdana" panose="020B0604030504040204" pitchFamily="34" charset="0"/>
                <a:ea typeface="Verdana" panose="020B0604030504040204" pitchFamily="34" charset="0"/>
                <a:cs typeface="Verdana" panose="020B0604030504040204" pitchFamily="34" charset="0"/>
              </a:rPr>
              <a:t>Hazard Control Methods:</a:t>
            </a:r>
            <a:br>
              <a:rPr lang="en-US" b="1" dirty="0">
                <a:latin typeface="Verdana" panose="020B0604030504040204" pitchFamily="34" charset="0"/>
                <a:ea typeface="Verdana" panose="020B0604030504040204" pitchFamily="34" charset="0"/>
                <a:cs typeface="Verdana" panose="020B0604030504040204" pitchFamily="34" charset="0"/>
              </a:rPr>
            </a:br>
            <a:r>
              <a:rPr lang="en-US" b="1" dirty="0">
                <a:latin typeface="Verdana" panose="020B0604030504040204" pitchFamily="34" charset="0"/>
                <a:ea typeface="Verdana" panose="020B0604030504040204" pitchFamily="34" charset="0"/>
                <a:cs typeface="Verdana" panose="020B0604030504040204" pitchFamily="34" charset="0"/>
              </a:rPr>
              <a:t>Personal Protective Equipment (PPE)</a:t>
            </a:r>
          </a:p>
        </p:txBody>
      </p:sp>
    </p:spTree>
    <p:extLst>
      <p:ext uri="{BB962C8B-B14F-4D97-AF65-F5344CB8AC3E}">
        <p14:creationId xmlns:p14="http://schemas.microsoft.com/office/powerpoint/2010/main" val="3744096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76200" y="1187453"/>
            <a:ext cx="8991600" cy="990600"/>
          </a:xfrm>
        </p:spPr>
        <p:txBody>
          <a:bodyPr>
            <a:noAutofit/>
          </a:bodyPr>
          <a:lstStyle/>
          <a:p>
            <a:r>
              <a:rPr lang="en-US" altLang="en-US" sz="26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a:r>
            <a:br>
              <a:rPr lang="en-US" altLang="en-US" sz="26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br>
            <a:r>
              <a:rPr lang="en-US" altLang="en-US" sz="26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When working in the lab &amp; clinic you must wear PPE &amp; proper attire or you will be asked to leave the immediately</a:t>
            </a:r>
          </a:p>
        </p:txBody>
      </p:sp>
      <p:pic>
        <p:nvPicPr>
          <p:cNvPr id="54277" name="Content Placeholder 7" descr="Dental Picture for website 2-10 Delete 617.jpg"/>
          <p:cNvPicPr>
            <a:picLocks noGrp="1" noChangeAspect="1"/>
          </p:cNvPicPr>
          <p:nvPr>
            <p:ph sz="quarter" idx="2"/>
          </p:nvPr>
        </p:nvPicPr>
        <p:blipFill>
          <a:blip r:embed="rId3">
            <a:extLst>
              <a:ext uri="{28A0092B-C50C-407E-A947-70E740481C1C}">
                <a14:useLocalDpi xmlns:a14="http://schemas.microsoft.com/office/drawing/2010/main" val="0"/>
              </a:ext>
            </a:extLst>
          </a:blip>
          <a:srcRect r="-11880" b="990"/>
          <a:stretch>
            <a:fillRect/>
          </a:stretch>
        </p:blipFill>
        <p:spPr>
          <a:xfrm>
            <a:off x="4800600" y="2717267"/>
            <a:ext cx="4644926" cy="3429000"/>
          </a:xfrm>
        </p:spPr>
      </p:pic>
      <p:sp>
        <p:nvSpPr>
          <p:cNvPr id="54278" name="AutoShape 16"/>
          <p:cNvSpPr>
            <a:spLocks noChangeArrowheads="1"/>
          </p:cNvSpPr>
          <p:nvPr/>
        </p:nvSpPr>
        <p:spPr bwMode="auto">
          <a:xfrm rot="1256936">
            <a:off x="7981042" y="2887219"/>
            <a:ext cx="413253" cy="571500"/>
          </a:xfrm>
          <a:prstGeom prst="smileyFace">
            <a:avLst>
              <a:gd name="adj" fmla="val 4653"/>
            </a:avLst>
          </a:prstGeom>
          <a:solidFill>
            <a:srgbClr val="FFFF00"/>
          </a:solidFill>
          <a:ln w="9525">
            <a:solidFill>
              <a:srgbClr val="000000"/>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endParaRPr lang="en-US" altLang="en-US">
              <a:solidFill>
                <a:srgbClr val="000000"/>
              </a:solidFill>
            </a:endParaRPr>
          </a:p>
        </p:txBody>
      </p:sp>
      <p:sp>
        <p:nvSpPr>
          <p:cNvPr id="54279" name="AutoShape 16"/>
          <p:cNvSpPr>
            <a:spLocks noChangeArrowheads="1"/>
          </p:cNvSpPr>
          <p:nvPr/>
        </p:nvSpPr>
        <p:spPr bwMode="auto">
          <a:xfrm>
            <a:off x="6172200" y="4495800"/>
            <a:ext cx="299895" cy="357188"/>
          </a:xfrm>
          <a:prstGeom prst="smileyFace">
            <a:avLst>
              <a:gd name="adj" fmla="val 4653"/>
            </a:avLst>
          </a:prstGeom>
          <a:solidFill>
            <a:srgbClr val="FFFF00"/>
          </a:solidFill>
          <a:ln w="9525">
            <a:solidFill>
              <a:srgbClr val="000000"/>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endParaRPr lang="en-US" altLang="en-US">
              <a:solidFill>
                <a:srgbClr val="000000"/>
              </a:solidFill>
            </a:endParaRPr>
          </a:p>
        </p:txBody>
      </p:sp>
      <p:sp>
        <p:nvSpPr>
          <p:cNvPr id="54281" name="AutoShape 16"/>
          <p:cNvSpPr>
            <a:spLocks noChangeArrowheads="1"/>
          </p:cNvSpPr>
          <p:nvPr/>
        </p:nvSpPr>
        <p:spPr bwMode="auto">
          <a:xfrm rot="1352123">
            <a:off x="8148662" y="3542417"/>
            <a:ext cx="279613" cy="428625"/>
          </a:xfrm>
          <a:prstGeom prst="smileyFace">
            <a:avLst>
              <a:gd name="adj" fmla="val 4653"/>
            </a:avLst>
          </a:prstGeom>
          <a:solidFill>
            <a:srgbClr val="FFFF00"/>
          </a:solidFill>
          <a:ln w="9525">
            <a:solidFill>
              <a:srgbClr val="000000"/>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endParaRPr lang="en-US" altLang="en-US">
              <a:solidFill>
                <a:srgbClr val="000000"/>
              </a:solidFill>
            </a:endParaRPr>
          </a:p>
        </p:txBody>
      </p:sp>
      <p:sp>
        <p:nvSpPr>
          <p:cNvPr id="8" name="Title 1"/>
          <p:cNvSpPr txBox="1">
            <a:spLocks/>
          </p:cNvSpPr>
          <p:nvPr/>
        </p:nvSpPr>
        <p:spPr>
          <a:xfrm>
            <a:off x="76200" y="76200"/>
            <a:ext cx="8991600" cy="9144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3600" kern="1200">
                <a:solidFill>
                  <a:schemeClr val="bg1"/>
                </a:solidFill>
                <a:latin typeface="Arial" pitchFamily="34" charset="0"/>
                <a:ea typeface="+mj-ea"/>
                <a:cs typeface="Arial" pitchFamily="34" charset="0"/>
              </a:defRPr>
            </a:lvl1pPr>
          </a:lstStyle>
          <a:p>
            <a:r>
              <a:rPr lang="en-US" b="1" dirty="0">
                <a:latin typeface="Verdana" panose="020B0604030504040204" pitchFamily="34" charset="0"/>
                <a:ea typeface="Verdana" panose="020B0604030504040204" pitchFamily="34" charset="0"/>
                <a:cs typeface="Verdana" panose="020B0604030504040204" pitchFamily="34" charset="0"/>
              </a:rPr>
              <a:t>Hazard Control Methods:</a:t>
            </a:r>
            <a:br>
              <a:rPr lang="en-US" b="1" dirty="0">
                <a:latin typeface="Verdana" panose="020B0604030504040204" pitchFamily="34" charset="0"/>
                <a:ea typeface="Verdana" panose="020B0604030504040204" pitchFamily="34" charset="0"/>
                <a:cs typeface="Verdana" panose="020B0604030504040204" pitchFamily="34" charset="0"/>
              </a:rPr>
            </a:br>
            <a:r>
              <a:rPr lang="en-US" b="1" dirty="0">
                <a:latin typeface="Verdana" panose="020B0604030504040204" pitchFamily="34" charset="0"/>
                <a:ea typeface="Verdana" panose="020B0604030504040204" pitchFamily="34" charset="0"/>
                <a:cs typeface="Verdana" panose="020B0604030504040204" pitchFamily="34" charset="0"/>
              </a:rPr>
              <a:t>Personal Protective Equipment (PPE)</a:t>
            </a:r>
          </a:p>
        </p:txBody>
      </p:sp>
      <p:sp>
        <p:nvSpPr>
          <p:cNvPr id="9" name="AutoShape 16"/>
          <p:cNvSpPr>
            <a:spLocks noChangeArrowheads="1"/>
          </p:cNvSpPr>
          <p:nvPr/>
        </p:nvSpPr>
        <p:spPr bwMode="auto">
          <a:xfrm>
            <a:off x="5410200" y="3756729"/>
            <a:ext cx="299895" cy="357188"/>
          </a:xfrm>
          <a:prstGeom prst="smileyFace">
            <a:avLst>
              <a:gd name="adj" fmla="val 4653"/>
            </a:avLst>
          </a:prstGeom>
          <a:solidFill>
            <a:srgbClr val="FFFF00"/>
          </a:solidFill>
          <a:ln w="9525">
            <a:solidFill>
              <a:srgbClr val="000000"/>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endParaRPr lang="en-US" altLang="en-US">
              <a:solidFill>
                <a:srgbClr val="000000"/>
              </a:solidFill>
            </a:endParaRPr>
          </a:p>
        </p:txBody>
      </p:sp>
      <p:pic>
        <p:nvPicPr>
          <p:cNvPr id="10" name="Picture 2" descr="Image result for face shield dentist"/>
          <p:cNvPicPr>
            <a:picLocks noChangeAspect="1" noChangeArrowheads="1"/>
          </p:cNvPicPr>
          <p:nvPr/>
        </p:nvPicPr>
        <p:blipFill rotWithShape="1">
          <a:blip r:embed="rId4">
            <a:extLst>
              <a:ext uri="{28A0092B-C50C-407E-A947-70E740481C1C}">
                <a14:useLocalDpi xmlns:a14="http://schemas.microsoft.com/office/drawing/2010/main" val="0"/>
              </a:ext>
            </a:extLst>
          </a:blip>
          <a:srcRect l="15102" t="4277" r="13163" b="2435"/>
          <a:stretch/>
        </p:blipFill>
        <p:spPr bwMode="auto">
          <a:xfrm>
            <a:off x="533400" y="2770389"/>
            <a:ext cx="1447800" cy="166222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467" t="9197" r="12699" b="4750"/>
          <a:stretch/>
        </p:blipFill>
        <p:spPr bwMode="auto">
          <a:xfrm>
            <a:off x="2378493" y="2832230"/>
            <a:ext cx="2023533" cy="3122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8" descr="http://upload.wikimedia.org/wikipedia/commons/9/96/Surgical_gloves_29.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2809" r="11699" b="8852"/>
          <a:stretch/>
        </p:blipFill>
        <p:spPr bwMode="auto">
          <a:xfrm>
            <a:off x="533400" y="4691327"/>
            <a:ext cx="1449081" cy="1313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942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a:xfrm>
            <a:off x="456164" y="1177822"/>
            <a:ext cx="5027613" cy="411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itchFamily="2" charset="2"/>
              <a:buChar char="Ø"/>
              <a:defRPr sz="2400"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accent1">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Wingdings" pitchFamily="2" charset="2"/>
              <a:buChar char="ü"/>
              <a:defRPr sz="2400"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Wingdings" pitchFamily="2" charset="2"/>
              <a:buChar char="§"/>
              <a:defRPr sz="2400" kern="1200">
                <a:solidFill>
                  <a:schemeClr val="accent1">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400"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en-US" sz="2800" b="1" dirty="0">
                <a:latin typeface="Verdana" panose="020B0604030504040204" pitchFamily="34" charset="0"/>
                <a:ea typeface="Verdana" panose="020B0604030504040204" pitchFamily="34" charset="0"/>
                <a:cs typeface="Verdana" panose="020B0604030504040204" pitchFamily="34" charset="0"/>
              </a:rPr>
              <a:t>General Areas</a:t>
            </a:r>
          </a:p>
          <a:p>
            <a:pPr marL="0" indent="0" algn="ctr">
              <a:buNone/>
            </a:pPr>
            <a:endParaRPr lang="en-US" altLang="en-US" sz="800" b="1" dirty="0">
              <a:latin typeface="Verdana" panose="020B0604030504040204" pitchFamily="34" charset="0"/>
              <a:ea typeface="Verdana" panose="020B0604030504040204" pitchFamily="34" charset="0"/>
              <a:cs typeface="Verdana" panose="020B0604030504040204" pitchFamily="34" charset="0"/>
            </a:endParaRPr>
          </a:p>
          <a:p>
            <a:r>
              <a:rPr lang="en-US" altLang="en-US" sz="2000" dirty="0">
                <a:latin typeface="Verdana" panose="020B0604030504040204" pitchFamily="34" charset="0"/>
                <a:ea typeface="Verdana" panose="020B0604030504040204" pitchFamily="34" charset="0"/>
                <a:cs typeface="Verdana" panose="020B0604030504040204" pitchFamily="34" charset="0"/>
              </a:rPr>
              <a:t>Wearing gloves on elevators is </a:t>
            </a:r>
            <a:r>
              <a:rPr lang="en-US" altLang="en-US" sz="2000" b="1" dirty="0">
                <a:latin typeface="Verdana" panose="020B0604030504040204" pitchFamily="34" charset="0"/>
                <a:ea typeface="Verdana" panose="020B0604030504040204" pitchFamily="34" charset="0"/>
                <a:cs typeface="Verdana" panose="020B0604030504040204" pitchFamily="34" charset="0"/>
              </a:rPr>
              <a:t>NOT permitted</a:t>
            </a:r>
          </a:p>
          <a:p>
            <a:pPr marL="0" indent="0">
              <a:buNone/>
            </a:pPr>
            <a:endParaRPr lang="en-US" altLang="en-US" sz="800" b="1" dirty="0">
              <a:latin typeface="Verdana" panose="020B0604030504040204" pitchFamily="34" charset="0"/>
              <a:ea typeface="Verdana" panose="020B0604030504040204" pitchFamily="34" charset="0"/>
              <a:cs typeface="Verdana" panose="020B0604030504040204" pitchFamily="34" charset="0"/>
            </a:endParaRPr>
          </a:p>
          <a:p>
            <a:r>
              <a:rPr lang="en-US" altLang="en-US" sz="2000" b="1" dirty="0">
                <a:latin typeface="Verdana" panose="020B0604030504040204" pitchFamily="34" charset="0"/>
                <a:ea typeface="Verdana" panose="020B0604030504040204" pitchFamily="34" charset="0"/>
                <a:cs typeface="Verdana" panose="020B0604030504040204" pitchFamily="34" charset="0"/>
              </a:rPr>
              <a:t>Never Touch elevator buttons or door knobs with gloves </a:t>
            </a:r>
          </a:p>
          <a:p>
            <a:pPr marL="0" indent="0">
              <a:buNone/>
            </a:pPr>
            <a:endParaRPr lang="en-US" altLang="en-US" sz="800" b="1" dirty="0">
              <a:latin typeface="Verdana" panose="020B0604030504040204" pitchFamily="34" charset="0"/>
              <a:ea typeface="Verdana" panose="020B0604030504040204" pitchFamily="34" charset="0"/>
              <a:cs typeface="Verdana" panose="020B0604030504040204" pitchFamily="34" charset="0"/>
            </a:endParaRPr>
          </a:p>
          <a:p>
            <a:r>
              <a:rPr lang="en-US" altLang="en-US" sz="2000" dirty="0">
                <a:latin typeface="Verdana" panose="020B0604030504040204" pitchFamily="34" charset="0"/>
                <a:ea typeface="Verdana" panose="020B0604030504040204" pitchFamily="34" charset="0"/>
                <a:cs typeface="Verdana" panose="020B0604030504040204" pitchFamily="34" charset="0"/>
              </a:rPr>
              <a:t>Always remember to remove your gloves when you leave your work station</a:t>
            </a:r>
          </a:p>
          <a:p>
            <a:pPr marL="0" indent="0">
              <a:buNone/>
            </a:pPr>
            <a:endParaRPr lang="en-US" altLang="en-US" sz="800" dirty="0">
              <a:latin typeface="Verdana" panose="020B0604030504040204" pitchFamily="34" charset="0"/>
              <a:ea typeface="Verdana" panose="020B0604030504040204" pitchFamily="34" charset="0"/>
              <a:cs typeface="Verdana" panose="020B0604030504040204" pitchFamily="34" charset="0"/>
            </a:endParaRPr>
          </a:p>
          <a:p>
            <a:r>
              <a:rPr lang="en-US" altLang="en-US" sz="2000" dirty="0">
                <a:latin typeface="Verdana" panose="020B0604030504040204" pitchFamily="34" charset="0"/>
                <a:ea typeface="Verdana" panose="020B0604030504040204" pitchFamily="34" charset="0"/>
                <a:cs typeface="Verdana" panose="020B0604030504040204" pitchFamily="34" charset="0"/>
              </a:rPr>
              <a:t>Remember to remove disposable gowns before leaving clinical areas</a:t>
            </a:r>
          </a:p>
          <a:p>
            <a:pPr marL="0" indent="0">
              <a:buNone/>
            </a:pPr>
            <a:endParaRPr lang="en-US" altLang="en-US" sz="800" dirty="0">
              <a:latin typeface="Verdana" panose="020B0604030504040204" pitchFamily="34" charset="0"/>
              <a:ea typeface="Verdana" panose="020B0604030504040204" pitchFamily="34" charset="0"/>
              <a:cs typeface="Verdana" panose="020B0604030504040204" pitchFamily="34" charset="0"/>
            </a:endParaRPr>
          </a:p>
          <a:p>
            <a:r>
              <a:rPr lang="en-US" altLang="en-US" sz="2000" dirty="0">
                <a:latin typeface="Verdana" panose="020B0604030504040204" pitchFamily="34" charset="0"/>
                <a:ea typeface="Verdana" panose="020B0604030504040204" pitchFamily="34" charset="0"/>
                <a:cs typeface="Verdana" panose="020B0604030504040204" pitchFamily="34" charset="0"/>
              </a:rPr>
              <a:t>Never step outside of VC with gowns &amp; gloves</a:t>
            </a:r>
          </a:p>
          <a:p>
            <a:endParaRPr lang="en-US" altLang="en-US" dirty="0">
              <a:latin typeface="Verdana" panose="020B0604030504040204" pitchFamily="34" charset="0"/>
              <a:ea typeface="Verdana" panose="020B0604030504040204" pitchFamily="34" charset="0"/>
              <a:cs typeface="Verdana" panose="020B0604030504040204" pitchFamily="34" charset="0"/>
            </a:endParaRPr>
          </a:p>
        </p:txBody>
      </p:sp>
      <p:grpSp>
        <p:nvGrpSpPr>
          <p:cNvPr id="3" name="Group 2"/>
          <p:cNvGrpSpPr/>
          <p:nvPr/>
        </p:nvGrpSpPr>
        <p:grpSpPr>
          <a:xfrm>
            <a:off x="5640715" y="1186289"/>
            <a:ext cx="3098245" cy="2857000"/>
            <a:chOff x="4618067" y="1137928"/>
            <a:chExt cx="2574910" cy="2563318"/>
          </a:xfrm>
        </p:grpSpPr>
        <p:pic>
          <p:nvPicPr>
            <p:cNvPr id="11" name="Picture 9" descr="P1010022"/>
            <p:cNvPicPr>
              <a:picLocks noChangeAspect="1" noChangeArrowheads="1"/>
            </p:cNvPicPr>
            <p:nvPr/>
          </p:nvPicPr>
          <p:blipFill rotWithShape="1">
            <a:blip r:embed="rId3">
              <a:extLst>
                <a:ext uri="{28A0092B-C50C-407E-A947-70E740481C1C}">
                  <a14:useLocalDpi xmlns:a14="http://schemas.microsoft.com/office/drawing/2010/main" val="0"/>
                </a:ext>
              </a:extLst>
            </a:blip>
            <a:srcRect l="13158" t="14937" r="31961" b="17846"/>
            <a:stretch/>
          </p:blipFill>
          <p:spPr bwMode="auto">
            <a:xfrm>
              <a:off x="4894083" y="1137928"/>
              <a:ext cx="1930400" cy="2563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22746">
              <a:off x="4618067" y="1404767"/>
              <a:ext cx="2574910" cy="1947795"/>
            </a:xfrm>
            <a:prstGeom prst="rect">
              <a:avLst/>
            </a:prstGeom>
          </p:spPr>
        </p:pic>
      </p:grpSp>
      <p:pic>
        <p:nvPicPr>
          <p:cNvPr id="13"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t="10431" r="16055" b="10880"/>
          <a:stretch/>
        </p:blipFill>
        <p:spPr bwMode="auto">
          <a:xfrm>
            <a:off x="5972830" y="4197200"/>
            <a:ext cx="2173736" cy="2237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AutoShape 16"/>
          <p:cNvSpPr>
            <a:spLocks noChangeArrowheads="1"/>
          </p:cNvSpPr>
          <p:nvPr/>
        </p:nvSpPr>
        <p:spPr bwMode="auto">
          <a:xfrm>
            <a:off x="7543800" y="4231067"/>
            <a:ext cx="304800" cy="381000"/>
          </a:xfrm>
          <a:prstGeom prst="smileyFace">
            <a:avLst>
              <a:gd name="adj" fmla="val 4653"/>
            </a:avLst>
          </a:prstGeom>
          <a:solidFill>
            <a:srgbClr val="FFFF00"/>
          </a:solidFill>
          <a:ln w="9525">
            <a:solidFill>
              <a:srgbClr val="000000"/>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endParaRPr lang="en-US" altLang="en-US">
              <a:solidFill>
                <a:srgbClr val="000000"/>
              </a:solidFill>
            </a:endParaRPr>
          </a:p>
        </p:txBody>
      </p:sp>
      <p:sp>
        <p:nvSpPr>
          <p:cNvPr id="19" name="Title 1"/>
          <p:cNvSpPr txBox="1">
            <a:spLocks/>
          </p:cNvSpPr>
          <p:nvPr/>
        </p:nvSpPr>
        <p:spPr>
          <a:xfrm>
            <a:off x="76200" y="76200"/>
            <a:ext cx="8991600" cy="9144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3600" kern="1200">
                <a:solidFill>
                  <a:schemeClr val="bg1"/>
                </a:solidFill>
                <a:latin typeface="Arial" pitchFamily="34" charset="0"/>
                <a:ea typeface="+mj-ea"/>
                <a:cs typeface="Arial" pitchFamily="34" charset="0"/>
              </a:defRPr>
            </a:lvl1pPr>
          </a:lstStyle>
          <a:p>
            <a:r>
              <a:rPr lang="en-US" b="1" dirty="0">
                <a:latin typeface="Verdana" panose="020B0604030504040204" pitchFamily="34" charset="0"/>
                <a:ea typeface="Verdana" panose="020B0604030504040204" pitchFamily="34" charset="0"/>
                <a:cs typeface="Verdana" panose="020B0604030504040204" pitchFamily="34" charset="0"/>
              </a:rPr>
              <a:t>Hazard Control Methods:</a:t>
            </a:r>
            <a:br>
              <a:rPr lang="en-US" b="1" dirty="0">
                <a:latin typeface="Verdana" panose="020B0604030504040204" pitchFamily="34" charset="0"/>
                <a:ea typeface="Verdana" panose="020B0604030504040204" pitchFamily="34" charset="0"/>
                <a:cs typeface="Verdana" panose="020B0604030504040204" pitchFamily="34" charset="0"/>
              </a:rPr>
            </a:br>
            <a:r>
              <a:rPr lang="en-US" b="1" dirty="0">
                <a:latin typeface="Verdana" panose="020B0604030504040204" pitchFamily="34" charset="0"/>
                <a:ea typeface="Verdana" panose="020B0604030504040204" pitchFamily="34" charset="0"/>
                <a:cs typeface="Verdana" panose="020B0604030504040204" pitchFamily="34" charset="0"/>
              </a:rPr>
              <a:t>Personal Protective Equipment (PPE)</a:t>
            </a:r>
          </a:p>
        </p:txBody>
      </p:sp>
    </p:spTree>
    <p:extLst>
      <p:ext uri="{BB962C8B-B14F-4D97-AF65-F5344CB8AC3E}">
        <p14:creationId xmlns:p14="http://schemas.microsoft.com/office/powerpoint/2010/main" val="1609466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r>
              <a:rPr lang="en-US" sz="3200" b="1" dirty="0">
                <a:latin typeface="Verdana" panose="020B0604030504040204" pitchFamily="34" charset="0"/>
                <a:ea typeface="Verdana" panose="020B0604030504040204" pitchFamily="34" charset="0"/>
                <a:cs typeface="Verdana" panose="020B0604030504040204" pitchFamily="34" charset="0"/>
              </a:rPr>
              <a:t>Agenda</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720451412"/>
              </p:ext>
            </p:extLst>
          </p:nvPr>
        </p:nvGraphicFramePr>
        <p:xfrm>
          <a:off x="457200" y="1295400"/>
          <a:ext cx="82296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653704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graphicEl>
                                              <a:dgm id="{ED1D787E-3773-41F8-A7F5-66BB3DDF1D24}"/>
                                            </p:graphicEl>
                                          </p:spTgt>
                                        </p:tgtEl>
                                      </p:cBhvr>
                                    </p:animEffect>
                                    <p:animScale>
                                      <p:cBhvr>
                                        <p:cTn id="7" dur="250" autoRev="1" fill="hold"/>
                                        <p:tgtEl>
                                          <p:spTgt spid="2">
                                            <p:graphicEl>
                                              <a:dgm id="{ED1D787E-3773-41F8-A7F5-66BB3DDF1D24}"/>
                                            </p:graphicEl>
                                          </p:spTgt>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2">
                                            <p:graphicEl>
                                              <a:dgm id="{AD14A386-0044-460B-8FF7-E174378EB776}"/>
                                            </p:graphicEl>
                                          </p:spTgt>
                                        </p:tgtEl>
                                      </p:cBhvr>
                                    </p:animEffect>
                                    <p:animScale>
                                      <p:cBhvr>
                                        <p:cTn id="10" dur="250" autoRev="1" fill="hold"/>
                                        <p:tgtEl>
                                          <p:spTgt spid="2">
                                            <p:graphicEl>
                                              <a:dgm id="{AD14A386-0044-460B-8FF7-E174378EB776}"/>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Title 1"/>
          <p:cNvSpPr>
            <a:spLocks noGrp="1"/>
          </p:cNvSpPr>
          <p:nvPr>
            <p:ph type="title"/>
          </p:nvPr>
        </p:nvSpPr>
        <p:spPr>
          <a:xfrm>
            <a:off x="84931" y="96838"/>
            <a:ext cx="9144000" cy="914400"/>
          </a:xfrm>
        </p:spPr>
        <p:txBody>
          <a:bodyPr>
            <a:normAutofit fontScale="90000"/>
          </a:bodyPr>
          <a:lstStyle/>
          <a:p>
            <a:pPr eaLnBrk="1" hangingPunct="1"/>
            <a:r>
              <a:rPr lang="en-US" sz="3200" b="1" dirty="0">
                <a:latin typeface="Verdana" panose="020B0604030504040204" pitchFamily="34" charset="0"/>
                <a:ea typeface="Verdana" panose="020B0604030504040204" pitchFamily="34" charset="0"/>
                <a:cs typeface="Verdana" panose="020B0604030504040204" pitchFamily="34" charset="0"/>
              </a:rPr>
              <a:t>Emergency Procedures:</a:t>
            </a:r>
            <a:br>
              <a:rPr lang="en-US" sz="3200" b="1" dirty="0">
                <a:latin typeface="Verdana" panose="020B0604030504040204" pitchFamily="34" charset="0"/>
                <a:ea typeface="Verdana" panose="020B0604030504040204" pitchFamily="34" charset="0"/>
                <a:cs typeface="Verdana" panose="020B0604030504040204" pitchFamily="34" charset="0"/>
              </a:rPr>
            </a:br>
            <a:r>
              <a:rPr lang="en-US" sz="3200" b="1" dirty="0">
                <a:latin typeface="Verdana" panose="020B0604030504040204" pitchFamily="34" charset="0"/>
                <a:ea typeface="Verdana" panose="020B0604030504040204" pitchFamily="34" charset="0"/>
                <a:cs typeface="Verdana" panose="020B0604030504040204" pitchFamily="34" charset="0"/>
              </a:rPr>
              <a:t> Equipment</a:t>
            </a:r>
          </a:p>
        </p:txBody>
      </p:sp>
      <p:sp>
        <p:nvSpPr>
          <p:cNvPr id="91140" name="Text Placeholder 4"/>
          <p:cNvSpPr>
            <a:spLocks noGrp="1"/>
          </p:cNvSpPr>
          <p:nvPr>
            <p:ph type="body" idx="1"/>
          </p:nvPr>
        </p:nvSpPr>
        <p:spPr>
          <a:xfrm>
            <a:off x="1600200" y="1398624"/>
            <a:ext cx="2915557" cy="573008"/>
          </a:xfrm>
        </p:spPr>
        <p:txBody>
          <a:bodyPr>
            <a:normAutofit/>
          </a:bodyPr>
          <a:lstStyle/>
          <a:p>
            <a:pPr algn="ctr" eaLnBrk="1" hangingPunct="1"/>
            <a:r>
              <a:rPr lang="en-US" sz="2000" dirty="0">
                <a:latin typeface="Verdana" panose="020B0604030504040204" pitchFamily="34" charset="0"/>
                <a:ea typeface="Verdana" panose="020B0604030504040204" pitchFamily="34" charset="0"/>
                <a:cs typeface="Verdana" panose="020B0604030504040204" pitchFamily="34" charset="0"/>
              </a:rPr>
              <a:t>Eye Wash Station</a:t>
            </a:r>
          </a:p>
        </p:txBody>
      </p:sp>
      <p:pic>
        <p:nvPicPr>
          <p:cNvPr id="91142" name="Picture 2" descr="https://encrypted-tbn1.gstatic.com/images?q=tbn:ANd9GcSx0AooaZL7zqJFOz4nLX4CCy6ulhM2MonN3_6AfhR7fmVL_Up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9079" y="2478491"/>
            <a:ext cx="2209800" cy="30511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114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0565" y="2456796"/>
            <a:ext cx="2139948" cy="305419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282724" y="5828564"/>
            <a:ext cx="4748416" cy="461665"/>
          </a:xfrm>
          <a:prstGeom prst="rect">
            <a:avLst/>
          </a:prstGeom>
        </p:spPr>
        <p:txBody>
          <a:bodyPr wrap="none">
            <a:spAutoFit/>
          </a:bodyPr>
          <a:lstStyle/>
          <a:p>
            <a:pPr algn="ctr"/>
            <a:r>
              <a:rPr lang="en-US" sz="2400" b="1" dirty="0">
                <a:solidFill>
                  <a:srgbClr val="FF0000"/>
                </a:solidFill>
                <a:latin typeface="Verdana" panose="020B0604030504040204" pitchFamily="34" charset="0"/>
                <a:ea typeface="Verdana" panose="020B0604030504040204" pitchFamily="34" charset="0"/>
                <a:cs typeface="Verdana" panose="020B0604030504040204" pitchFamily="34" charset="0"/>
              </a:rPr>
              <a:t>Keep Clear of Obstruction!</a:t>
            </a:r>
          </a:p>
        </p:txBody>
      </p:sp>
      <p:sp>
        <p:nvSpPr>
          <p:cNvPr id="6" name="Rectangle 5"/>
          <p:cNvSpPr/>
          <p:nvPr/>
        </p:nvSpPr>
        <p:spPr>
          <a:xfrm>
            <a:off x="4913382" y="1594817"/>
            <a:ext cx="2643673" cy="400110"/>
          </a:xfrm>
          <a:prstGeom prst="rect">
            <a:avLst/>
          </a:prstGeom>
        </p:spPr>
        <p:txBody>
          <a:bodyPr wrap="none">
            <a:spAutoFit/>
          </a:bodyPr>
          <a:lstStyle/>
          <a:p>
            <a:pPr algn="ctr"/>
            <a:r>
              <a:rPr lang="en-US" sz="20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Fire Extinguisher</a:t>
            </a:r>
          </a:p>
        </p:txBody>
      </p:sp>
    </p:spTree>
    <p:extLst>
      <p:ext uri="{BB962C8B-B14F-4D97-AF65-F5344CB8AC3E}">
        <p14:creationId xmlns:p14="http://schemas.microsoft.com/office/powerpoint/2010/main" val="343456295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normAutofit fontScale="90000"/>
          </a:bodyPr>
          <a:lstStyle/>
          <a:p>
            <a:r>
              <a:rPr lang="en-US" sz="3200" b="1" dirty="0">
                <a:latin typeface="Verdana" panose="020B0604030504040204" pitchFamily="34" charset="0"/>
                <a:ea typeface="Verdana" panose="020B0604030504040204" pitchFamily="34" charset="0"/>
                <a:cs typeface="Verdana" panose="020B0604030504040204" pitchFamily="34" charset="0"/>
              </a:rPr>
              <a:t>Emergency Procedures:</a:t>
            </a:r>
            <a:br>
              <a:rPr lang="en-US" sz="3200" b="1" dirty="0">
                <a:latin typeface="Verdana" panose="020B0604030504040204" pitchFamily="34" charset="0"/>
                <a:ea typeface="Verdana" panose="020B0604030504040204" pitchFamily="34" charset="0"/>
                <a:cs typeface="Verdana" panose="020B0604030504040204" pitchFamily="34" charset="0"/>
              </a:rPr>
            </a:br>
            <a:r>
              <a:rPr lang="en-US" sz="3200" b="1" dirty="0">
                <a:latin typeface="Verdana" panose="020B0604030504040204" pitchFamily="34" charset="0"/>
                <a:ea typeface="Verdana" panose="020B0604030504040204" pitchFamily="34" charset="0"/>
                <a:cs typeface="Verdana" panose="020B0604030504040204" pitchFamily="34" charset="0"/>
              </a:rPr>
              <a:t>Using an Eye Wash</a:t>
            </a:r>
          </a:p>
        </p:txBody>
      </p:sp>
      <p:sp>
        <p:nvSpPr>
          <p:cNvPr id="3" name="Content Placeholder 2"/>
          <p:cNvSpPr>
            <a:spLocks noGrp="1"/>
          </p:cNvSpPr>
          <p:nvPr>
            <p:ph idx="1"/>
          </p:nvPr>
        </p:nvSpPr>
        <p:spPr>
          <a:xfrm>
            <a:off x="304800" y="1219200"/>
            <a:ext cx="8676861" cy="5105400"/>
          </a:xfrm>
        </p:spPr>
        <p:txBody>
          <a:bodyPr rtlCol="0">
            <a:normAutofit/>
          </a:bodyPr>
          <a:lstStyle/>
          <a:p>
            <a:pPr marL="0" indent="0" algn="ctr" eaLnBrk="1" fontAlgn="auto" hangingPunct="1">
              <a:spcAft>
                <a:spcPts val="0"/>
              </a:spcAft>
              <a:buFont typeface="Arial" pitchFamily="34" charset="0"/>
              <a:buNone/>
              <a:defRPr/>
            </a:pPr>
            <a:r>
              <a:rPr lang="en-US"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Wash a contaminant out of the eye by providing a continuous flow of water.</a:t>
            </a:r>
          </a:p>
          <a:p>
            <a:pPr eaLnBrk="1" fontAlgn="auto" hangingPunct="1">
              <a:spcAft>
                <a:spcPts val="0"/>
              </a:spcAft>
              <a:buFont typeface="Arial" pitchFamily="34" charset="0"/>
              <a:buChar char="•"/>
              <a:defRPr/>
            </a:pPr>
            <a:endParaRPr lang="en-US" sz="10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eaLnBrk="1" fontAlgn="auto" hangingPunct="1">
              <a:spcAft>
                <a:spcPts val="0"/>
              </a:spcAft>
              <a:buFont typeface="Wingdings" pitchFamily="2" charset="2"/>
              <a:buChar char="§"/>
              <a:defRPr/>
            </a:pPr>
            <a:r>
              <a:rPr lang="en-US"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Activate the eye wash station and enable       “hands-free” operation.</a:t>
            </a:r>
          </a:p>
          <a:p>
            <a:pPr eaLnBrk="1" fontAlgn="auto" hangingPunct="1">
              <a:spcAft>
                <a:spcPts val="0"/>
              </a:spcAft>
              <a:buFont typeface="Wingdings" pitchFamily="2" charset="2"/>
              <a:buChar char="§"/>
              <a:defRPr/>
            </a:pPr>
            <a:r>
              <a:rPr lang="en-US"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Gently position your eyes into the water stream.</a:t>
            </a:r>
          </a:p>
          <a:p>
            <a:pPr eaLnBrk="1" fontAlgn="auto" hangingPunct="1">
              <a:spcAft>
                <a:spcPts val="0"/>
              </a:spcAft>
              <a:buFont typeface="Wingdings" pitchFamily="2" charset="2"/>
              <a:buChar char="§"/>
              <a:defRPr/>
            </a:pPr>
            <a:r>
              <a:rPr lang="en-US"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Flush your eyes for a full </a:t>
            </a:r>
            <a:r>
              <a:rPr lang="en-US"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15 minutes</a:t>
            </a:r>
            <a:r>
              <a:rPr lang="en-US"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a:t>
            </a:r>
          </a:p>
          <a:p>
            <a:pPr eaLnBrk="1" fontAlgn="auto" hangingPunct="1">
              <a:spcAft>
                <a:spcPts val="0"/>
              </a:spcAft>
              <a:buFont typeface="Wingdings" pitchFamily="2" charset="2"/>
              <a:buChar char="§"/>
              <a:defRPr/>
            </a:pPr>
            <a:r>
              <a:rPr lang="en-US" b="1" dirty="0">
                <a:solidFill>
                  <a:srgbClr val="FF0000"/>
                </a:solidFill>
                <a:latin typeface="Verdana" panose="020B0604030504040204" pitchFamily="34" charset="0"/>
                <a:ea typeface="Verdana" panose="020B0604030504040204" pitchFamily="34" charset="0"/>
                <a:cs typeface="Verdana" panose="020B0604030504040204" pitchFamily="34" charset="0"/>
              </a:rPr>
              <a:t>Test it weekly – Do not wait for an emergency!</a:t>
            </a:r>
          </a:p>
        </p:txBody>
      </p:sp>
      <p:pic>
        <p:nvPicPr>
          <p:cNvPr id="108548" name="Picture 3"/>
          <p:cNvPicPr>
            <a:picLocks noChangeAspect="1"/>
          </p:cNvPicPr>
          <p:nvPr/>
        </p:nvPicPr>
        <p:blipFill>
          <a:blip r:embed="rId3">
            <a:extLst>
              <a:ext uri="{28A0092B-C50C-407E-A947-70E740481C1C}">
                <a14:useLocalDpi xmlns:a14="http://schemas.microsoft.com/office/drawing/2010/main" val="0"/>
              </a:ext>
            </a:extLst>
          </a:blip>
          <a:srcRect l="10001" t="10159" r="8095" b="8888"/>
          <a:stretch>
            <a:fillRect/>
          </a:stretch>
        </p:blipFill>
        <p:spPr bwMode="auto">
          <a:xfrm>
            <a:off x="3377005" y="4495800"/>
            <a:ext cx="238999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2704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r>
              <a:rPr lang="en-US" sz="3200" b="1" dirty="0">
                <a:latin typeface="Verdana" panose="020B0604030504040204" pitchFamily="34" charset="0"/>
                <a:ea typeface="Verdana" panose="020B0604030504040204" pitchFamily="34" charset="0"/>
                <a:cs typeface="Verdana" panose="020B0604030504040204" pitchFamily="34" charset="0"/>
              </a:rPr>
              <a:t>Training Outline</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711129173"/>
              </p:ext>
            </p:extLst>
          </p:nvPr>
        </p:nvGraphicFramePr>
        <p:xfrm>
          <a:off x="457200" y="1295400"/>
          <a:ext cx="82296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604589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graphicEl>
                                              <a:dgm id="{24951A2F-EC27-4F0A-B566-897B6A4EE1B3}"/>
                                            </p:graphicEl>
                                          </p:spTgt>
                                        </p:tgtEl>
                                      </p:cBhvr>
                                    </p:animEffect>
                                    <p:animScale>
                                      <p:cBhvr>
                                        <p:cTn id="7" dur="250" autoRev="1" fill="hold"/>
                                        <p:tgtEl>
                                          <p:spTgt spid="2">
                                            <p:graphicEl>
                                              <a:dgm id="{24951A2F-EC27-4F0A-B566-897B6A4EE1B3}"/>
                                            </p:graphicEl>
                                          </p:spTgt>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2">
                                            <p:graphicEl>
                                              <a:dgm id="{C708D0D9-9CE6-4A84-8452-C9B1D44FB3CA}"/>
                                            </p:graphicEl>
                                          </p:spTgt>
                                        </p:tgtEl>
                                      </p:cBhvr>
                                    </p:animEffect>
                                    <p:animScale>
                                      <p:cBhvr>
                                        <p:cTn id="10" dur="250" autoRev="1" fill="hold"/>
                                        <p:tgtEl>
                                          <p:spTgt spid="2">
                                            <p:graphicEl>
                                              <a:dgm id="{C708D0D9-9CE6-4A84-8452-C9B1D44FB3CA}"/>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noAutofit/>
          </a:bodyPr>
          <a:lstStyle/>
          <a:p>
            <a:r>
              <a:rPr lang="en-US" sz="3200" b="1" dirty="0">
                <a:latin typeface="Verdana" panose="020B0604030504040204" pitchFamily="34" charset="0"/>
                <a:ea typeface="Verdana" panose="020B0604030504040204" pitchFamily="34" charset="0"/>
                <a:cs typeface="Verdana" panose="020B0604030504040204" pitchFamily="34" charset="0"/>
              </a:rPr>
              <a:t>Emergency Procedures:</a:t>
            </a:r>
            <a:br>
              <a:rPr lang="en-US" sz="3200" b="1" dirty="0">
                <a:latin typeface="Verdana" panose="020B0604030504040204" pitchFamily="34" charset="0"/>
                <a:ea typeface="Verdana" panose="020B0604030504040204" pitchFamily="34" charset="0"/>
                <a:cs typeface="Verdana" panose="020B0604030504040204" pitchFamily="34" charset="0"/>
              </a:rPr>
            </a:br>
            <a:r>
              <a:rPr lang="en-US" sz="3200" b="1" dirty="0">
                <a:latin typeface="Verdana" panose="020B0604030504040204" pitchFamily="34" charset="0"/>
                <a:ea typeface="Verdana" panose="020B0604030504040204" pitchFamily="34" charset="0"/>
                <a:cs typeface="Verdana" panose="020B0604030504040204" pitchFamily="34" charset="0"/>
              </a:rPr>
              <a:t>Spills</a:t>
            </a:r>
          </a:p>
        </p:txBody>
      </p:sp>
      <p:sp>
        <p:nvSpPr>
          <p:cNvPr id="102403" name="Text Placeholder 3"/>
          <p:cNvSpPr>
            <a:spLocks noGrp="1"/>
          </p:cNvSpPr>
          <p:nvPr>
            <p:ph type="body" idx="1"/>
          </p:nvPr>
        </p:nvSpPr>
        <p:spPr>
          <a:xfrm>
            <a:off x="341290" y="1447800"/>
            <a:ext cx="4040188" cy="563563"/>
          </a:xfrm>
        </p:spPr>
        <p:txBody>
          <a:bodyPr/>
          <a:lstStyle/>
          <a:p>
            <a:pPr algn="ctr" eaLnBrk="1" hangingPunct="1"/>
            <a:r>
              <a:rPr lang="en-US" dirty="0">
                <a:latin typeface="Verdana" panose="020B0604030504040204" pitchFamily="34" charset="0"/>
                <a:ea typeface="Verdana" panose="020B0604030504040204" pitchFamily="34" charset="0"/>
                <a:cs typeface="Verdana" panose="020B0604030504040204" pitchFamily="34" charset="0"/>
              </a:rPr>
              <a:t>Manageable</a:t>
            </a:r>
          </a:p>
        </p:txBody>
      </p:sp>
      <p:sp>
        <p:nvSpPr>
          <p:cNvPr id="102405" name="Text Placeholder 4"/>
          <p:cNvSpPr>
            <a:spLocks noGrp="1"/>
          </p:cNvSpPr>
          <p:nvPr>
            <p:ph type="body" sz="quarter" idx="3"/>
          </p:nvPr>
        </p:nvSpPr>
        <p:spPr>
          <a:xfrm>
            <a:off x="4645025" y="1371600"/>
            <a:ext cx="4041775" cy="639763"/>
          </a:xfrm>
        </p:spPr>
        <p:txBody>
          <a:bodyPr/>
          <a:lstStyle/>
          <a:p>
            <a:pPr algn="ctr" eaLnBrk="1" hangingPunct="1"/>
            <a:r>
              <a:rPr lang="en-US" dirty="0">
                <a:latin typeface="Verdana" panose="020B0604030504040204" pitchFamily="34" charset="0"/>
                <a:ea typeface="Verdana" panose="020B0604030504040204" pitchFamily="34" charset="0"/>
                <a:cs typeface="Verdana" panose="020B0604030504040204" pitchFamily="34" charset="0"/>
              </a:rPr>
              <a:t>Unmanageable</a:t>
            </a:r>
          </a:p>
        </p:txBody>
      </p:sp>
      <p:sp>
        <p:nvSpPr>
          <p:cNvPr id="10" name="Rectangle 2"/>
          <p:cNvSpPr txBox="1">
            <a:spLocks noChangeArrowheads="1"/>
          </p:cNvSpPr>
          <p:nvPr/>
        </p:nvSpPr>
        <p:spPr>
          <a:xfrm>
            <a:off x="152017" y="2209800"/>
            <a:ext cx="4418734" cy="411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itchFamily="2" charset="2"/>
              <a:buChar char="Ø"/>
              <a:defRPr sz="2400"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accent1">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Wingdings" pitchFamily="2" charset="2"/>
              <a:buChar char="ü"/>
              <a:defRPr sz="1800"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Wingdings" pitchFamily="2" charset="2"/>
              <a:buChar char="§"/>
              <a:defRPr sz="1600" kern="1200">
                <a:solidFill>
                  <a:schemeClr val="accent1">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FontTx/>
              <a:buNone/>
              <a:defRPr/>
            </a:pPr>
            <a:r>
              <a:rPr lang="en-US" sz="2000" dirty="0">
                <a:latin typeface="Verdana" panose="020B0604030504040204" pitchFamily="34" charset="0"/>
                <a:ea typeface="Verdana" panose="020B0604030504040204" pitchFamily="34" charset="0"/>
                <a:cs typeface="Verdana" panose="020B0604030504040204" pitchFamily="34" charset="0"/>
              </a:rPr>
              <a:t>Call Facilities to mop up spills of non-hazardous materials</a:t>
            </a:r>
          </a:p>
          <a:p>
            <a:pPr marL="0" indent="0">
              <a:buFontTx/>
              <a:buNone/>
              <a:defRPr/>
            </a:pPr>
            <a:endParaRPr lang="en-US" sz="800" dirty="0">
              <a:latin typeface="Verdana" panose="020B0604030504040204" pitchFamily="34" charset="0"/>
              <a:ea typeface="Verdana" panose="020B0604030504040204" pitchFamily="34" charset="0"/>
              <a:cs typeface="Verdana" panose="020B0604030504040204" pitchFamily="34" charset="0"/>
            </a:endParaRPr>
          </a:p>
          <a:p>
            <a:pPr marL="0" indent="0">
              <a:buFontTx/>
              <a:buNone/>
              <a:defRPr/>
            </a:pPr>
            <a:r>
              <a:rPr lang="en-US" sz="2000" dirty="0">
                <a:latin typeface="Verdana" panose="020B0604030504040204" pitchFamily="34" charset="0"/>
                <a:ea typeface="Verdana" panose="020B0604030504040204" pitchFamily="34" charset="0"/>
                <a:cs typeface="Verdana" panose="020B0604030504040204" pitchFamily="34" charset="0"/>
              </a:rPr>
              <a:t>Examples:</a:t>
            </a:r>
          </a:p>
          <a:p>
            <a:pPr>
              <a:defRPr/>
            </a:pPr>
            <a:r>
              <a:rPr lang="en-US" sz="2000" dirty="0">
                <a:latin typeface="Verdana" panose="020B0604030504040204" pitchFamily="34" charset="0"/>
                <a:ea typeface="Verdana" panose="020B0604030504040204" pitchFamily="34" charset="0"/>
                <a:cs typeface="Verdana" panose="020B0604030504040204" pitchFamily="34" charset="0"/>
              </a:rPr>
              <a:t>Water</a:t>
            </a:r>
          </a:p>
          <a:p>
            <a:pPr>
              <a:defRPr/>
            </a:pPr>
            <a:r>
              <a:rPr lang="en-US" sz="2000" dirty="0">
                <a:latin typeface="Verdana" panose="020B0604030504040204" pitchFamily="34" charset="0"/>
                <a:ea typeface="Verdana" panose="020B0604030504040204" pitchFamily="34" charset="0"/>
                <a:cs typeface="Verdana" panose="020B0604030504040204" pitchFamily="34" charset="0"/>
              </a:rPr>
              <a:t>Bleach</a:t>
            </a:r>
          </a:p>
          <a:p>
            <a:pPr>
              <a:defRPr/>
            </a:pPr>
            <a:r>
              <a:rPr lang="en-US" sz="2000" dirty="0">
                <a:latin typeface="Verdana" panose="020B0604030504040204" pitchFamily="34" charset="0"/>
                <a:ea typeface="Verdana" panose="020B0604030504040204" pitchFamily="34" charset="0"/>
                <a:cs typeface="Verdana" panose="020B0604030504040204" pitchFamily="34" charset="0"/>
              </a:rPr>
              <a:t>Other disinfectants</a:t>
            </a:r>
          </a:p>
          <a:p>
            <a:pPr>
              <a:buFont typeface="Arial" pitchFamily="34" charset="0"/>
              <a:buChar char="•"/>
              <a:defRPr/>
            </a:pPr>
            <a:endParaRPr lang="en-US" sz="800" dirty="0">
              <a:latin typeface="Verdana" panose="020B0604030504040204" pitchFamily="34" charset="0"/>
              <a:ea typeface="Verdana" panose="020B0604030504040204" pitchFamily="34" charset="0"/>
              <a:cs typeface="Verdana" panose="020B0604030504040204" pitchFamily="34" charset="0"/>
            </a:endParaRPr>
          </a:p>
          <a:p>
            <a:pPr marL="0" indent="0">
              <a:buFont typeface="Arial" pitchFamily="34" charset="0"/>
              <a:buNone/>
              <a:defRPr/>
            </a:pPr>
            <a:r>
              <a:rPr lang="en-US" sz="2000" dirty="0">
                <a:latin typeface="Verdana" panose="020B0604030504040204" pitchFamily="34" charset="0"/>
                <a:ea typeface="Verdana" panose="020B0604030504040204" pitchFamily="34" charset="0"/>
                <a:cs typeface="Verdana" panose="020B0604030504040204" pitchFamily="34" charset="0"/>
              </a:rPr>
              <a:t>Small amounts of low hazard chemicals &amp; biological spills can be managed by you!</a:t>
            </a:r>
          </a:p>
        </p:txBody>
      </p:sp>
      <p:sp>
        <p:nvSpPr>
          <p:cNvPr id="14" name="Rectangle 3"/>
          <p:cNvSpPr txBox="1">
            <a:spLocks noChangeArrowheads="1"/>
          </p:cNvSpPr>
          <p:nvPr/>
        </p:nvSpPr>
        <p:spPr>
          <a:xfrm>
            <a:off x="4781952" y="2183567"/>
            <a:ext cx="4190044" cy="441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Wingdings" pitchFamily="2" charset="2"/>
              <a:buChar char="Ø"/>
              <a:defRPr sz="2400"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accent1">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Wingdings" pitchFamily="2" charset="2"/>
              <a:buChar char="ü"/>
              <a:defRPr sz="1800"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Wingdings" pitchFamily="2" charset="2"/>
              <a:buChar char="§"/>
              <a:defRPr sz="1600" kern="1200">
                <a:solidFill>
                  <a:schemeClr val="accent1">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231775" indent="-231775">
              <a:buFontTx/>
              <a:buNone/>
            </a:pPr>
            <a:r>
              <a:rPr lang="en-US" altLang="en-US" sz="2000" dirty="0">
                <a:latin typeface="Verdana" panose="020B0604030504040204" pitchFamily="34" charset="0"/>
                <a:ea typeface="Verdana" panose="020B0604030504040204" pitchFamily="34" charset="0"/>
                <a:cs typeface="Verdana" panose="020B0604030504040204" pitchFamily="34" charset="0"/>
              </a:rPr>
              <a:t>Call EH&amp;S at (212) 305-6780 with:</a:t>
            </a:r>
          </a:p>
          <a:p>
            <a:pPr marL="231775" indent="-231775">
              <a:buFontTx/>
              <a:buNone/>
            </a:pPr>
            <a:endParaRPr lang="en-US" altLang="en-US" sz="800" dirty="0">
              <a:latin typeface="Verdana" panose="020B0604030504040204" pitchFamily="34" charset="0"/>
              <a:ea typeface="Verdana" panose="020B0604030504040204" pitchFamily="34" charset="0"/>
              <a:cs typeface="Verdana" panose="020B0604030504040204" pitchFamily="34" charset="0"/>
            </a:endParaRPr>
          </a:p>
          <a:p>
            <a:r>
              <a:rPr lang="en-US" altLang="en-US" sz="2000" dirty="0">
                <a:latin typeface="Verdana" panose="020B0604030504040204" pitchFamily="34" charset="0"/>
                <a:ea typeface="Verdana" panose="020B0604030504040204" pitchFamily="34" charset="0"/>
                <a:cs typeface="Verdana" panose="020B0604030504040204" pitchFamily="34" charset="0"/>
              </a:rPr>
              <a:t>Chemical identity if known</a:t>
            </a:r>
          </a:p>
          <a:p>
            <a:r>
              <a:rPr lang="en-US" altLang="en-US" sz="2000" dirty="0">
                <a:latin typeface="Verdana" panose="020B0604030504040204" pitchFamily="34" charset="0"/>
                <a:ea typeface="Verdana" panose="020B0604030504040204" pitchFamily="34" charset="0"/>
                <a:cs typeface="Verdana" panose="020B0604030504040204" pitchFamily="34" charset="0"/>
              </a:rPr>
              <a:t>Volume </a:t>
            </a:r>
          </a:p>
          <a:p>
            <a:r>
              <a:rPr lang="en-US" altLang="en-US" sz="2000" dirty="0">
                <a:latin typeface="Verdana" panose="020B0604030504040204" pitchFamily="34" charset="0"/>
                <a:ea typeface="Verdana" panose="020B0604030504040204" pitchFamily="34" charset="0"/>
                <a:cs typeface="Verdana" panose="020B0604030504040204" pitchFamily="34" charset="0"/>
              </a:rPr>
              <a:t>Location </a:t>
            </a:r>
          </a:p>
          <a:p>
            <a:r>
              <a:rPr lang="en-US" altLang="en-US" sz="2000" dirty="0">
                <a:latin typeface="Verdana" panose="020B0604030504040204" pitchFamily="34" charset="0"/>
                <a:ea typeface="Verdana" panose="020B0604030504040204" pitchFamily="34" charset="0"/>
                <a:cs typeface="Verdana" panose="020B0604030504040204" pitchFamily="34" charset="0"/>
              </a:rPr>
              <a:t>Your name, UNI, and telephone number</a:t>
            </a:r>
          </a:p>
        </p:txBody>
      </p:sp>
    </p:spTree>
    <p:extLst>
      <p:ext uri="{BB962C8B-B14F-4D97-AF65-F5344CB8AC3E}">
        <p14:creationId xmlns:p14="http://schemas.microsoft.com/office/powerpoint/2010/main" val="40860313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38100" y="83185"/>
            <a:ext cx="9144000" cy="990600"/>
          </a:xfrm>
        </p:spPr>
        <p:txBody>
          <a:bodyPr rtlCol="0">
            <a:noAutofit/>
          </a:bodyPr>
          <a:lstStyle/>
          <a:p>
            <a:pPr>
              <a:defRPr/>
            </a:pPr>
            <a:r>
              <a:rPr lang="en-US" sz="3200" b="1" dirty="0">
                <a:latin typeface="Verdana" panose="020B0604030504040204" pitchFamily="34" charset="0"/>
                <a:ea typeface="Verdana" panose="020B0604030504040204" pitchFamily="34" charset="0"/>
                <a:cs typeface="Verdana" panose="020B0604030504040204" pitchFamily="34" charset="0"/>
              </a:rPr>
              <a:t>Emergency Procedures:</a:t>
            </a:r>
            <a:br>
              <a:rPr lang="en-US" sz="3200" b="1" dirty="0">
                <a:latin typeface="Verdana" panose="020B0604030504040204" pitchFamily="34" charset="0"/>
                <a:ea typeface="Verdana" panose="020B0604030504040204" pitchFamily="34" charset="0"/>
                <a:cs typeface="Verdana" panose="020B0604030504040204" pitchFamily="34" charset="0"/>
              </a:rPr>
            </a:br>
            <a:r>
              <a:rPr lang="en-US" sz="3200" b="1" dirty="0">
                <a:latin typeface="Verdana" panose="020B0604030504040204" pitchFamily="34" charset="0"/>
                <a:ea typeface="Verdana" panose="020B0604030504040204" pitchFamily="34" charset="0"/>
                <a:cs typeface="Verdana" panose="020B0604030504040204" pitchFamily="34" charset="0"/>
              </a:rPr>
              <a:t>Personal Contamination</a:t>
            </a:r>
            <a:endParaRPr lang="en-US" sz="2400" b="1" dirty="0">
              <a:latin typeface="Verdana" panose="020B0604030504040204" pitchFamily="34" charset="0"/>
              <a:ea typeface="Verdana" panose="020B0604030504040204" pitchFamily="34" charset="0"/>
              <a:cs typeface="Verdana" panose="020B0604030504040204" pitchFamily="34" charset="0"/>
            </a:endParaRPr>
          </a:p>
        </p:txBody>
      </p:sp>
      <p:sp>
        <p:nvSpPr>
          <p:cNvPr id="6" name="Rectangle 3"/>
          <p:cNvSpPr txBox="1">
            <a:spLocks noChangeArrowheads="1"/>
          </p:cNvSpPr>
          <p:nvPr/>
        </p:nvSpPr>
        <p:spPr>
          <a:xfrm>
            <a:off x="190500" y="1447800"/>
            <a:ext cx="8839200" cy="3429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itchFamily="2" charset="2"/>
              <a:buChar char="Ø"/>
              <a:defRPr sz="2400"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accent1">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Wingdings" pitchFamily="2" charset="2"/>
              <a:buChar char="ü"/>
              <a:defRPr sz="2400"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Wingdings" pitchFamily="2" charset="2"/>
              <a:buChar char="§"/>
              <a:defRPr sz="2400" kern="1200">
                <a:solidFill>
                  <a:schemeClr val="accent1">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400"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altLang="en-US" dirty="0">
                <a:latin typeface="Verdana" panose="020B0604030504040204" pitchFamily="34" charset="0"/>
                <a:ea typeface="Verdana" panose="020B0604030504040204" pitchFamily="34" charset="0"/>
                <a:cs typeface="Verdana" panose="020B0604030504040204" pitchFamily="34" charset="0"/>
              </a:rPr>
              <a:t>Flush contaminated eyes, face, arms, and body area with copious amounts of water</a:t>
            </a:r>
          </a:p>
          <a:p>
            <a:pPr marL="0" indent="0">
              <a:lnSpc>
                <a:spcPct val="90000"/>
              </a:lnSpc>
              <a:buNone/>
            </a:pPr>
            <a:endParaRPr lang="en-US" altLang="en-US" sz="800" dirty="0">
              <a:latin typeface="Verdana" panose="020B0604030504040204" pitchFamily="34" charset="0"/>
              <a:ea typeface="Verdana" panose="020B0604030504040204" pitchFamily="34" charset="0"/>
              <a:cs typeface="Verdana" panose="020B0604030504040204" pitchFamily="34" charset="0"/>
            </a:endParaRPr>
          </a:p>
          <a:p>
            <a:pPr>
              <a:lnSpc>
                <a:spcPct val="90000"/>
              </a:lnSpc>
            </a:pPr>
            <a:r>
              <a:rPr lang="en-US" altLang="en-US" dirty="0">
                <a:latin typeface="Verdana" panose="020B0604030504040204" pitchFamily="34" charset="0"/>
                <a:ea typeface="Verdana" panose="020B0604030504040204" pitchFamily="34" charset="0"/>
                <a:cs typeface="Verdana" panose="020B0604030504040204" pitchFamily="34" charset="0"/>
              </a:rPr>
              <a:t>Remove contaminated clothing</a:t>
            </a:r>
          </a:p>
          <a:p>
            <a:pPr marL="0" indent="0">
              <a:lnSpc>
                <a:spcPct val="90000"/>
              </a:lnSpc>
              <a:buNone/>
            </a:pPr>
            <a:endParaRPr lang="en-US" altLang="en-US" sz="800" dirty="0">
              <a:latin typeface="Verdana" panose="020B0604030504040204" pitchFamily="34" charset="0"/>
              <a:ea typeface="Verdana" panose="020B0604030504040204" pitchFamily="34" charset="0"/>
              <a:cs typeface="Verdana" panose="020B0604030504040204" pitchFamily="34" charset="0"/>
            </a:endParaRPr>
          </a:p>
          <a:p>
            <a:pPr marL="342900" lvl="1" indent="-342900">
              <a:lnSpc>
                <a:spcPct val="90000"/>
              </a:lnSpc>
              <a:buFont typeface="Wingdings" panose="05000000000000000000" pitchFamily="2" charset="2"/>
              <a:buChar char="Ø"/>
            </a:pPr>
            <a:r>
              <a:rPr lang="en-US" dirty="0">
                <a:latin typeface="Verdana" panose="020B0604030504040204" pitchFamily="34" charset="0"/>
                <a:ea typeface="Verdana" panose="020B0604030504040204" pitchFamily="34" charset="0"/>
                <a:cs typeface="Verdana" panose="020B0604030504040204" pitchFamily="34" charset="0"/>
              </a:rPr>
              <a:t>If there are no visible burns, wash gently with soap and warm water</a:t>
            </a:r>
          </a:p>
          <a:p>
            <a:pPr marL="0" lvl="1" indent="0">
              <a:lnSpc>
                <a:spcPct val="90000"/>
              </a:lnSpc>
              <a:buNone/>
            </a:pPr>
            <a:endParaRPr lang="en-US" altLang="en-US" sz="800" dirty="0">
              <a:latin typeface="Verdana" panose="020B0604030504040204" pitchFamily="34" charset="0"/>
              <a:ea typeface="Verdana" panose="020B0604030504040204" pitchFamily="34" charset="0"/>
              <a:cs typeface="Verdana" panose="020B0604030504040204" pitchFamily="34" charset="0"/>
            </a:endParaRPr>
          </a:p>
          <a:p>
            <a:pPr>
              <a:lnSpc>
                <a:spcPct val="90000"/>
              </a:lnSpc>
            </a:pPr>
            <a:r>
              <a:rPr lang="en-US" altLang="en-US" dirty="0">
                <a:latin typeface="Verdana" panose="020B0604030504040204" pitchFamily="34" charset="0"/>
                <a:ea typeface="Verdana" panose="020B0604030504040204" pitchFamily="34" charset="0"/>
                <a:cs typeface="Verdana" panose="020B0604030504040204" pitchFamily="34" charset="0"/>
              </a:rPr>
              <a:t>Seek medical attention, if necessary</a:t>
            </a:r>
          </a:p>
          <a:p>
            <a:pPr marL="0" indent="0">
              <a:lnSpc>
                <a:spcPct val="90000"/>
              </a:lnSpc>
              <a:buNone/>
            </a:pPr>
            <a:endParaRPr lang="en-US" altLang="en-US" sz="800" dirty="0">
              <a:latin typeface="Verdana" panose="020B0604030504040204" pitchFamily="34" charset="0"/>
              <a:ea typeface="Verdana" panose="020B0604030504040204" pitchFamily="34" charset="0"/>
              <a:cs typeface="Verdana" panose="020B0604030504040204" pitchFamily="34" charset="0"/>
            </a:endParaRPr>
          </a:p>
          <a:p>
            <a:pPr marL="342900" lvl="1" indent="-342900">
              <a:lnSpc>
                <a:spcPct val="90000"/>
              </a:lnSpc>
              <a:buFont typeface="Wingdings" panose="05000000000000000000" pitchFamily="2" charset="2"/>
              <a:buChar char="Ø"/>
            </a:pPr>
            <a:endParaRPr lang="en-US" altLang="en-US" sz="800" dirty="0">
              <a:latin typeface="Verdana" panose="020B0604030504040204" pitchFamily="34" charset="0"/>
              <a:ea typeface="Verdana" panose="020B0604030504040204" pitchFamily="34" charset="0"/>
              <a:cs typeface="Verdana" panose="020B0604030504040204" pitchFamily="34" charset="0"/>
            </a:endParaRPr>
          </a:p>
          <a:p>
            <a:pPr marL="342900" lvl="1" indent="-342900">
              <a:lnSpc>
                <a:spcPct val="90000"/>
              </a:lnSpc>
              <a:buFont typeface="Wingdings" panose="05000000000000000000" pitchFamily="2" charset="2"/>
              <a:buChar char="Ø"/>
            </a:pPr>
            <a:r>
              <a:rPr lang="en-US" dirty="0">
                <a:latin typeface="Verdana" panose="020B0604030504040204" pitchFamily="34" charset="0"/>
                <a:ea typeface="Verdana" panose="020B0604030504040204" pitchFamily="34" charset="0"/>
                <a:cs typeface="Verdana" panose="020B0604030504040204" pitchFamily="34" charset="0"/>
              </a:rPr>
              <a:t>If there are no visible burns, wash gently with soap and warm water</a:t>
            </a:r>
          </a:p>
          <a:p>
            <a:pPr marL="0" lvl="1" indent="0">
              <a:lnSpc>
                <a:spcPct val="90000"/>
              </a:lnSpc>
              <a:buNone/>
            </a:pPr>
            <a:endParaRPr lang="en-US" sz="700" dirty="0">
              <a:latin typeface="Verdana" panose="020B0604030504040204" pitchFamily="34" charset="0"/>
              <a:ea typeface="Verdana" panose="020B0604030504040204" pitchFamily="34" charset="0"/>
              <a:cs typeface="Verdana" panose="020B0604030504040204" pitchFamily="34" charset="0"/>
            </a:endParaRPr>
          </a:p>
          <a:p>
            <a:pPr marL="342900" lvl="1" indent="-342900">
              <a:lnSpc>
                <a:spcPct val="90000"/>
              </a:lnSpc>
              <a:buFont typeface="Wingdings" panose="05000000000000000000" pitchFamily="2" charset="2"/>
              <a:buChar char="Ø"/>
            </a:pPr>
            <a:r>
              <a:rPr lang="en-US" altLang="en-US" dirty="0">
                <a:latin typeface="Verdana" panose="020B0604030504040204" pitchFamily="34" charset="0"/>
                <a:ea typeface="Verdana" panose="020B0604030504040204" pitchFamily="34" charset="0"/>
                <a:cs typeface="Verdana" panose="020B0604030504040204" pitchFamily="34" charset="0"/>
              </a:rPr>
              <a:t>Inform your supervisor</a:t>
            </a:r>
          </a:p>
          <a:p>
            <a:pPr marL="0" lvl="1" indent="0">
              <a:lnSpc>
                <a:spcPct val="90000"/>
              </a:lnSpc>
              <a:buNone/>
            </a:pPr>
            <a:endParaRPr lang="en-US" dirty="0">
              <a:latin typeface="Verdana" panose="020B0604030504040204" pitchFamily="34" charset="0"/>
              <a:ea typeface="Verdana" panose="020B0604030504040204" pitchFamily="34" charset="0"/>
              <a:cs typeface="Verdana" panose="020B0604030504040204" pitchFamily="34" charset="0"/>
            </a:endParaRPr>
          </a:p>
          <a:p>
            <a:pPr>
              <a:lnSpc>
                <a:spcPct val="90000"/>
              </a:lnSpc>
            </a:pPr>
            <a:endParaRPr lang="en-US" altLang="en-US" dirty="0">
              <a:latin typeface="Verdana" panose="020B0604030504040204" pitchFamily="34" charset="0"/>
              <a:ea typeface="Verdana" panose="020B0604030504040204" pitchFamily="34" charset="0"/>
              <a:cs typeface="Verdana" panose="020B0604030504040204" pitchFamily="34" charset="0"/>
            </a:endParaRPr>
          </a:p>
        </p:txBody>
      </p:sp>
    </p:spTree>
    <p:custDataLst>
      <p:tags r:id="rId1"/>
    </p:custDataLst>
    <p:extLst>
      <p:ext uri="{BB962C8B-B14F-4D97-AF65-F5344CB8AC3E}">
        <p14:creationId xmlns:p14="http://schemas.microsoft.com/office/powerpoint/2010/main" val="235720339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140" y="-33337"/>
            <a:ext cx="8534400" cy="1143000"/>
          </a:xfrm>
        </p:spPr>
        <p:txBody>
          <a:bodyPr rtlCol="0">
            <a:noAutofit/>
          </a:bodyPr>
          <a:lstStyle/>
          <a:p>
            <a:pPr>
              <a:defRPr/>
            </a:pPr>
            <a:r>
              <a:rPr lang="en-US" sz="3200" b="1" dirty="0">
                <a:latin typeface="Verdana" panose="020B0604030504040204" pitchFamily="34" charset="0"/>
                <a:ea typeface="Verdana" panose="020B0604030504040204" pitchFamily="34" charset="0"/>
                <a:cs typeface="Verdana" panose="020B0604030504040204" pitchFamily="34" charset="0"/>
              </a:rPr>
              <a:t>Emergency Procedures:</a:t>
            </a:r>
            <a:br>
              <a:rPr lang="en-US" sz="3200" b="1" dirty="0">
                <a:latin typeface="Verdana" panose="020B0604030504040204" pitchFamily="34" charset="0"/>
                <a:ea typeface="Verdana" panose="020B0604030504040204" pitchFamily="34" charset="0"/>
                <a:cs typeface="Verdana" panose="020B0604030504040204" pitchFamily="34" charset="0"/>
              </a:rPr>
            </a:br>
            <a:r>
              <a:rPr lang="en-US" sz="3200" b="1" dirty="0">
                <a:latin typeface="Verdana" panose="020B0604030504040204" pitchFamily="34" charset="0"/>
                <a:ea typeface="Verdana" panose="020B0604030504040204" pitchFamily="34" charset="0"/>
                <a:cs typeface="Verdana" panose="020B0604030504040204" pitchFamily="34" charset="0"/>
              </a:rPr>
              <a:t>Reporting Laboratory Emergencies</a:t>
            </a:r>
          </a:p>
        </p:txBody>
      </p:sp>
      <p:sp>
        <p:nvSpPr>
          <p:cNvPr id="92197" name="Content Placeholder 6"/>
          <p:cNvSpPr>
            <a:spLocks noGrp="1"/>
          </p:cNvSpPr>
          <p:nvPr>
            <p:ph sz="half" idx="2"/>
          </p:nvPr>
        </p:nvSpPr>
        <p:spPr>
          <a:xfrm>
            <a:off x="762000" y="3433762"/>
            <a:ext cx="4737100" cy="2895600"/>
          </a:xfrm>
        </p:spPr>
        <p:txBody>
          <a:bodyPr>
            <a:normAutofit lnSpcReduction="10000"/>
          </a:bodyPr>
          <a:lstStyle/>
          <a:p>
            <a:pPr eaLnBrk="1" hangingPunct="1"/>
            <a:r>
              <a:rPr lang="en-US" dirty="0">
                <a:latin typeface="Verdana" panose="020B0604030504040204" pitchFamily="34" charset="0"/>
                <a:ea typeface="Verdana" panose="020B0604030504040204" pitchFamily="34" charset="0"/>
                <a:cs typeface="Verdana" panose="020B0604030504040204" pitchFamily="34" charset="0"/>
              </a:rPr>
              <a:t>Provide:</a:t>
            </a:r>
          </a:p>
          <a:p>
            <a:pPr lvl="1" eaLnBrk="1" hangingPunct="1">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Name &amp; UNI</a:t>
            </a:r>
          </a:p>
          <a:p>
            <a:pPr lvl="1" eaLnBrk="1" hangingPunct="1">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Location (building, room)</a:t>
            </a:r>
          </a:p>
          <a:p>
            <a:pPr lvl="1" eaLnBrk="1" hangingPunct="1">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Phone number</a:t>
            </a:r>
          </a:p>
          <a:p>
            <a:pPr lvl="1" eaLnBrk="1" hangingPunct="1">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Incident details</a:t>
            </a:r>
          </a:p>
          <a:p>
            <a:pPr lvl="1" eaLnBrk="1" hangingPunct="1">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Any Personal injury</a:t>
            </a:r>
          </a:p>
          <a:p>
            <a:pPr lvl="1" eaLnBrk="1" hangingPunct="1">
              <a:buFont typeface="Wingdings" panose="05000000000000000000" pitchFamily="2" charset="2"/>
              <a:buChar char="Ø"/>
            </a:pPr>
            <a:endParaRPr lang="en-US"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61018036"/>
              </p:ext>
            </p:extLst>
          </p:nvPr>
        </p:nvGraphicFramePr>
        <p:xfrm>
          <a:off x="1226186" y="1299515"/>
          <a:ext cx="6936739" cy="1977085"/>
        </p:xfrm>
        <a:graphic>
          <a:graphicData uri="http://schemas.openxmlformats.org/drawingml/2006/table">
            <a:tbl>
              <a:tblPr firstRow="1">
                <a:tableStyleId>{5C22544A-7EE6-4342-B048-85BDC9FD1C3A}</a:tableStyleId>
              </a:tblPr>
              <a:tblGrid>
                <a:gridCol w="1407455">
                  <a:extLst>
                    <a:ext uri="{9D8B030D-6E8A-4147-A177-3AD203B41FA5}">
                      <a16:colId xmlns:a16="http://schemas.microsoft.com/office/drawing/2014/main" val="20000"/>
                    </a:ext>
                  </a:extLst>
                </a:gridCol>
                <a:gridCol w="1809582">
                  <a:extLst>
                    <a:ext uri="{9D8B030D-6E8A-4147-A177-3AD203B41FA5}">
                      <a16:colId xmlns:a16="http://schemas.microsoft.com/office/drawing/2014/main" val="20001"/>
                    </a:ext>
                  </a:extLst>
                </a:gridCol>
                <a:gridCol w="2010648">
                  <a:extLst>
                    <a:ext uri="{9D8B030D-6E8A-4147-A177-3AD203B41FA5}">
                      <a16:colId xmlns:a16="http://schemas.microsoft.com/office/drawing/2014/main" val="20002"/>
                    </a:ext>
                  </a:extLst>
                </a:gridCol>
                <a:gridCol w="1709054">
                  <a:extLst>
                    <a:ext uri="{9D8B030D-6E8A-4147-A177-3AD203B41FA5}">
                      <a16:colId xmlns:a16="http://schemas.microsoft.com/office/drawing/2014/main" val="20003"/>
                    </a:ext>
                  </a:extLst>
                </a:gridCol>
              </a:tblGrid>
              <a:tr h="336267">
                <a:tc gridSpan="4">
                  <a:txBody>
                    <a:bodyPr/>
                    <a:lstStyle/>
                    <a:p>
                      <a:pPr algn="ctr" fontAlgn="b"/>
                      <a:r>
                        <a:rPr lang="en-US" sz="180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rPr>
                        <a:t>Reporting Fire, Smoke Conditions or Personal Injury</a:t>
                      </a:r>
                      <a:endParaRPr lang="en-US" sz="1800" b="0"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7460" marR="7460" marT="95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78818">
                <a:tc>
                  <a:txBody>
                    <a:bodyPr/>
                    <a:lstStyle/>
                    <a:p>
                      <a:pPr algn="ctr" fontAlgn="b"/>
                      <a:r>
                        <a:rPr lang="en-US" sz="1600" b="1"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rPr>
                        <a:t>Campus</a:t>
                      </a:r>
                      <a:endParaRPr lang="en-US" sz="1600" b="1"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7460" marR="7460"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rtl="0" fontAlgn="ctr"/>
                      <a:r>
                        <a:rPr lang="en-US" sz="1600" b="1"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Public Safety from a </a:t>
                      </a:r>
                    </a:p>
                    <a:p>
                      <a:pPr algn="ctr" rtl="0" fontAlgn="ctr"/>
                      <a:r>
                        <a:rPr lang="en-US" sz="1600" b="1"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rPr>
                        <a:t>Campus Phone</a:t>
                      </a:r>
                      <a:endParaRPr lang="en-US" sz="1600" b="1"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7460" marR="7460"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rtl="0" fontAlgn="ctr"/>
                      <a:r>
                        <a:rPr lang="en-US" sz="1600" b="1"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Public Safety from a </a:t>
                      </a:r>
                    </a:p>
                    <a:p>
                      <a:pPr algn="ctr" rtl="0" fontAlgn="ctr"/>
                      <a:r>
                        <a:rPr lang="en-US" sz="1600" b="1"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Personal Phone</a:t>
                      </a:r>
                      <a:endParaRPr lang="en-US" sz="1600" b="1"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7460" marR="7460"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US" sz="1600" b="1"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rPr>
                        <a:t>EH&amp;S</a:t>
                      </a:r>
                      <a:endParaRPr lang="en-US" sz="1600" b="1"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7460" marR="7460"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1"/>
                  </a:ext>
                </a:extLst>
              </a:tr>
              <a:tr h="762000">
                <a:tc>
                  <a:txBody>
                    <a:bodyPr/>
                    <a:lstStyle/>
                    <a:p>
                      <a:pPr algn="ctr" fontAlgn="b"/>
                      <a:r>
                        <a:rPr lang="en-US" sz="1600" b="1" i="0" u="none" strike="noStrike" dirty="0">
                          <a:solidFill>
                            <a:schemeClr val="dk1"/>
                          </a:solidFill>
                          <a:effectLst/>
                          <a:latin typeface="Verdana" panose="020B0604030504040204" pitchFamily="34" charset="0"/>
                          <a:ea typeface="Verdana" panose="020B0604030504040204" pitchFamily="34" charset="0"/>
                          <a:cs typeface="Verdana" panose="020B0604030504040204" pitchFamily="34" charset="0"/>
                        </a:rPr>
                        <a:t>Medical</a:t>
                      </a:r>
                      <a:r>
                        <a:rPr lang="en-US" sz="1600" b="1" i="0" u="none" strike="noStrike" baseline="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 Center</a:t>
                      </a:r>
                      <a:endParaRPr lang="en-US" sz="16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460" marR="7460"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latin typeface="Verdana" panose="020B0604030504040204" pitchFamily="34" charset="0"/>
                          <a:ea typeface="Verdana" panose="020B0604030504040204" pitchFamily="34" charset="0"/>
                          <a:cs typeface="Verdana" panose="020B0604030504040204" pitchFamily="34" charset="0"/>
                        </a:rPr>
                        <a:t>(212) 305-7979</a:t>
                      </a:r>
                      <a:endPar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460" marR="7460"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latin typeface="Verdana" panose="020B0604030504040204" pitchFamily="34" charset="0"/>
                          <a:ea typeface="Verdana" panose="020B0604030504040204" pitchFamily="34" charset="0"/>
                          <a:cs typeface="Verdana" panose="020B0604030504040204" pitchFamily="34" charset="0"/>
                        </a:rPr>
                        <a:t>(212) 305-8100</a:t>
                      </a:r>
                      <a:endPar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460" marR="7460"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latin typeface="Verdana" panose="020B0604030504040204" pitchFamily="34" charset="0"/>
                          <a:ea typeface="Verdana" panose="020B0604030504040204" pitchFamily="34" charset="0"/>
                          <a:cs typeface="Verdana" panose="020B0604030504040204" pitchFamily="34" charset="0"/>
                        </a:rPr>
                        <a:t>(212)305-6780</a:t>
                      </a:r>
                      <a:endPar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7460" marR="7460"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 name="AutoShape 2" descr="data:image/jpeg;base64,/9j/4AAQSkZJRgABAQAAAQABAAD/2wCEAAkGBxAQEBUUDxQQFRAPEBQQEBIUFBUUFBAVFBEWFxYUFhQYHCggGBolHBQWITEhJSkrLi4uFx8zODMsNygtLisBCgoKDg0OGxAQGywkHyYsLC0sLCwtLCwsLCwsLCwsLCwsLCwsLCwsLCwsLCwsLCwsLCwsLCwsLCwsLCwsLCwsLP/AABEIAOEA4QMBEQACEQEDEQH/xAAcAAEAAQUBAQAAAAAAAAAAAAAAAwECBQYHBAj/xABKEAABAwIDAwYICQoFBQAAAAABAAIDBBEFEiEGBzETQVFhcZEUFyIyVIGhsSMzQlJyc9HS4SQ0Q2OCkpOissEVU2J0sxY1g5Tw/8QAGwEBAAIDAQEAAAAAAAAAAAAAAAIDAQQFBgf/xAA0EQEAAgECBQIEBAYCAwEAAAAAAQIDBBEFEiExQRNRFTJhcQYUIoFSkaGxwdFC8CNy4TP/2gAMAwEAAhEDEQA/AO4oCAgICAgICAgICAgICAgICAgICAgICAgICAgICAgICAgICAgICAgICAgICAgICAgICAgICAgICAgICAgICAgICAgICAgICAgICAgICAgICAgICAgICAgICAgICAgICAgICAgICAgICAgICAgICAgICAgICAgICAgICAgIKXQLoF0BALrILDM3pb3hY3Z5Z9lPCGfOb3hN4Z5Leyonb85veE3Y5Z9lweDwsssbSrdAugXQLoKoCAgICAgICAgICAgIKXQCUGExPa7D6c5ZaiLP/lsPKP7MjLlRm9Y7yvppst/lqwdbvDYPiaWqcOZ02SmYewyOzfyqu2eI7N3FwrLfvMR/X+zXK3eZVn4sUUf7Uk7u9oa1UW1fs62H8Oc3W2/9mCqtu8Refzp46o4YmDvNyqZ1d5dPF+HdPHzRv+7FVO0NXIfLqaw3/XOaO5tgq51F58t2nBtJTtSHhlrnu858zvpSvPvKh6l58ro0Gmr2pH8nkfkPFoPaSfenNb3S/L4Y7UhbaP5jVnefdn0sX8MKh7BwYB2XCb290Zx4v4YTMxF7fNMrfoyvH91nmt7qbYNPPfHD0w7RVLPMqKxvZO8juJUoyZI8qb6LSW742WptvcQZwq5ex8cbx32ura57R5a1+D6K3aNmYo96lc3zxSSDra+Nx9d7exWRqLedmlk/D2CfkvMM/Q72Yz8fSyt64XslHtyqcaqPMNHL+Hc0fJaJbLhm3uGzkBs7WOPyZQYj/Noe9W1y0ny5mbhupxfNSWxxStcLtIcDwIIIPrCt3aUxMd110YEFUBAQEBAQEBBbI4AXOgAJJ6B0obbuf43txMGtdEaanglBdDLMXzTTMBsHspo+DTxBc71Ki+aKw6um4ZbNbaImZjvt0iP3lo2K7Tib4x1VUn9fJyMP/rwWBH0iVq31O70Om4BaOtpiPt1n+csUcZnAyxFkLD8mBjYh3jyvaqJz3l2MXCcNesxv93hfmcbuJcelxJPeVTMzLoUw0p0rGwGIsiIgLUS3ha4IhKMrMKrSjJUlUzCl1lHmUJRGZWlZhCVtllEKMbLCFlCYW6jgswqneOy9tS/puP8AVr702hmMl4ZDDMbmpzeB8sRvf4N5APaw6FZi1q9pQyYMGaP/ACUhu2D71qqKwqGxzsA1NuSl7bjyT3BXV1Vo+aHK1PAMNom2K230l1fZ3G4a6nZPAfIkHA+cxw85rusHRb0TvG7ymXHOO81nwyaygICAgICAgINY26rPgmU4dlNWXCR17FlPG3NO+/N5Nm36XhV5J6bQ3dFjm1pt7f1mezimM15qZ3ycGkhsbeZkbRZjR0WAXIy357bw+kaDSxgwxTz5+/l5A1QbyRrFmIRmV+RZ2Y5lkrg0XJACcu6FslaRzWY6TEQTlja556ACT3BW109pcvNxjFTs9lLg+Iz/ABUD+63s4q+ulcjN+IPaWWg3dYvJxYG9tx77K2NNDRvx20vWzdPiZ4ujHd9ql+XhRPGreyXxQ4j/AJkXs+8n5eEfjN1rt0WJDhJEf/u1Py8MxxmzzzbrMWbwEbuxyx+WhZXjUsXV7E4tDq6ne4DnZ5ShOnbOPjceZYWflIjaeOSM3t5bS33qq2G0Olh4ljv5XAg8FVPR0a2i8bwtLU3Ymq3KsocqoCMxCpRm0Rts3ncptCaetfRyH4KqBkhudBI0agdrR7F08Mxam/l4ji2GcefrHSezuwKm5iqAgICAgIKFByLeDi2aSpcDztw6H6LbS1JHaTG31LR1F+k7fb/b1nBNLvNN/wD2n+1f8y581c97aqZgWSUoUoQC5Z3Ynoj2ZwOXFanI24iadebTjx5lu4MUbby8Zxfidt9o/Z3LANiaKkYA2NrnDiSNL9n2rciNnl75bXn9UtkjjDRZoAHQBZZQXICAgICAg8ldh0M7S2aNj2nQhzQUlmtprO8OQ7xd3sdHGamiuIQ4ctDqcmY2D2Hja5Fx9i1M+KNuaHoOE8Qtz+lfrv2c7Wi9bHWFpCyxMCzuxsoU8I2Q+Fup5Yp2XDqeVsgt0A6j1i49a3NLba2zgcawxbFz+YfVeF1bZ4Y5W+bKxrx6xdbc93lHrQEBAQEBBDVzCNjnngxjnnsaL/2TfZmsbzEPnHFsUbOI7G5Aklk+tmlc9/syj1Lk5Zm2z6Pw7HXFE9faP2iOn+XjateYdmswkDlnqTMQslrGN4kKcUtLWy6rFj7y80cs1QctOxzr6XA0HaVsY9PO+7iazjVYjasuxbotlZ6Fkj5wAZrFvMRoL6dGi6FI2h4vVZoy35oQ7xdo5qaqdGyeeL8lZJEI2xlrn8o8OD8zSbWA1HQqM2Tk8/Z1OFaGuorvNYmInr9vo0X/AK8xH0yb9yL7i1vXyO9PB9B7ShfvFxJj47VUrgZWBzXMjsQXi4Nm84ursF73t1cviek0mnxTOOOr6Fo5S+Nrjxexrj6xdbjzGydBQoOV7xNqZqapmZHUVETmRwOhaxsbo3Z7582ZpIOl73WrmyzWdon7PQcL0OPNSL3rvXed567/AEaV4wMR9Lm/di+4tf1svu7Pwzh/8M/1X0e8TEhUwDwiR7XzNDmubHlcL6g2aCr8F72n9Tk8V02kw0iMVesu547h5q6OWEOyGeEsDrXylzdDa+q2bRvEw4OHJOLJF48S+ftoNkcSonEyxF8d/jI7vaes21C07aeY7PUYONVvPWdmAbVNOh0KpnHMOpj12OyQPB5wo7S2YyUnyFYYm0PPVMuw8OHSrsUzFoloayIvitG/h3vctiJmwqIHzoCYT2NNgulM7zu8LMbTs31YBAQEBAQePFpImQSunF4WxPMrbZszA05hl59L6LE9OqVImbREd3IZ9icCq3HwSsNPISbwvdkc0383k5bOHYoRyS6E31WLr1/wifudqf0VXG5vNp+KjOGk+FteLZ6991Y9z1T+lqWAc9tPtUfQrCVuL5p7J4tiMGpD+V1cckg/Rtdyj3dQjbck/sqW1KqJy6rL2idmafjMFHHekp46dgHk1FZ5LiLfoqcfCOPUcqWyREdEsWhtkt+qZn7ePvPZJug2mqq/wk1Ty/LKCwkAZQWtGVoGgHV1qdJma7z3a+tx0pk2pG0Nb3zfn4/2bf8AketPVfND0P4e6YckubOcqdnVmyJzSXMIHmyMf2hrgVfivFJ3ly9fgnUUilfd9DYbvEwtsMYdOQ4RtDhyUpsQ0XGjVsxmpt3cG/C9TFpiKzs9PjHwr0g/wpvuJ61Pdj4Zqv4JPGNhX+ef4Uv3E9anuz8K1c9qS5hvRkZUSmrie0wztjjhuHNfJkBzuaxwByA2F+krVzRvaLR2dzhcziw2wWiebf8A7H3aCFW6ML6I/lVN/uGra03lxONz+iv3fS+10rmYbO5lw5tMXDK4tNw2+jhqD1hXZJ2rLi6SvNmpX3lzKg3m1FO8xvtU04Iy8r5EwaQDYvGjiOFyNbcVqV1Mx9YekzcCpaOk8tvbwys2PbP12tXT8lIdMxi4f+SO471dGfHPdzr8L1uH5esfR45Nitnpvia1jL83Lj3OKlHpz7KZtrqx1if5Iju3wkccRjt9dH95Z2p9EIz6uem0/wBVn/SOz0OslWJSOZhdIf3WkrHNjjysjDr8k7cs/u3vdw/DjC//AA3MIxJleHDKcw58vNz9ysrO8dHPz0vS8xfu3BSUiAgICAgxe1EHKUVQwcX00re+MqNu0rdPMRlrM+8PneqnMxD5TncWNGY2uQ1thw46ABca1rb9X1DT6bDGOIrHRGxrW+bnb9Fxb7kjJaPLF+H6e3zVgc9vygXdT3OcO4lZ9W0+UI0GnpH6axCePGZoxaFwiH6prY3fvtAd7VKMl/EqraPBvvNd/v8A67MVXVDnXLiXOPEk3J7SVKkbzuo1N648c1r/ACdk3I4a6KjdI8WMrr/39xaunSIivR4XWZZvkndrO9GshmLqjW8hFNSC/nxxOdyk5HzS45W9Nr861c21uv8AL/bu8L58NZp9N7fv2j7+Zc6p2XI4251VEOje/Re+d1/J0A4WsscxTHHeUgrZj8o9w09iivjf3VFZL889wWN0+WfdM6aRzL3OYHmWdomEa5MlLbbvJPI9xGdznZRlFyTlA5h0DXgm7M167+6EhZQmFGvLHskAuYZBJl+dY6juV+C3Lb7uZxLTzlxdO8dX09R1EOJYeDGbw1dMW35252ZSD0EH2hblo3h5bHecd4tHh83YhRvgkfHKCJIZHRSA8zmnj2HiD0LmWryztL3mHLXLjjJE90cbiOBKg2qTPhLyjjx17QCo7L4mV4eeYN7go7LOvsvkrJchaHkNIIIbZtx0GynWWvnpzVmZdQ3BU+WlmPM6S/tcP7Lq07Pn2siK5JiHVVNqCAgICAgte0EEHgRYjtQ7dXzftngU2FVLmPafBXuLqeUA5S0nRpPM4cCD0XWjl0szO8PY8O45WtYrdhBXsPOtWcF48O5XieG0b7qOq29IWYxyjbXYvdF4RmNmAuPQ0ElTrimWnm4hjq2nZHYSqrZA6VpZCCCb8/0urq49i28eHbu87reKc+8Ul1jaGWOmp20kTsjTGX1Eo0MNO34x9xwe7zR2k8ysvbbo0NHim1vUmN/aPef+9ZcI2ixY1c5eAGxNAjgjHCKJgsxgHULX67rUmd+r0uLFyV2895n3nzLIYJs/VVxc2jDPggMwPHUcexWVx80btLPrYwW2mHtq93+I07HSzRs5KMZn2IvYLFsO0bpafisZL8u3di2QnO2Ntg5zg0X4C6hjrzNrVZpxV3Z2Xd5ibvNay/aNVdOn6Odj41bt4a9X0c1K5zJm5ZYyA8aW1AI9hC1Jjlts9FjyRlwc/dksM2Orq+MS0wYWnQ3OoK2owxMbvPZOKTivNVmLbFV1EwSVTW5HPEYsdcxBI09RVebFyV3b3DtfGpy8mzXXix9aqjs37xETLf8Ac5tT4JUGklP5PVOzQE8I5udvUHe/tXQxX56/V5Tiek9K/PXtLfd4O79mI/CwOEVW0WzHzJgODZB0jmd7+bF8UWU6TXXwdN+ns4xiuz1fRuLaiCQAG2ZoztPWHNWrbBL0ODiuO3ljTVtb51wegghV+haXQrxLF5lX/EI+1J091nxTBD1UtFVVbgynicMxsXOBtbq6fUrsWn672cvX8Z3ptjfQ2wmAeA0bIyPKPlO6jbn6/tW5ts8nkvz2mzY1lAQEBAQEBBDVUscrS2VrXsPFrgCD6ig1mq3c4VIbmnYCfmgBYmN1kZbx2lFHuywoH4kez7FjlhL8xk92VotkqGHzIWadOqzsrtebd5e+vrIqWF0j7NjiaXEAdHANA4k8AOtJttG8s4sdslorHeXDt4eOSawOP5RUFs1bY3EYteKlB6GAgnpcbrTyWmekvTaPDEfqr2jpH+Z/dojWqmZdOtW6bv8AagYbPI6Rj5GSMAs0tBB018o8NFdXNFXM1HDL6mJ5dt9/Ps3Sv3hQV8MlOI3w8tG4GWV8eSMWuXGzrnTmHFTnPW3Rq04Tn01oyztO09o7y5nPK1lQHxkujZKC0kZS9oOhtzXVWO1azs6OrwZM1OvSfLpcG9OnZa8E5sLaOj+8rvzNY8OVHAs1u0w0vb6oiqJXTsd8JUlsphFnciwRtaA94Ni8lt7DgFrZZib8zvaCmWunnDMdK+fefp9GZ2C25iw6kEUkUjyXF12OYB/MbrYjUVr02lxsnB8ua82i0MhtLtfT4pT5Tmp2U8gmc55Y9z7Ne0Rxsa65cS4a8BxUMmWuSu3ZfotFm0OeLdLTPTp4+sy5LIdT1lUR2djJO9pn6oyL8CQQbtI0LXDUEFWUtNJ3hq58MZqTSX0Ruw2s/wARoxyhHhVP8FUDpI82QdThY9txzLobxPWHjs2KcV5rPhuD2BwsQCOgi6K3gnwGkf50ER/ZCM7yibsxQjhBF3Ic0vdTUEMXxbGN+i0D2ow9KAgICAgICAgICAgpdBz3bvaNked5sYqN4axp4T1hF2N62xjyj126FRkvt19v7uvodLM7R5t/Sv8A97OHyyOkc58hLnvcXPceLiTckrStbfq9Rjw7RtELmsUd2xGNtmwOycOJySioc5pjALS082gta63ceOJh5XX6rLjv07Ng2g3a0lLTyyxySl0Mbni50uB2rN8VYrKnS8QzTmrG/loPg7XzRscXZXvaHWNuK18NY36u7xXUZIp0dGbuoozrykuovx/FbfpQ818Qyx5aNtPhDaSaaGIudHC5gYTx8pjXH2krRy1iMm0PW8Pz2yaKbT3bJsJu/p8SpeVlfI17XFpynQ+3qW7GOsw8vn1mXHlmINtd3sGGwMlikkcXzsiIdws5rief/Sqc+OIru6PB9ZfLqIpPZzydtnEDgHELXjs7mSI5pj6o7LMq+VmdkdoX4ZWMqG3MZ+DqWD5cZOpt0jiPX0rZ0+T/AIy5HFtHz09SveH01SVLJY2vjIcyRoexw4EEXBW08ymQEBAQEBAQEBAQEBAQUKDDbTYm6GMNht4RUO5KAHg0keVK7/Sxt3HstzqF7bR0bOlxRe29vljrP+v3cF2rxNs8ojhJNNTAsiJ4ykm8kzulz3XPcufkvv0jw9lodLNa81u89/pHiP2YdsapmXVriSNjUeZdGPomwfG5aGRzoJMrnDKfJD+u2oW3SbxHR5zVY9La00ybz18M7Bt5NIctW90kDwQ+NscbM+mjS62jSeJGqn6l/wDl2asaPS7/APhmYt43a9idTeTlPJY7Pna1gs1ut7N6gqaWtvvDqanFhrSsX3mfr5Ztu8OvA+NNhp8Sz7Fd6mX3cv8AJ6D2s8+PYy2qa0tbd5s+eVwGeR9gOA0awACw71Ve0zLe0uCmPHM828eI9o/2pgG2NZRRcnBKWMzE2MbHak9LgrebJHZp20+iv88Tv9HvdvAlqWObV3nc0h0DHMjbG2Sxbnfl1dYONhwuo2y2mP1rMOjwVyROCZr7+/2hqJHTxvqqHWmu89VA1N2YqvyA6FN0rY4tG0uoblNqcpOHzu4Xko3E8W8XReriOonoXSx3i9d3h+I6ScGXbxLsKsc8QEBAQEBAQEBAQEBBa9wAJNgBqT0Ibb9nHdudoi9jnsPl1jXRQdMVIHWc8dBlI4/NC0c+TaN/ft9nq+FaDmtFZ7V6z9be37f3c9bGtLd62uJeGKO66KL8qx5SmvRsm6XkTJOycRG5u3lLEN80X1XXxWrtD5xxHHli9rR77N+2owmhFBUmMU7puQdky5Lh3NlA57qeSI5ZaukvkjPXeZ79XE8TjcyeMOFnMID2n5JHMQtLH0iXqNbPNkpNZ3h3GnwSh5EO5Ok4C+jM2trm63K0p3eXyanU80xEzs5bt9SCOpqDCwCnLo2xkN8gnkWEgHhfUrVy9L/R6HQ2m+l2mf1bNu3NU1LNRPFSyBzo5crS8NvYi+l+srYxzE7uNrYyYuWazPXd795mCU3g8PgUMXLOqmC0TQXFvJyF3m82gPqUc9Ymu0R1X8I1OSM8erP6fq49JxPaVovWW23W3WTczLGxzKCZ7HNlhOWaFwkjcOYtN+7qV2C/Jbr2c7iOnjUYpiO8dn0psTtGzEqOOdlg5wyyt+ZI3Rze/wBhXR2eGmNp2lnkBAQEBAQEBAQEBAKDWtuqsinbC12V9bKKfNzsjsXTP9UbX+shV5J6be7c0OPmyc3t1/fx/VxHG63wiofINGXDIm8zI2DKxo9Q9q5OW/Nbd9G4fpfRwxXz3n7vGGqp0doheGrIusjCB8Db3sNekXUueWrbR4rTMzWE1DOYHh8QYHtBsS0HLcWuL8CL8VKuW0T0lVl0GDJXlmOn06PPOcxu7Uk3JPE9pWIvZK2nxdOkdOyI5fmt7lLefdCceKI+WE+IYnJM1jX5QyFgZGxoDWtA6hznnKlNrW7tSmDFi3msd+rwskAFsrT2hOsylSaUjbaHupMblhY9kIYzlm5Hva2z8t9Wh3EA89lZW9qxMQ182PHltW1o7ePDGZlDZPmULlnZibLS5NkZuoHrOyM3bzuZxw0uIOpyfgK9t2jmbMzo7RfuC38N+au0+HlOKab08vNXtPV35WuWqgICAgICAgICAgoUHLd6OK5arIOMNE7L9Kpk5Mn9xru9aepvyz+z0/AdN6ld5/ij+Udf77OZsC5r3deyUBCVboLHPQ2ROejE2hG56zEKbXROepxCi10TnqWyi2RE56nENe2RGXrOyqbqZ1nZDnUzJsxzKXTY3VUtoYLJubPThVS6Gpge35M7D/Nb+6swzvZo8RrPpdYfVsEmZrT85oPeFuvJJEBAQEBAQEBAQEFCg4TvSmJxOZvzWQD1ZL+8rm6v53ufw5Mflvru1VpWm9RWV+ZEt1peiM2RuesxCu10TnqUQotdE56ns17XROepRCi10TnKWyi15WFyypm0rbqWyEzKl0Y3lULCcLwFhOKr2sWJlbWiRsajMrq4kmSzmfWN/qClin9SjiGOK4Jl9R4Ob08X1TP6Quo8BPd7EYEBAQEBAQEBAQEHA953/dqj6EH/ABBc3V/M9v8Ahv8A/GWtBab1UBKMSsJWYQtKNynCm0o3LKm0o3KSmyJylCi0LCFlVMLCFlCYUsso7K2Tc5V7WqO62tErGKMyvpRK1ijMtitEzWKMy2K0R1OhZ9Y33hWYOtnO4x+nTy+n8F/N4vqmf0hdZ86e1AQEBAQEBAQEBBQoOCbz3AYrUXI1ZBb+GFzdVG9ntvw7aK4JmWq8s3pC1uWXovzFPdaZh0hOSUZ1FfdY6YdKlFZVWz191hlCzyyrnNCwvWdlc5IWlyzshNt1LJsipZZY2UyrO6MxCmVEdoVDUlKIhe0KMra7JG2WJ3XVmIStcOkKMwurevuka9vSO9RmJX1yU93lxGQXjsf0rf6gtrR0/X1cP8Q56xp+kvqPBfzeL6pn9IXReCe1AQEBAQEBAQEBAQaHtfuzp8QqTO6WVj3Na1wFi05RYWHNooWpE921i1eTHXlhhfEpT+kS934qPpVW/Ec3ueJWD0iXuT0as/Esx4loPSJO78U9Gp8SzHiWg9Ik7vxT0as/E8x4lYPSJe78U9GrHxLMeJWD0iXu/FPRqfEsx4lYPSJe5Z9KrHxLN7niVg9Il7vxWPSqz8SzHiVg9Il7vxT0anxLMeJWD0iXuT0qsfEs3ueJWD0iXuT0anxLMr4loPSJe4J6NWfiWf3U8S0HpEvcnpVPiWf3U8SkHpEvcFn0qozxHN7qeJKn9Il7lLkj2RnXZfdVm5OnBB8Il0IIuBzG6ztEdkLarJaNrdXUKODk42svfIwNv02FllrJ0BAQEBAQEBAQEBAQEBAQEBAQEBAQEBAQEBAQEBAQEBAQEBAQEBAQEBAQEBAQEBAQEBAQEBAQEBAQEBAQEBAQEBAQEBAQEBAQEBAQEBAQEBAQEBAQEBAQEBAQEBAQEBAQEBAQEBAQEBAQEBAQEBAQEBAQEBAQEBAQEBAQEBAQEBAQEBAQEBAQEBAQEBAQEBAQEBAQEBAQEBAQEBAQEBAQEBAQEBAQEBAQEBAQEBAQEBAQEBB//9k="/>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9100" y="3433762"/>
            <a:ext cx="2824162" cy="2824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15970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0" y="0"/>
            <a:ext cx="9144000" cy="990600"/>
          </a:xfrm>
        </p:spPr>
        <p:txBody>
          <a:bodyPr>
            <a:noAutofit/>
          </a:bodyPr>
          <a:lstStyle/>
          <a:p>
            <a:pPr eaLnBrk="1" hangingPunct="1"/>
            <a:r>
              <a:rPr lang="en-US" sz="2800" b="1" dirty="0">
                <a:latin typeface="Verdana" panose="020B0604030504040204" pitchFamily="34" charset="0"/>
                <a:ea typeface="Verdana" panose="020B0604030504040204" pitchFamily="34" charset="0"/>
                <a:cs typeface="Verdana" panose="020B0604030504040204" pitchFamily="34" charset="0"/>
              </a:rPr>
              <a:t>Spills and Emergency Procedure: </a:t>
            </a:r>
            <a:br>
              <a:rPr lang="en-US" sz="2800" b="1" dirty="0">
                <a:latin typeface="Verdana" panose="020B0604030504040204" pitchFamily="34" charset="0"/>
                <a:ea typeface="Verdana" panose="020B0604030504040204" pitchFamily="34" charset="0"/>
                <a:cs typeface="Verdana" panose="020B0604030504040204" pitchFamily="34" charset="0"/>
              </a:rPr>
            </a:br>
            <a:r>
              <a:rPr lang="en-US" sz="2400" b="1" dirty="0">
                <a:latin typeface="Verdana" panose="020B0604030504040204" pitchFamily="34" charset="0"/>
                <a:ea typeface="Verdana" panose="020B0604030504040204" pitchFamily="34" charset="0"/>
                <a:cs typeface="Verdana" panose="020B0604030504040204" pitchFamily="34" charset="0"/>
              </a:rPr>
              <a:t>Where to go for Injuries &amp; Health Emergencies</a:t>
            </a:r>
          </a:p>
        </p:txBody>
      </p:sp>
      <p:graphicFrame>
        <p:nvGraphicFramePr>
          <p:cNvPr id="2" name="Table 1"/>
          <p:cNvGraphicFramePr>
            <a:graphicFrameLocks noGrp="1"/>
          </p:cNvGraphicFramePr>
          <p:nvPr>
            <p:extLst>
              <p:ext uri="{D42A27DB-BD31-4B8C-83A1-F6EECF244321}">
                <p14:modId xmlns:p14="http://schemas.microsoft.com/office/powerpoint/2010/main" val="2322125935"/>
              </p:ext>
            </p:extLst>
          </p:nvPr>
        </p:nvGraphicFramePr>
        <p:xfrm>
          <a:off x="0" y="1066800"/>
          <a:ext cx="9144000" cy="2306966"/>
        </p:xfrm>
        <a:graphic>
          <a:graphicData uri="http://schemas.openxmlformats.org/drawingml/2006/table">
            <a:tbl>
              <a:tblPr firstRow="1">
                <a:tableStyleId>{5C22544A-7EE6-4342-B048-85BDC9FD1C3A}</a:tableStyleId>
              </a:tblPr>
              <a:tblGrid>
                <a:gridCol w="1024758">
                  <a:extLst>
                    <a:ext uri="{9D8B030D-6E8A-4147-A177-3AD203B41FA5}">
                      <a16:colId xmlns:a16="http://schemas.microsoft.com/office/drawing/2014/main" val="20000"/>
                    </a:ext>
                  </a:extLst>
                </a:gridCol>
                <a:gridCol w="1970690">
                  <a:extLst>
                    <a:ext uri="{9D8B030D-6E8A-4147-A177-3AD203B41FA5}">
                      <a16:colId xmlns:a16="http://schemas.microsoft.com/office/drawing/2014/main" val="20001"/>
                    </a:ext>
                  </a:extLst>
                </a:gridCol>
                <a:gridCol w="4256690">
                  <a:extLst>
                    <a:ext uri="{9D8B030D-6E8A-4147-A177-3AD203B41FA5}">
                      <a16:colId xmlns:a16="http://schemas.microsoft.com/office/drawing/2014/main" val="20002"/>
                    </a:ext>
                  </a:extLst>
                </a:gridCol>
                <a:gridCol w="1891862">
                  <a:extLst>
                    <a:ext uri="{9D8B030D-6E8A-4147-A177-3AD203B41FA5}">
                      <a16:colId xmlns:a16="http://schemas.microsoft.com/office/drawing/2014/main" val="20003"/>
                    </a:ext>
                  </a:extLst>
                </a:gridCol>
              </a:tblGrid>
              <a:tr h="685800">
                <a:tc>
                  <a:txBody>
                    <a:bodyPr/>
                    <a:lstStyle/>
                    <a:p>
                      <a:pPr algn="ctr" fontAlgn="b"/>
                      <a:r>
                        <a:rPr lang="en-US" sz="1600" b="1"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rPr>
                        <a:t>Campus</a:t>
                      </a:r>
                    </a:p>
                  </a:txBody>
                  <a:tcPr marL="9324" marR="9324" marT="93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rtl="0" fontAlgn="ctr"/>
                      <a:r>
                        <a:rPr lang="en-US" sz="1600" b="1"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rPr>
                        <a:t>Hours </a:t>
                      </a:r>
                      <a:endParaRPr lang="en-US" sz="1600" b="1"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9324" marR="9324" marT="93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rtl="0" fontAlgn="ctr"/>
                      <a:r>
                        <a:rPr lang="en-US" sz="1600" b="1"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rPr>
                        <a:t>Employees</a:t>
                      </a:r>
                      <a:endParaRPr lang="en-US" sz="1600" b="1"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9324" marR="9324" marT="93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rtl="0" fontAlgn="ctr"/>
                      <a:endParaRPr lang="en-US" sz="1600" b="1"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algn="ctr" rtl="0" fontAlgn="ctr"/>
                      <a:r>
                        <a:rPr lang="en-US" sz="1600" b="1"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Public Safety Contact</a:t>
                      </a:r>
                      <a:endParaRPr lang="en-US" sz="1600" b="1"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9324" marR="9324" marT="93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629578">
                <a:tc rowSpan="2">
                  <a:txBody>
                    <a:bodyPr/>
                    <a:lstStyle/>
                    <a:p>
                      <a:pPr algn="ctr" fontAlgn="ctr"/>
                      <a:r>
                        <a:rPr lang="en-US" sz="1600" b="1" u="none" strike="noStrike" dirty="0">
                          <a:effectLst/>
                          <a:latin typeface="Verdana" panose="020B0604030504040204" pitchFamily="34" charset="0"/>
                          <a:ea typeface="Verdana" panose="020B0604030504040204" pitchFamily="34" charset="0"/>
                          <a:cs typeface="Verdana" panose="020B0604030504040204" pitchFamily="34" charset="0"/>
                        </a:rPr>
                        <a:t>CUMC</a:t>
                      </a:r>
                      <a:endParaRPr lang="en-US" sz="16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324" marR="9324" marT="93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u="none" strike="noStrike" dirty="0">
                          <a:effectLst/>
                          <a:latin typeface="Verdana" panose="020B0604030504040204" pitchFamily="34" charset="0"/>
                          <a:ea typeface="Verdana" panose="020B0604030504040204" pitchFamily="34" charset="0"/>
                          <a:cs typeface="Verdana" panose="020B0604030504040204" pitchFamily="34" charset="0"/>
                        </a:rPr>
                        <a:t>Business-Hours </a:t>
                      </a:r>
                      <a:endParaRPr lang="en-US" sz="16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83912" marR="9324" marT="93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u="none" strike="noStrike" dirty="0">
                          <a:effectLst/>
                          <a:latin typeface="Verdana" panose="020B0604030504040204" pitchFamily="34" charset="0"/>
                          <a:ea typeface="Verdana" panose="020B0604030504040204" pitchFamily="34" charset="0"/>
                          <a:cs typeface="Verdana" panose="020B0604030504040204" pitchFamily="34" charset="0"/>
                        </a:rPr>
                        <a:t>Workforce Health &amp; Safety</a:t>
                      </a:r>
                    </a:p>
                    <a:p>
                      <a:pPr algn="ctr" rtl="0" fontAlgn="ctr"/>
                      <a:r>
                        <a:rPr lang="en-US" sz="1600" b="1" i="0" u="none" strike="noStrike"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Harkness</a:t>
                      </a:r>
                      <a:r>
                        <a:rPr lang="en-US" sz="16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n-US" sz="1600" b="1" i="0" u="none" strike="noStrike"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Pavillion</a:t>
                      </a:r>
                      <a:endParaRPr lang="en-US" sz="16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324" marR="9324" marT="93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ctr"/>
                      <a:r>
                        <a:rPr lang="en-US" sz="1600" b="1" u="none" strike="noStrike" dirty="0">
                          <a:effectLst/>
                          <a:latin typeface="Verdana" panose="020B0604030504040204" pitchFamily="34" charset="0"/>
                          <a:ea typeface="Verdana" panose="020B0604030504040204" pitchFamily="34" charset="0"/>
                          <a:cs typeface="Verdana" panose="020B0604030504040204" pitchFamily="34" charset="0"/>
                        </a:rPr>
                        <a:t>(212) </a:t>
                      </a:r>
                    </a:p>
                    <a:p>
                      <a:pPr algn="ctr" fontAlgn="ctr"/>
                      <a:r>
                        <a:rPr lang="en-US" sz="1600" b="1" u="none" strike="noStrike" dirty="0">
                          <a:effectLst/>
                          <a:latin typeface="Verdana" panose="020B0604030504040204" pitchFamily="34" charset="0"/>
                          <a:ea typeface="Verdana" panose="020B0604030504040204" pitchFamily="34" charset="0"/>
                          <a:cs typeface="Verdana" panose="020B0604030504040204" pitchFamily="34" charset="0"/>
                        </a:rPr>
                        <a:t>305-7979</a:t>
                      </a:r>
                      <a:endParaRPr lang="en-US" sz="16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324" marR="9324" marT="93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936543">
                <a:tc vMerge="1">
                  <a:txBody>
                    <a:bodyPr/>
                    <a:lstStyle/>
                    <a:p>
                      <a:endParaRPr lang="en-US"/>
                    </a:p>
                  </a:txBody>
                  <a:tcPr/>
                </a:tc>
                <a:tc>
                  <a:txBody>
                    <a:bodyPr/>
                    <a:lstStyle/>
                    <a:p>
                      <a:pPr algn="ctr" rtl="0" fontAlgn="ctr"/>
                      <a:r>
                        <a:rPr lang="en-US" sz="1600" b="1" u="none" strike="noStrike" dirty="0">
                          <a:effectLst/>
                          <a:latin typeface="Verdana" panose="020B0604030504040204" pitchFamily="34" charset="0"/>
                          <a:ea typeface="Verdana" panose="020B0604030504040204" pitchFamily="34" charset="0"/>
                          <a:cs typeface="Verdana" panose="020B0604030504040204" pitchFamily="34" charset="0"/>
                        </a:rPr>
                        <a:t>After-Hours </a:t>
                      </a:r>
                      <a:endParaRPr lang="en-US" sz="16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83912" marR="9324" marT="93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u="none" strike="noStrike" dirty="0">
                          <a:effectLst/>
                          <a:latin typeface="Verdana" panose="020B0604030504040204" pitchFamily="34" charset="0"/>
                          <a:ea typeface="Verdana" panose="020B0604030504040204" pitchFamily="34" charset="0"/>
                          <a:cs typeface="Verdana" panose="020B0604030504040204" pitchFamily="34" charset="0"/>
                        </a:rPr>
                        <a:t>NYPH Emergency Depart.</a:t>
                      </a:r>
                      <a:r>
                        <a:rPr lang="en-US" sz="1600" b="1" u="none" strike="noStrike" baseline="0" dirty="0">
                          <a:effectLst/>
                          <a:latin typeface="Verdana" panose="020B0604030504040204" pitchFamily="34" charset="0"/>
                          <a:ea typeface="Verdana" panose="020B0604030504040204" pitchFamily="34" charset="0"/>
                          <a:cs typeface="Verdana" panose="020B0604030504040204" pitchFamily="34" charset="0"/>
                        </a:rPr>
                        <a:t> </a:t>
                      </a:r>
                    </a:p>
                    <a:p>
                      <a:pPr algn="ctr" rtl="0" fontAlgn="ctr"/>
                      <a:r>
                        <a:rPr lang="en-US" sz="1600" b="1" u="none" strike="noStrike" dirty="0">
                          <a:effectLst/>
                          <a:latin typeface="Verdana" panose="020B0604030504040204" pitchFamily="34" charset="0"/>
                          <a:ea typeface="Verdana" panose="020B0604030504040204" pitchFamily="34" charset="0"/>
                          <a:cs typeface="Verdana" panose="020B0604030504040204" pitchFamily="34" charset="0"/>
                        </a:rPr>
                        <a:t>First Floor of the Vanderbilt Clinic (VC)      </a:t>
                      </a:r>
                      <a:endParaRPr lang="en-US" sz="16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324" marR="9324" marT="93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extLst>
                  <a:ext uri="{0D108BD9-81ED-4DB2-BD59-A6C34878D82A}">
                    <a16:rowId xmlns:a16="http://schemas.microsoft.com/office/drawing/2014/main" val="10002"/>
                  </a:ext>
                </a:extLst>
              </a:tr>
            </a:tbl>
          </a:graphicData>
        </a:graphic>
      </p:graphicFrame>
      <p:pic>
        <p:nvPicPr>
          <p:cNvPr id="5"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4483"/>
          <a:stretch/>
        </p:blipFill>
        <p:spPr>
          <a:xfrm>
            <a:off x="1676400" y="4800600"/>
            <a:ext cx="3247186" cy="1676401"/>
          </a:xfr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b="4329"/>
          <a:stretch/>
        </p:blipFill>
        <p:spPr>
          <a:xfrm>
            <a:off x="4923586" y="4800600"/>
            <a:ext cx="2904437" cy="16764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324641373"/>
              </p:ext>
            </p:extLst>
          </p:nvPr>
        </p:nvGraphicFramePr>
        <p:xfrm>
          <a:off x="0" y="3352800"/>
          <a:ext cx="9144000" cy="1426645"/>
        </p:xfrm>
        <a:graphic>
          <a:graphicData uri="http://schemas.openxmlformats.org/drawingml/2006/table">
            <a:tbl>
              <a:tblPr firstRow="1">
                <a:tableStyleId>{5C22544A-7EE6-4342-B048-85BDC9FD1C3A}</a:tableStyleId>
              </a:tblPr>
              <a:tblGrid>
                <a:gridCol w="1024758">
                  <a:extLst>
                    <a:ext uri="{9D8B030D-6E8A-4147-A177-3AD203B41FA5}">
                      <a16:colId xmlns:a16="http://schemas.microsoft.com/office/drawing/2014/main" val="20000"/>
                    </a:ext>
                  </a:extLst>
                </a:gridCol>
                <a:gridCol w="1970690">
                  <a:extLst>
                    <a:ext uri="{9D8B030D-6E8A-4147-A177-3AD203B41FA5}">
                      <a16:colId xmlns:a16="http://schemas.microsoft.com/office/drawing/2014/main" val="20001"/>
                    </a:ext>
                  </a:extLst>
                </a:gridCol>
                <a:gridCol w="4256690">
                  <a:extLst>
                    <a:ext uri="{9D8B030D-6E8A-4147-A177-3AD203B41FA5}">
                      <a16:colId xmlns:a16="http://schemas.microsoft.com/office/drawing/2014/main" val="20002"/>
                    </a:ext>
                  </a:extLst>
                </a:gridCol>
                <a:gridCol w="1891862">
                  <a:extLst>
                    <a:ext uri="{9D8B030D-6E8A-4147-A177-3AD203B41FA5}">
                      <a16:colId xmlns:a16="http://schemas.microsoft.com/office/drawing/2014/main" val="20003"/>
                    </a:ext>
                  </a:extLst>
                </a:gridCol>
              </a:tblGrid>
              <a:tr h="533400">
                <a:tc>
                  <a:txBody>
                    <a:bodyPr/>
                    <a:lstStyle/>
                    <a:p>
                      <a:pPr algn="ctr" fontAlgn="b"/>
                      <a:r>
                        <a:rPr lang="en-US" sz="1600" b="1"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rPr>
                        <a:t>Campus</a:t>
                      </a:r>
                    </a:p>
                  </a:txBody>
                  <a:tcPr marL="9324" marR="9324" marT="93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rtl="0" fontAlgn="ctr"/>
                      <a:r>
                        <a:rPr lang="en-US" sz="1600" b="1"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rPr>
                        <a:t>Hours </a:t>
                      </a:r>
                      <a:endParaRPr lang="en-US" sz="1600" b="1"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9324" marR="9324" marT="93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rtl="0" fontAlgn="ctr"/>
                      <a:r>
                        <a:rPr lang="en-US" sz="1600" b="1"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rPr>
                        <a:t>Students </a:t>
                      </a:r>
                      <a:endParaRPr lang="en-US" sz="1600" b="1"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9324" marR="9324" marT="93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rtl="0" fontAlgn="ctr"/>
                      <a:endParaRPr lang="en-US" sz="1600" b="1"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Student Health</a:t>
                      </a:r>
                      <a:r>
                        <a:rPr lang="en-US" sz="1600" b="1" i="0" u="none" strike="noStrike" baseline="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Services </a:t>
                      </a:r>
                      <a:endParaRPr lang="en-US" sz="16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324" marR="9324" marT="93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685800">
                <a:tc>
                  <a:txBody>
                    <a:bodyPr/>
                    <a:lstStyle/>
                    <a:p>
                      <a:pPr algn="ctr" rtl="0" fontAlgn="ctr"/>
                      <a:r>
                        <a:rPr lang="en-US" sz="1600" b="1" i="0" u="none" strike="noStrike" dirty="0">
                          <a:solidFill>
                            <a:schemeClr val="dk1"/>
                          </a:solidFill>
                          <a:effectLst/>
                          <a:latin typeface="Verdana" panose="020B0604030504040204" pitchFamily="34" charset="0"/>
                          <a:ea typeface="Verdana" panose="020B0604030504040204" pitchFamily="34" charset="0"/>
                          <a:cs typeface="Verdana" panose="020B0604030504040204" pitchFamily="34" charset="0"/>
                        </a:rPr>
                        <a:t>CUMC</a:t>
                      </a:r>
                      <a:endParaRPr lang="en-US" sz="16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83912" marR="9324" marT="93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1" u="none" strike="noStrike" dirty="0">
                          <a:effectLst/>
                          <a:latin typeface="Verdana" panose="020B0604030504040204" pitchFamily="34" charset="0"/>
                          <a:ea typeface="Verdana" panose="020B0604030504040204" pitchFamily="34" charset="0"/>
                          <a:cs typeface="Verdana" panose="020B0604030504040204" pitchFamily="34" charset="0"/>
                        </a:rPr>
                        <a:t>Business-Hours</a:t>
                      </a:r>
                      <a:endParaRPr lang="en-US" sz="16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324" marR="9324" marT="93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Student Health</a:t>
                      </a:r>
                      <a:r>
                        <a:rPr lang="en-US" sz="1600" b="1" i="0" u="none" strike="noStrike" baseline="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Services </a:t>
                      </a:r>
                      <a:endParaRPr lang="en-US" sz="16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324" marR="9324" marT="93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6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(212) </a:t>
                      </a:r>
                    </a:p>
                    <a:p>
                      <a:pPr algn="ctr" fontAlgn="ctr"/>
                      <a:r>
                        <a:rPr lang="en-US" sz="16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305-3400</a:t>
                      </a:r>
                    </a:p>
                  </a:txBody>
                  <a:tcPr marL="83912" marR="9324" marT="93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486144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295400" y="152400"/>
            <a:ext cx="7162800" cy="990600"/>
          </a:xfrm>
        </p:spPr>
        <p:txBody>
          <a:bodyPr>
            <a:normAutofit/>
          </a:bodyPr>
          <a:lstStyle/>
          <a:p>
            <a:pPr eaLnBrk="1" hangingPunct="1"/>
            <a:r>
              <a:rPr lang="en-US" altLang="en-US" sz="3200" b="1" dirty="0">
                <a:latin typeface="Verdana" panose="020B0604030504040204" pitchFamily="34" charset="0"/>
                <a:ea typeface="Verdana" panose="020B0604030504040204" pitchFamily="34" charset="0"/>
                <a:cs typeface="Verdana" panose="020B0604030504040204" pitchFamily="34" charset="0"/>
              </a:rPr>
              <a:t>Reminder</a:t>
            </a:r>
          </a:p>
        </p:txBody>
      </p:sp>
      <p:sp>
        <p:nvSpPr>
          <p:cNvPr id="63491" name="Rectangle 3"/>
          <p:cNvSpPr>
            <a:spLocks noGrp="1" noChangeArrowheads="1"/>
          </p:cNvSpPr>
          <p:nvPr>
            <p:ph type="body" sz="half" idx="1"/>
          </p:nvPr>
        </p:nvSpPr>
        <p:spPr>
          <a:xfrm>
            <a:off x="152400" y="1168400"/>
            <a:ext cx="8991600" cy="4648200"/>
          </a:xfrm>
        </p:spPr>
        <p:txBody>
          <a:bodyPr/>
          <a:lstStyle/>
          <a:p>
            <a:pPr eaLnBrk="1" hangingPunct="1"/>
            <a:r>
              <a:rPr lang="en-US" altLang="en-US" dirty="0">
                <a:latin typeface="Verdana" panose="020B0604030504040204" pitchFamily="34" charset="0"/>
                <a:ea typeface="Verdana" panose="020B0604030504040204" pitchFamily="34" charset="0"/>
                <a:cs typeface="Verdana" panose="020B0604030504040204" pitchFamily="34" charset="0"/>
              </a:rPr>
              <a:t>Be familiar with the location of emergency equipment</a:t>
            </a:r>
          </a:p>
          <a:p>
            <a:pPr marL="0" indent="0" eaLnBrk="1" hangingPunct="1">
              <a:buNone/>
            </a:pPr>
            <a:endParaRPr lang="en-US" altLang="en-US" sz="800" dirty="0">
              <a:latin typeface="Verdana" panose="020B0604030504040204" pitchFamily="34" charset="0"/>
              <a:ea typeface="Verdana" panose="020B0604030504040204" pitchFamily="34" charset="0"/>
              <a:cs typeface="Verdana" panose="020B0604030504040204" pitchFamily="34" charset="0"/>
            </a:endParaRPr>
          </a:p>
          <a:p>
            <a:pPr eaLnBrk="1" hangingPunct="1"/>
            <a:r>
              <a:rPr lang="en-US" altLang="en-US" dirty="0">
                <a:latin typeface="Verdana" panose="020B0604030504040204" pitchFamily="34" charset="0"/>
                <a:ea typeface="Verdana" panose="020B0604030504040204" pitchFamily="34" charset="0"/>
                <a:cs typeface="Verdana" panose="020B0604030504040204" pitchFamily="34" charset="0"/>
              </a:rPr>
              <a:t>Address manageable spills as soon as they occur</a:t>
            </a:r>
          </a:p>
          <a:p>
            <a:pPr eaLnBrk="1" hangingPunct="1"/>
            <a:endParaRPr lang="en-US" altLang="en-US" sz="800" dirty="0">
              <a:latin typeface="Verdana" panose="020B0604030504040204" pitchFamily="34" charset="0"/>
              <a:ea typeface="Verdana" panose="020B0604030504040204" pitchFamily="34" charset="0"/>
              <a:cs typeface="Verdana" panose="020B0604030504040204" pitchFamily="34" charset="0"/>
            </a:endParaRPr>
          </a:p>
          <a:p>
            <a:pPr eaLnBrk="1" hangingPunct="1"/>
            <a:r>
              <a:rPr lang="en-US" altLang="en-US" dirty="0">
                <a:latin typeface="Verdana" panose="020B0604030504040204" pitchFamily="34" charset="0"/>
                <a:ea typeface="Verdana" panose="020B0604030504040204" pitchFamily="34" charset="0"/>
                <a:cs typeface="Verdana" panose="020B0604030504040204" pitchFamily="34" charset="0"/>
              </a:rPr>
              <a:t>If this cannot be done immediately, mark off the area and ALERT those around you</a:t>
            </a:r>
          </a:p>
          <a:p>
            <a:pPr marL="0" indent="0" eaLnBrk="1" hangingPunct="1">
              <a:buNone/>
            </a:pPr>
            <a:endParaRPr lang="en-US" altLang="en-US" sz="800" dirty="0">
              <a:latin typeface="Verdana" panose="020B0604030504040204" pitchFamily="34" charset="0"/>
              <a:ea typeface="Verdana" panose="020B0604030504040204" pitchFamily="34" charset="0"/>
              <a:cs typeface="Verdana" panose="020B0604030504040204" pitchFamily="34" charset="0"/>
            </a:endParaRPr>
          </a:p>
          <a:p>
            <a:pPr eaLnBrk="1" hangingPunct="1"/>
            <a:r>
              <a:rPr lang="en-US" altLang="en-US" dirty="0">
                <a:latin typeface="Verdana" panose="020B0604030504040204" pitchFamily="34" charset="0"/>
                <a:ea typeface="Verdana" panose="020B0604030504040204" pitchFamily="34" charset="0"/>
                <a:cs typeface="Verdana" panose="020B0604030504040204" pitchFamily="34" charset="0"/>
              </a:rPr>
              <a:t>Take Action! Call Facilities or EH&amp;S immediately</a:t>
            </a:r>
          </a:p>
          <a:p>
            <a:pPr marL="0" indent="0" algn="ctr" eaLnBrk="1" hangingPunct="1">
              <a:buNone/>
            </a:pPr>
            <a:r>
              <a:rPr lang="en-US" altLang="en-US" b="1" i="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SAFETY FIRST/SAFETY ALWAYS</a:t>
            </a:r>
          </a:p>
        </p:txBody>
      </p:sp>
      <p:pic>
        <p:nvPicPr>
          <p:cNvPr id="7172" name="Picture 4" descr="https://encrypted-tbn3.gstatic.com/images?q=tbn:ANd9GcRf5spVh8GJNB_R5mLF4eX4HSreRit7GUQhwv4ZEa4M4aVaXc-_"/>
          <p:cNvPicPr>
            <a:picLocks noChangeAspect="1" noChangeArrowheads="1"/>
          </p:cNvPicPr>
          <p:nvPr/>
        </p:nvPicPr>
        <p:blipFill rotWithShape="1">
          <a:blip r:embed="rId3">
            <a:extLst>
              <a:ext uri="{28A0092B-C50C-407E-A947-70E740481C1C}">
                <a14:useLocalDpi xmlns:a14="http://schemas.microsoft.com/office/drawing/2010/main" val="0"/>
              </a:ext>
            </a:extLst>
          </a:blip>
          <a:srcRect l="8455" t="9634" r="6565" b="5316"/>
          <a:stretch/>
        </p:blipFill>
        <p:spPr bwMode="auto">
          <a:xfrm>
            <a:off x="2933700" y="4384040"/>
            <a:ext cx="34290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9167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idx="1"/>
          </p:nvPr>
        </p:nvSpPr>
        <p:spPr>
          <a:xfrm>
            <a:off x="612775" y="214255"/>
            <a:ext cx="8229600" cy="609600"/>
          </a:xfrm>
        </p:spPr>
        <p:txBody>
          <a:bodyPr>
            <a:noAutofit/>
          </a:bodyPr>
          <a:lstStyle/>
          <a:p>
            <a:pPr algn="ctr" eaLnBrk="1" hangingPunct="1">
              <a:buFontTx/>
              <a:buNone/>
            </a:pPr>
            <a:r>
              <a:rPr lang="en-US" altLang="en-US" sz="3200" b="1" dirty="0">
                <a:solidFill>
                  <a:schemeClr val="bg1"/>
                </a:solidFill>
                <a:latin typeface="Verdana" panose="020B0604030504040204" pitchFamily="34" charset="0"/>
                <a:ea typeface="Verdana" panose="020B0604030504040204" pitchFamily="34" charset="0"/>
                <a:cs typeface="Verdana" panose="020B0604030504040204" pitchFamily="34" charset="0"/>
              </a:rPr>
              <a:t>Contact Research Safety:</a:t>
            </a:r>
          </a:p>
        </p:txBody>
      </p:sp>
      <p:sp>
        <p:nvSpPr>
          <p:cNvPr id="5" name="AutoShape 4" descr="Image result for dental thank yo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Image result for dental thank yo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2"/>
          <a:stretch>
            <a:fillRect/>
          </a:stretch>
        </p:blipFill>
        <p:spPr>
          <a:xfrm>
            <a:off x="2437516" y="2667000"/>
            <a:ext cx="4580109" cy="3290564"/>
          </a:xfrm>
          <a:prstGeom prst="rect">
            <a:avLst/>
          </a:prstGeom>
        </p:spPr>
      </p:pic>
      <p:sp>
        <p:nvSpPr>
          <p:cNvPr id="2" name="Rectangle 1"/>
          <p:cNvSpPr/>
          <p:nvPr/>
        </p:nvSpPr>
        <p:spPr>
          <a:xfrm>
            <a:off x="1804654" y="1466671"/>
            <a:ext cx="5845831" cy="1200329"/>
          </a:xfrm>
          <a:prstGeom prst="rect">
            <a:avLst/>
          </a:prstGeom>
        </p:spPr>
        <p:txBody>
          <a:bodyPr wrap="none">
            <a:spAutoFit/>
          </a:bodyPr>
          <a:lstStyle/>
          <a:p>
            <a:r>
              <a:rPr lang="en-US" sz="3600" dirty="0">
                <a:latin typeface="Verdana" panose="020B0604030504040204" pitchFamily="34" charset="0"/>
                <a:ea typeface="Verdana" panose="020B0604030504040204" pitchFamily="34" charset="0"/>
                <a:cs typeface="Verdana" panose="020B0604030504040204" pitchFamily="34" charset="0"/>
                <a:hlinkClick r:id="rId3"/>
              </a:rPr>
              <a:t>labsafety@columbia.edu</a:t>
            </a:r>
            <a:endParaRPr lang="en-US" sz="3600" dirty="0">
              <a:latin typeface="Verdana" panose="020B0604030504040204" pitchFamily="34" charset="0"/>
              <a:ea typeface="Verdana" panose="020B0604030504040204" pitchFamily="34" charset="0"/>
              <a:cs typeface="Verdana" panose="020B0604030504040204" pitchFamily="34" charset="0"/>
            </a:endParaRPr>
          </a:p>
          <a:p>
            <a:endParaRPr lang="en-US" sz="3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56710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9067800" cy="914400"/>
          </a:xfrm>
        </p:spPr>
        <p:txBody>
          <a:bodyPr rtlCol="0">
            <a:noAutofit/>
          </a:bodyPr>
          <a:lstStyle/>
          <a:p>
            <a:pPr eaLnBrk="1" fontAlgn="auto" hangingPunct="1">
              <a:spcAft>
                <a:spcPts val="0"/>
              </a:spcAft>
              <a:defRPr/>
            </a:pPr>
            <a:r>
              <a:rPr lang="en-US" sz="3200" b="1" dirty="0">
                <a:latin typeface="Verdana" panose="020B0604030504040204" pitchFamily="34" charset="0"/>
                <a:ea typeface="Verdana" panose="020B0604030504040204" pitchFamily="34" charset="0"/>
                <a:cs typeface="Verdana" panose="020B0604030504040204" pitchFamily="34" charset="0"/>
              </a:rPr>
              <a:t>Roles &amp; Responsibilities</a:t>
            </a:r>
            <a:br>
              <a:rPr lang="en-US" sz="3200" b="1" dirty="0">
                <a:latin typeface="Verdana" panose="020B0604030504040204" pitchFamily="34" charset="0"/>
                <a:ea typeface="Verdana" panose="020B0604030504040204" pitchFamily="34" charset="0"/>
                <a:cs typeface="Verdana" panose="020B0604030504040204" pitchFamily="34" charset="0"/>
              </a:rPr>
            </a:b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16387" name="Text Placeholder 3"/>
          <p:cNvSpPr>
            <a:spLocks noGrp="1"/>
          </p:cNvSpPr>
          <p:nvPr>
            <p:ph type="body" idx="1"/>
          </p:nvPr>
        </p:nvSpPr>
        <p:spPr>
          <a:xfrm>
            <a:off x="26988" y="1232780"/>
            <a:ext cx="4511040" cy="639762"/>
          </a:xfrm>
        </p:spPr>
        <p:txBody>
          <a:bodyPr>
            <a:noAutofit/>
          </a:bodyPr>
          <a:lstStyle/>
          <a:p>
            <a:pPr algn="ctr" eaLnBrk="1" hangingPunct="1"/>
            <a:r>
              <a:rPr lang="en-US" dirty="0">
                <a:latin typeface="Verdana" panose="020B0604030504040204" pitchFamily="34" charset="0"/>
                <a:ea typeface="Verdana" panose="020B0604030504040204" pitchFamily="34" charset="0"/>
                <a:cs typeface="Verdana" panose="020B0604030504040204" pitchFamily="34" charset="0"/>
              </a:rPr>
              <a:t>Columbia University &amp; PI </a:t>
            </a:r>
          </a:p>
        </p:txBody>
      </p:sp>
      <p:sp>
        <p:nvSpPr>
          <p:cNvPr id="18436" name="Content Placeholder 2"/>
          <p:cNvSpPr>
            <a:spLocks noGrp="1"/>
          </p:cNvSpPr>
          <p:nvPr>
            <p:ph sz="quarter" idx="2"/>
          </p:nvPr>
        </p:nvSpPr>
        <p:spPr>
          <a:xfrm>
            <a:off x="-228600" y="2057400"/>
            <a:ext cx="5181600" cy="3951288"/>
          </a:xfrm>
        </p:spPr>
        <p:txBody>
          <a:bodyPr>
            <a:normAutofit/>
          </a:bodyPr>
          <a:lstStyle/>
          <a:p>
            <a:pPr lvl="1" eaLnBrk="1" hangingPunct="1">
              <a:buFont typeface="Wingdings" panose="05000000000000000000" pitchFamily="2" charset="2"/>
              <a:buChar char="Ø"/>
            </a:pPr>
            <a:r>
              <a:rPr lang="en-US" sz="2200" dirty="0">
                <a:latin typeface="Verdana" panose="020B0604030504040204" pitchFamily="34" charset="0"/>
                <a:ea typeface="Verdana" panose="020B0604030504040204" pitchFamily="34" charset="0"/>
                <a:cs typeface="Verdana" panose="020B0604030504040204" pitchFamily="34" charset="0"/>
              </a:rPr>
              <a:t>Identify Hazards</a:t>
            </a:r>
          </a:p>
          <a:p>
            <a:pPr lvl="1" eaLnBrk="1" hangingPunct="1">
              <a:buFont typeface="Wingdings" panose="05000000000000000000" pitchFamily="2" charset="2"/>
              <a:buChar char="Ø"/>
            </a:pPr>
            <a:r>
              <a:rPr lang="en-US" sz="2200" dirty="0">
                <a:latin typeface="Verdana" panose="020B0604030504040204" pitchFamily="34" charset="0"/>
                <a:ea typeface="Verdana" panose="020B0604030504040204" pitchFamily="34" charset="0"/>
                <a:cs typeface="Verdana" panose="020B0604030504040204" pitchFamily="34" charset="0"/>
              </a:rPr>
              <a:t>Provide personal protective equipment (PPE)</a:t>
            </a:r>
          </a:p>
          <a:p>
            <a:pPr lvl="1" eaLnBrk="1" hangingPunct="1">
              <a:buFont typeface="Wingdings" panose="05000000000000000000" pitchFamily="2" charset="2"/>
              <a:buChar char="Ø"/>
            </a:pPr>
            <a:r>
              <a:rPr lang="en-US" sz="2200" dirty="0">
                <a:latin typeface="Verdana" panose="020B0604030504040204" pitchFamily="34" charset="0"/>
                <a:ea typeface="Verdana" panose="020B0604030504040204" pitchFamily="34" charset="0"/>
                <a:cs typeface="Verdana" panose="020B0604030504040204" pitchFamily="34" charset="0"/>
              </a:rPr>
              <a:t>Provide information</a:t>
            </a:r>
          </a:p>
          <a:p>
            <a:pPr lvl="1" eaLnBrk="1" hangingPunct="1">
              <a:buFont typeface="Wingdings" panose="05000000000000000000" pitchFamily="2" charset="2"/>
              <a:buChar char="Ø"/>
            </a:pPr>
            <a:r>
              <a:rPr lang="en-US" sz="2200" dirty="0">
                <a:latin typeface="Verdana" panose="020B0604030504040204" pitchFamily="34" charset="0"/>
                <a:ea typeface="Verdana" panose="020B0604030504040204" pitchFamily="34" charset="0"/>
                <a:cs typeface="Verdana" panose="020B0604030504040204" pitchFamily="34" charset="0"/>
              </a:rPr>
              <a:t>Provide training</a:t>
            </a:r>
          </a:p>
          <a:p>
            <a:pPr lvl="1" eaLnBrk="1" hangingPunct="1">
              <a:buFont typeface="Wingdings" panose="05000000000000000000" pitchFamily="2" charset="2"/>
              <a:buChar char="Ø"/>
            </a:pPr>
            <a:r>
              <a:rPr lang="en-US" sz="2200" dirty="0">
                <a:latin typeface="Verdana" panose="020B0604030504040204" pitchFamily="34" charset="0"/>
                <a:ea typeface="Verdana" panose="020B0604030504040204" pitchFamily="34" charset="0"/>
                <a:cs typeface="Verdana" panose="020B0604030504040204" pitchFamily="34" charset="0"/>
              </a:rPr>
              <a:t>Including task specific training</a:t>
            </a:r>
          </a:p>
        </p:txBody>
      </p:sp>
      <p:sp>
        <p:nvSpPr>
          <p:cNvPr id="6" name="Text Placeholder 5"/>
          <p:cNvSpPr>
            <a:spLocks noGrp="1"/>
          </p:cNvSpPr>
          <p:nvPr>
            <p:ph type="body" sz="half" idx="3"/>
          </p:nvPr>
        </p:nvSpPr>
        <p:spPr>
          <a:xfrm>
            <a:off x="6172200" y="1232780"/>
            <a:ext cx="1066800" cy="639762"/>
          </a:xfrm>
        </p:spPr>
        <p:txBody>
          <a:bodyPr>
            <a:normAutofit/>
          </a:bodyPr>
          <a:lstStyle/>
          <a:p>
            <a:pPr algn="ctr" eaLnBrk="1" hangingPunct="1"/>
            <a:r>
              <a:rPr lang="en-US" dirty="0">
                <a:solidFill>
                  <a:srgbClr val="FF0000"/>
                </a:solidFill>
                <a:latin typeface="Verdana" panose="020B0604030504040204" pitchFamily="34" charset="0"/>
                <a:ea typeface="Verdana" panose="020B0604030504040204" pitchFamily="34" charset="0"/>
                <a:cs typeface="Verdana" panose="020B0604030504040204" pitchFamily="34" charset="0"/>
              </a:rPr>
              <a:t>You</a:t>
            </a:r>
          </a:p>
        </p:txBody>
      </p:sp>
      <p:sp>
        <p:nvSpPr>
          <p:cNvPr id="18438" name="Content Placeholder 6"/>
          <p:cNvSpPr>
            <a:spLocks noGrp="1"/>
          </p:cNvSpPr>
          <p:nvPr>
            <p:ph sz="quarter" idx="4"/>
          </p:nvPr>
        </p:nvSpPr>
        <p:spPr>
          <a:xfrm>
            <a:off x="4953000" y="2057400"/>
            <a:ext cx="4041775" cy="3951288"/>
          </a:xfrm>
        </p:spPr>
        <p:txBody>
          <a:bodyPr>
            <a:normAutofit/>
          </a:bodyPr>
          <a:lstStyle/>
          <a:p>
            <a:pPr eaLnBrk="1" hangingPunct="1"/>
            <a:r>
              <a:rPr lang="en-US" sz="2200" dirty="0">
                <a:solidFill>
                  <a:srgbClr val="FF0000"/>
                </a:solidFill>
                <a:latin typeface="Verdana" panose="020B0604030504040204" pitchFamily="34" charset="0"/>
                <a:ea typeface="Verdana" panose="020B0604030504040204" pitchFamily="34" charset="0"/>
                <a:cs typeface="Verdana" panose="020B0604030504040204" pitchFamily="34" charset="0"/>
              </a:rPr>
              <a:t>Ensure your own safety</a:t>
            </a:r>
          </a:p>
          <a:p>
            <a:pPr eaLnBrk="1" hangingPunct="1"/>
            <a:r>
              <a:rPr lang="en-US" sz="2200" dirty="0">
                <a:solidFill>
                  <a:srgbClr val="FF0000"/>
                </a:solidFill>
                <a:latin typeface="Verdana" panose="020B0604030504040204" pitchFamily="34" charset="0"/>
                <a:ea typeface="Verdana" panose="020B0604030504040204" pitchFamily="34" charset="0"/>
                <a:cs typeface="Verdana" panose="020B0604030504040204" pitchFamily="34" charset="0"/>
              </a:rPr>
              <a:t>Report hazards</a:t>
            </a:r>
          </a:p>
          <a:p>
            <a:r>
              <a:rPr lang="en-US" sz="2200" dirty="0">
                <a:solidFill>
                  <a:srgbClr val="FF0000"/>
                </a:solidFill>
                <a:latin typeface="Verdana" panose="020B0604030504040204" pitchFamily="34" charset="0"/>
                <a:ea typeface="Verdana" panose="020B0604030504040204" pitchFamily="34" charset="0"/>
                <a:cs typeface="Verdana" panose="020B0604030504040204" pitchFamily="34" charset="0"/>
              </a:rPr>
              <a:t>Use personal protective equipment (PPE)</a:t>
            </a:r>
          </a:p>
          <a:p>
            <a:pPr eaLnBrk="1" hangingPunct="1"/>
            <a:r>
              <a:rPr lang="en-US" sz="2200" dirty="0">
                <a:solidFill>
                  <a:srgbClr val="FF0000"/>
                </a:solidFill>
                <a:latin typeface="Verdana" panose="020B0604030504040204" pitchFamily="34" charset="0"/>
                <a:ea typeface="Verdana" panose="020B0604030504040204" pitchFamily="34" charset="0"/>
                <a:cs typeface="Verdana" panose="020B0604030504040204" pitchFamily="34" charset="0"/>
              </a:rPr>
              <a:t>Follow procedures</a:t>
            </a:r>
          </a:p>
          <a:p>
            <a:pPr eaLnBrk="1" hangingPunct="1"/>
            <a:r>
              <a:rPr lang="en-US" sz="2200" dirty="0">
                <a:solidFill>
                  <a:srgbClr val="FF0000"/>
                </a:solidFill>
                <a:latin typeface="Verdana" panose="020B0604030504040204" pitchFamily="34" charset="0"/>
                <a:ea typeface="Verdana" panose="020B0604030504040204" pitchFamily="34" charset="0"/>
                <a:cs typeface="Verdana" panose="020B0604030504040204" pitchFamily="34" charset="0"/>
              </a:rPr>
              <a:t>Get trained</a:t>
            </a:r>
          </a:p>
          <a:p>
            <a:pPr eaLnBrk="1" hangingPunct="1"/>
            <a:r>
              <a:rPr lang="en-US" sz="2200" dirty="0">
                <a:solidFill>
                  <a:srgbClr val="FF0000"/>
                </a:solidFill>
                <a:latin typeface="Verdana" panose="020B0604030504040204" pitchFamily="34" charset="0"/>
                <a:ea typeface="Verdana" panose="020B0604030504040204" pitchFamily="34" charset="0"/>
                <a:cs typeface="Verdana" panose="020B0604030504040204" pitchFamily="34" charset="0"/>
              </a:rPr>
              <a:t>Promote a safe, healthy &amp; environmentally sound workplace</a:t>
            </a:r>
          </a:p>
          <a:p>
            <a:pPr eaLnBrk="1" hangingPunct="1"/>
            <a:endParaRPr lang="en-US" sz="1800"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47658148"/>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1000" y="1162984"/>
            <a:ext cx="2956790" cy="639762"/>
          </a:xfrm>
        </p:spPr>
        <p:txBody>
          <a:bodyPr/>
          <a:lstStyle/>
          <a:p>
            <a:pPr algn="ctr"/>
            <a:r>
              <a:rPr lang="en-US" dirty="0">
                <a:latin typeface="Verdana" panose="020B0604030504040204" pitchFamily="34" charset="0"/>
                <a:ea typeface="Verdana" panose="020B0604030504040204" pitchFamily="34" charset="0"/>
                <a:cs typeface="Verdana" panose="020B0604030504040204" pitchFamily="34" charset="0"/>
              </a:rPr>
              <a:t>Consultants</a:t>
            </a:r>
          </a:p>
        </p:txBody>
      </p:sp>
      <p:sp>
        <p:nvSpPr>
          <p:cNvPr id="3" name="Content Placeholder 2"/>
          <p:cNvSpPr>
            <a:spLocks noGrp="1"/>
          </p:cNvSpPr>
          <p:nvPr>
            <p:ph sz="half" idx="2"/>
          </p:nvPr>
        </p:nvSpPr>
        <p:spPr>
          <a:xfrm>
            <a:off x="235390" y="1934391"/>
            <a:ext cx="4260410" cy="3951288"/>
          </a:xfrm>
        </p:spPr>
        <p:txBody>
          <a:bodyPr>
            <a:norm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Technical Guidance</a:t>
            </a:r>
          </a:p>
          <a:p>
            <a:r>
              <a:rPr lang="en-US" sz="2000" dirty="0">
                <a:latin typeface="Verdana" panose="020B0604030504040204" pitchFamily="34" charset="0"/>
                <a:ea typeface="Verdana" panose="020B0604030504040204" pitchFamily="34" charset="0"/>
                <a:cs typeface="Verdana" panose="020B0604030504040204" pitchFamily="34" charset="0"/>
              </a:rPr>
              <a:t>Institutional Health and Safety Program Development</a:t>
            </a:r>
          </a:p>
          <a:p>
            <a:r>
              <a:rPr lang="en-US" sz="2000" dirty="0">
                <a:latin typeface="Verdana" panose="020B0604030504040204" pitchFamily="34" charset="0"/>
                <a:ea typeface="Verdana" panose="020B0604030504040204" pitchFamily="34" charset="0"/>
                <a:cs typeface="Verdana" panose="020B0604030504040204" pitchFamily="34" charset="0"/>
              </a:rPr>
              <a:t>Laboratory Inspections and Surveys</a:t>
            </a:r>
          </a:p>
          <a:p>
            <a:r>
              <a:rPr lang="en-US" sz="2000" dirty="0">
                <a:latin typeface="Verdana" panose="020B0604030504040204" pitchFamily="34" charset="0"/>
                <a:ea typeface="Verdana" panose="020B0604030504040204" pitchFamily="34" charset="0"/>
                <a:cs typeface="Verdana" panose="020B0604030504040204" pitchFamily="34" charset="0"/>
              </a:rPr>
              <a:t>Conduct Research Safely in Compliance with Regulations</a:t>
            </a:r>
          </a:p>
        </p:txBody>
      </p:sp>
      <p:sp>
        <p:nvSpPr>
          <p:cNvPr id="4" name="Text Placeholder 3"/>
          <p:cNvSpPr>
            <a:spLocks noGrp="1"/>
          </p:cNvSpPr>
          <p:nvPr>
            <p:ph type="body" sz="quarter" idx="3"/>
          </p:nvPr>
        </p:nvSpPr>
        <p:spPr>
          <a:xfrm>
            <a:off x="4876799" y="1162984"/>
            <a:ext cx="4041775" cy="639762"/>
          </a:xfrm>
        </p:spPr>
        <p:txBody>
          <a:bodyPr/>
          <a:lstStyle/>
          <a:p>
            <a:pPr algn="ctr"/>
            <a:r>
              <a:rPr lang="en-US" dirty="0">
                <a:latin typeface="Verdana" panose="020B0604030504040204" pitchFamily="34" charset="0"/>
                <a:ea typeface="Verdana" panose="020B0604030504040204" pitchFamily="34" charset="0"/>
                <a:cs typeface="Verdana" panose="020B0604030504040204" pitchFamily="34" charset="0"/>
              </a:rPr>
              <a:t>Services Provided</a:t>
            </a:r>
          </a:p>
        </p:txBody>
      </p:sp>
      <p:sp>
        <p:nvSpPr>
          <p:cNvPr id="5" name="Content Placeholder 4"/>
          <p:cNvSpPr>
            <a:spLocks noGrp="1"/>
          </p:cNvSpPr>
          <p:nvPr>
            <p:ph sz="quarter" idx="4"/>
          </p:nvPr>
        </p:nvSpPr>
        <p:spPr>
          <a:xfrm>
            <a:off x="4800600" y="1934391"/>
            <a:ext cx="4343400" cy="3951288"/>
          </a:xfrm>
        </p:spPr>
        <p:txBody>
          <a:bodyPr>
            <a:norm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General Safety Training</a:t>
            </a:r>
          </a:p>
          <a:p>
            <a:r>
              <a:rPr lang="en-US" sz="2000" dirty="0">
                <a:latin typeface="Verdana" panose="020B0604030504040204" pitchFamily="34" charset="0"/>
                <a:ea typeface="Verdana" panose="020B0604030504040204" pitchFamily="34" charset="0"/>
                <a:cs typeface="Verdana" panose="020B0604030504040204" pitchFamily="34" charset="0"/>
              </a:rPr>
              <a:t>Hazardous Waste Disposal</a:t>
            </a:r>
          </a:p>
          <a:p>
            <a:r>
              <a:rPr lang="en-US" sz="2000" dirty="0">
                <a:latin typeface="Verdana" panose="020B0604030504040204" pitchFamily="34" charset="0"/>
                <a:ea typeface="Verdana" panose="020B0604030504040204" pitchFamily="34" charset="0"/>
                <a:cs typeface="Verdana" panose="020B0604030504040204" pitchFamily="34" charset="0"/>
              </a:rPr>
              <a:t>Emergency Response</a:t>
            </a:r>
          </a:p>
          <a:p>
            <a:r>
              <a:rPr lang="en-US" sz="2000" dirty="0">
                <a:latin typeface="Verdana" panose="020B0604030504040204" pitchFamily="34" charset="0"/>
                <a:ea typeface="Verdana" panose="020B0604030504040204" pitchFamily="34" charset="0"/>
                <a:cs typeface="Verdana" panose="020B0604030504040204" pitchFamily="34" charset="0"/>
              </a:rPr>
              <a:t>Hazard Assessments</a:t>
            </a:r>
          </a:p>
          <a:p>
            <a:r>
              <a:rPr lang="en-US" sz="2000" dirty="0">
                <a:latin typeface="Verdana" panose="020B0604030504040204" pitchFamily="34" charset="0"/>
                <a:ea typeface="Verdana" panose="020B0604030504040204" pitchFamily="34" charset="0"/>
                <a:cs typeface="Verdana" panose="020B0604030504040204" pitchFamily="34" charset="0"/>
              </a:rPr>
              <a:t>Laboratory Commissioning and Decommissioning</a:t>
            </a:r>
          </a:p>
          <a:p>
            <a:r>
              <a:rPr lang="en-US" sz="2000" dirty="0">
                <a:latin typeface="Verdana" panose="020B0604030504040204" pitchFamily="34" charset="0"/>
                <a:ea typeface="Verdana" panose="020B0604030504040204" pitchFamily="34" charset="0"/>
                <a:cs typeface="Verdana" panose="020B0604030504040204" pitchFamily="34" charset="0"/>
              </a:rPr>
              <a:t>Laboratory and Equipment Clearances</a:t>
            </a:r>
          </a:p>
        </p:txBody>
      </p:sp>
      <p:sp>
        <p:nvSpPr>
          <p:cNvPr id="8" name="Title 1"/>
          <p:cNvSpPr txBox="1">
            <a:spLocks/>
          </p:cNvSpPr>
          <p:nvPr/>
        </p:nvSpPr>
        <p:spPr>
          <a:xfrm>
            <a:off x="152400" y="304800"/>
            <a:ext cx="90678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0" i="0" u="none" kern="1200">
                <a:solidFill>
                  <a:schemeClr val="bg1"/>
                </a:solidFill>
                <a:latin typeface="Arial" pitchFamily="34" charset="0"/>
                <a:ea typeface="+mj-ea"/>
                <a:cs typeface="Arial" pitchFamily="34" charset="0"/>
              </a:defRPr>
            </a:lvl1pPr>
          </a:lstStyle>
          <a:p>
            <a:pPr>
              <a:defRPr/>
            </a:pPr>
            <a:r>
              <a:rPr lang="en-US" sz="3200" b="1" dirty="0">
                <a:latin typeface="Verdana" panose="020B0604030504040204" pitchFamily="34" charset="0"/>
                <a:ea typeface="Verdana" panose="020B0604030504040204" pitchFamily="34" charset="0"/>
                <a:cs typeface="Verdana" panose="020B0604030504040204" pitchFamily="34" charset="0"/>
              </a:rPr>
              <a:t>Roles &amp; Responsibilities: </a:t>
            </a:r>
          </a:p>
          <a:p>
            <a:pPr>
              <a:defRPr/>
            </a:pPr>
            <a:r>
              <a:rPr lang="en-US" sz="3200" b="1" dirty="0">
                <a:latin typeface="Verdana" panose="020B0604030504040204" pitchFamily="34" charset="0"/>
                <a:ea typeface="Verdana" panose="020B0604030504040204" pitchFamily="34" charset="0"/>
                <a:cs typeface="Verdana" panose="020B0604030504040204" pitchFamily="34" charset="0"/>
              </a:rPr>
              <a:t>EH&amp;S</a:t>
            </a:r>
            <a:br>
              <a:rPr lang="en-US" sz="3200" b="1" dirty="0">
                <a:latin typeface="Verdana" panose="020B0604030504040204" pitchFamily="34" charset="0"/>
                <a:ea typeface="Verdana" panose="020B0604030504040204" pitchFamily="34" charset="0"/>
                <a:cs typeface="Verdana" panose="020B0604030504040204" pitchFamily="34" charset="0"/>
              </a:rPr>
            </a:b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92601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r>
              <a:rPr lang="en-US" sz="3200" b="1" dirty="0">
                <a:latin typeface="Verdana" panose="020B0604030504040204" pitchFamily="34" charset="0"/>
                <a:ea typeface="Verdana" panose="020B0604030504040204" pitchFamily="34" charset="0"/>
                <a:cs typeface="Verdana" panose="020B0604030504040204" pitchFamily="34" charset="0"/>
              </a:rPr>
              <a:t>Agenda</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06875160"/>
              </p:ext>
            </p:extLst>
          </p:nvPr>
        </p:nvGraphicFramePr>
        <p:xfrm>
          <a:off x="457200" y="1295400"/>
          <a:ext cx="82296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594750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graphicEl>
                                              <a:dgm id="{ABF106C7-38E3-4C98-AF2B-1CAA33470784}"/>
                                            </p:graphicEl>
                                          </p:spTgt>
                                        </p:tgtEl>
                                      </p:cBhvr>
                                    </p:animEffect>
                                    <p:animScale>
                                      <p:cBhvr>
                                        <p:cTn id="7" dur="250" autoRev="1" fill="hold"/>
                                        <p:tgtEl>
                                          <p:spTgt spid="2">
                                            <p:graphicEl>
                                              <a:dgm id="{ABF106C7-38E3-4C98-AF2B-1CAA33470784}"/>
                                            </p:graphicEl>
                                          </p:spTgt>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2">
                                            <p:graphicEl>
                                              <a:dgm id="{3C97F8FE-ACE7-433D-8F03-478F0B49308F}"/>
                                            </p:graphicEl>
                                          </p:spTgt>
                                        </p:tgtEl>
                                      </p:cBhvr>
                                    </p:animEffect>
                                    <p:animScale>
                                      <p:cBhvr>
                                        <p:cTn id="10" dur="250" autoRev="1" fill="hold"/>
                                        <p:tgtEl>
                                          <p:spTgt spid="2">
                                            <p:graphicEl>
                                              <a:dgm id="{3C97F8FE-ACE7-433D-8F03-478F0B49308F}"/>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914400" y="0"/>
            <a:ext cx="7162800" cy="990600"/>
          </a:xfrm>
        </p:spPr>
        <p:txBody>
          <a:bodyPr>
            <a:normAutofit fontScale="90000"/>
          </a:bodyPr>
          <a:lstStyle/>
          <a:p>
            <a:r>
              <a:rPr lang="en-US" b="1" dirty="0">
                <a:latin typeface="Verdana" panose="020B0604030504040204" pitchFamily="34" charset="0"/>
                <a:ea typeface="Verdana" panose="020B0604030504040204" pitchFamily="34" charset="0"/>
                <a:cs typeface="Verdana" panose="020B0604030504040204" pitchFamily="34" charset="0"/>
              </a:rPr>
              <a:t>Hazard Identification:</a:t>
            </a:r>
            <a:br>
              <a:rPr lang="en-US" b="1" dirty="0">
                <a:latin typeface="Verdana" panose="020B0604030504040204" pitchFamily="34" charset="0"/>
                <a:ea typeface="Verdana" panose="020B0604030504040204" pitchFamily="34" charset="0"/>
                <a:cs typeface="Verdana" panose="020B0604030504040204" pitchFamily="34" charset="0"/>
              </a:rPr>
            </a:br>
            <a:r>
              <a:rPr lang="en-US" altLang="en-US" b="1" dirty="0">
                <a:latin typeface="Verdana" panose="020B0604030504040204" pitchFamily="34" charset="0"/>
                <a:ea typeface="Verdana" panose="020B0604030504040204" pitchFamily="34" charset="0"/>
                <a:cs typeface="Verdana" panose="020B0604030504040204" pitchFamily="34" charset="0"/>
              </a:rPr>
              <a:t>Regulatory Introduction</a:t>
            </a:r>
          </a:p>
        </p:txBody>
      </p:sp>
      <p:sp>
        <p:nvSpPr>
          <p:cNvPr id="18435" name="Rectangle 4"/>
          <p:cNvSpPr>
            <a:spLocks noChangeArrowheads="1"/>
          </p:cNvSpPr>
          <p:nvPr/>
        </p:nvSpPr>
        <p:spPr bwMode="auto">
          <a:xfrm>
            <a:off x="152400" y="1371600"/>
            <a:ext cx="8839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80000"/>
              </a:lnSpc>
              <a:spcBef>
                <a:spcPct val="20000"/>
              </a:spcBef>
              <a:defRPr/>
            </a:pPr>
            <a:r>
              <a:rPr lang="en-US" sz="26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Columbia University laboratories and dental clinics must comply with rules set by the following regulatory bodies: </a:t>
            </a:r>
          </a:p>
          <a:p>
            <a:pPr marL="342900" indent="-342900">
              <a:lnSpc>
                <a:spcPct val="80000"/>
              </a:lnSpc>
              <a:spcBef>
                <a:spcPct val="20000"/>
              </a:spcBef>
              <a:defRPr/>
            </a:pPr>
            <a:endParaRPr lang="en-US" sz="8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457200" indent="-457200">
              <a:lnSpc>
                <a:spcPct val="80000"/>
              </a:lnSpc>
              <a:spcBef>
                <a:spcPct val="20000"/>
              </a:spcBef>
              <a:buFont typeface="Wingdings" panose="05000000000000000000" pitchFamily="2" charset="2"/>
              <a:buChar char="Ø"/>
              <a:defRPr/>
            </a:pPr>
            <a:r>
              <a:rPr lang="en-US" sz="24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New York City</a:t>
            </a:r>
          </a:p>
          <a:p>
            <a:pPr marL="742950" lvl="1" indent="-285750">
              <a:lnSpc>
                <a:spcPct val="80000"/>
              </a:lnSpc>
              <a:spcBef>
                <a:spcPct val="20000"/>
              </a:spcBef>
              <a:buFontTx/>
              <a:buChar char="–"/>
              <a:defRPr/>
            </a:pPr>
            <a:r>
              <a:rPr lang="en-US" sz="20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Fire Department </a:t>
            </a:r>
            <a:r>
              <a:rPr lang="en-US" sz="20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(FDNY)</a:t>
            </a:r>
          </a:p>
          <a:p>
            <a:pPr marL="742950" lvl="1" indent="-285750">
              <a:lnSpc>
                <a:spcPct val="80000"/>
              </a:lnSpc>
              <a:spcBef>
                <a:spcPct val="20000"/>
              </a:spcBef>
              <a:buFontTx/>
              <a:buChar char="–"/>
              <a:defRPr/>
            </a:pPr>
            <a:r>
              <a:rPr lang="en-US" sz="20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Department of Environmental Protection </a:t>
            </a:r>
            <a:r>
              <a:rPr lang="en-US" sz="20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(DEP)</a:t>
            </a:r>
          </a:p>
          <a:p>
            <a:pPr marL="742950" lvl="1" indent="-285750">
              <a:lnSpc>
                <a:spcPct val="80000"/>
              </a:lnSpc>
              <a:spcBef>
                <a:spcPct val="20000"/>
              </a:spcBef>
              <a:buFontTx/>
              <a:buChar char="–"/>
              <a:defRPr/>
            </a:pPr>
            <a:r>
              <a:rPr lang="en-US" sz="20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Department of Health and Mental Hygiene </a:t>
            </a:r>
            <a:r>
              <a:rPr lang="en-US" sz="20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(DOHMH)</a:t>
            </a:r>
          </a:p>
          <a:p>
            <a:pPr marL="742950" lvl="1" indent="-285750">
              <a:lnSpc>
                <a:spcPct val="80000"/>
              </a:lnSpc>
              <a:spcBef>
                <a:spcPct val="20000"/>
              </a:spcBef>
              <a:defRPr/>
            </a:pPr>
            <a:endParaRPr lang="en-US" sz="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457200" indent="-457200">
              <a:lnSpc>
                <a:spcPct val="80000"/>
              </a:lnSpc>
              <a:spcBef>
                <a:spcPct val="20000"/>
              </a:spcBef>
              <a:buFont typeface="Wingdings" panose="05000000000000000000" pitchFamily="2" charset="2"/>
              <a:buChar char="Ø"/>
              <a:defRPr/>
            </a:pPr>
            <a:r>
              <a:rPr lang="en-US" sz="24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New York State</a:t>
            </a:r>
          </a:p>
          <a:p>
            <a:pPr marL="742950" lvl="1" indent="-285750">
              <a:lnSpc>
                <a:spcPct val="80000"/>
              </a:lnSpc>
              <a:spcBef>
                <a:spcPct val="20000"/>
              </a:spcBef>
              <a:buFontTx/>
              <a:buChar char="–"/>
              <a:defRPr/>
            </a:pPr>
            <a:r>
              <a:rPr lang="en-US" sz="20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Department of Environmental Conservation</a:t>
            </a:r>
            <a:r>
              <a:rPr lang="en-US" sz="20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(NYSDEC)</a:t>
            </a:r>
          </a:p>
          <a:p>
            <a:pPr marL="342900" indent="-342900">
              <a:lnSpc>
                <a:spcPct val="80000"/>
              </a:lnSpc>
              <a:spcBef>
                <a:spcPct val="20000"/>
              </a:spcBef>
              <a:defRPr/>
            </a:pPr>
            <a:r>
              <a:rPr lang="en-US" sz="26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a:t>
            </a:r>
          </a:p>
          <a:p>
            <a:pPr marL="457200" indent="-457200">
              <a:lnSpc>
                <a:spcPct val="80000"/>
              </a:lnSpc>
              <a:spcBef>
                <a:spcPct val="20000"/>
              </a:spcBef>
              <a:buFont typeface="Wingdings" panose="05000000000000000000" pitchFamily="2" charset="2"/>
              <a:buChar char="Ø"/>
              <a:defRPr/>
            </a:pPr>
            <a:r>
              <a:rPr lang="en-US" sz="24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Federal</a:t>
            </a:r>
          </a:p>
          <a:p>
            <a:pPr marL="742950" lvl="1" indent="-285750">
              <a:lnSpc>
                <a:spcPct val="80000"/>
              </a:lnSpc>
              <a:spcBef>
                <a:spcPct val="20000"/>
              </a:spcBef>
              <a:buFontTx/>
              <a:buChar char="–"/>
              <a:defRPr/>
            </a:pPr>
            <a:r>
              <a:rPr lang="en-US" sz="20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Department of Labor: Occupational Safety and Health Administration </a:t>
            </a:r>
            <a:r>
              <a:rPr lang="en-US" sz="20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(OSHA)</a:t>
            </a:r>
          </a:p>
          <a:p>
            <a:pPr marL="742950" lvl="1" indent="-285750">
              <a:lnSpc>
                <a:spcPct val="80000"/>
              </a:lnSpc>
              <a:spcBef>
                <a:spcPct val="20000"/>
              </a:spcBef>
              <a:buFontTx/>
              <a:buChar char="–"/>
              <a:defRPr/>
            </a:pPr>
            <a:r>
              <a:rPr lang="en-US" sz="20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United States Environmental Protection Agency </a:t>
            </a:r>
            <a:r>
              <a:rPr lang="en-US" sz="20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(USEPA)</a:t>
            </a:r>
          </a:p>
        </p:txBody>
      </p:sp>
    </p:spTree>
    <p:extLst>
      <p:ext uri="{BB962C8B-B14F-4D97-AF65-F5344CB8AC3E}">
        <p14:creationId xmlns:p14="http://schemas.microsoft.com/office/powerpoint/2010/main" val="2857527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31531"/>
            <a:ext cx="9144000" cy="1143000"/>
          </a:xfrm>
        </p:spPr>
        <p:txBody>
          <a:bodyPr>
            <a:normAutofit/>
          </a:bodyPr>
          <a:lstStyle/>
          <a:p>
            <a:r>
              <a:rPr lang="en-US" sz="3200" b="1" dirty="0">
                <a:latin typeface="Verdana" panose="020B0604030504040204" pitchFamily="34" charset="0"/>
                <a:ea typeface="Verdana" panose="020B0604030504040204" pitchFamily="34" charset="0"/>
                <a:cs typeface="Verdana" panose="020B0604030504040204" pitchFamily="34" charset="0"/>
              </a:rPr>
              <a:t>Hazard Identification:</a:t>
            </a:r>
            <a:br>
              <a:rPr lang="en-US" sz="3200" b="1" dirty="0">
                <a:latin typeface="Verdana" panose="020B0604030504040204" pitchFamily="34" charset="0"/>
                <a:ea typeface="Verdana" panose="020B0604030504040204" pitchFamily="34" charset="0"/>
                <a:cs typeface="Verdana" panose="020B0604030504040204" pitchFamily="34" charset="0"/>
              </a:rPr>
            </a:br>
            <a:r>
              <a:rPr lang="en-US" sz="2800" b="1" dirty="0">
                <a:latin typeface="Verdana" panose="020B0604030504040204" pitchFamily="34" charset="0"/>
                <a:ea typeface="Verdana" panose="020B0604030504040204" pitchFamily="34" charset="0"/>
                <a:cs typeface="Verdana" panose="020B0604030504040204" pitchFamily="34" charset="0"/>
              </a:rPr>
              <a:t>OSHA Hazard Communication Standard</a:t>
            </a:r>
          </a:p>
        </p:txBody>
      </p:sp>
      <p:sp>
        <p:nvSpPr>
          <p:cNvPr id="25603" name="Rectangle 3"/>
          <p:cNvSpPr>
            <a:spLocks noGrp="1" noChangeArrowheads="1"/>
          </p:cNvSpPr>
          <p:nvPr>
            <p:ph type="body" sz="half" idx="2"/>
          </p:nvPr>
        </p:nvSpPr>
        <p:spPr>
          <a:xfrm>
            <a:off x="3886200" y="1600200"/>
            <a:ext cx="5105400" cy="4419600"/>
          </a:xfrm>
        </p:spPr>
        <p:txBody>
          <a:bodyPr>
            <a:normAutofit/>
          </a:bodyPr>
          <a:lstStyle/>
          <a:p>
            <a:pPr eaLnBrk="1" hangingPunct="1"/>
            <a:r>
              <a:rPr lang="en-US" sz="2200" dirty="0">
                <a:latin typeface="Verdana" panose="020B0604030504040204" pitchFamily="34" charset="0"/>
                <a:ea typeface="Verdana" panose="020B0604030504040204" pitchFamily="34" charset="0"/>
                <a:cs typeface="Verdana" panose="020B0604030504040204" pitchFamily="34" charset="0"/>
              </a:rPr>
              <a:t>You have a </a:t>
            </a:r>
            <a:r>
              <a:rPr lang="en-US" sz="2200" i="1" u="sng" dirty="0">
                <a:latin typeface="Verdana" panose="020B0604030504040204" pitchFamily="34" charset="0"/>
                <a:ea typeface="Verdana" panose="020B0604030504040204" pitchFamily="34" charset="0"/>
                <a:cs typeface="Verdana" panose="020B0604030504040204" pitchFamily="34" charset="0"/>
              </a:rPr>
              <a:t>right to know</a:t>
            </a:r>
            <a:r>
              <a:rPr lang="en-US" sz="2200" i="1" dirty="0">
                <a:latin typeface="Verdana" panose="020B0604030504040204" pitchFamily="34" charset="0"/>
                <a:ea typeface="Verdana" panose="020B0604030504040204" pitchFamily="34" charset="0"/>
                <a:cs typeface="Verdana" panose="020B0604030504040204" pitchFamily="34" charset="0"/>
              </a:rPr>
              <a:t> </a:t>
            </a:r>
            <a:r>
              <a:rPr lang="en-US" sz="2200" dirty="0">
                <a:latin typeface="Verdana" panose="020B0604030504040204" pitchFamily="34" charset="0"/>
                <a:ea typeface="Verdana" panose="020B0604030504040204" pitchFamily="34" charset="0"/>
                <a:cs typeface="Verdana" panose="020B0604030504040204" pitchFamily="34" charset="0"/>
              </a:rPr>
              <a:t>about the hazards you may be exposed to and how to protect against exposures</a:t>
            </a:r>
          </a:p>
          <a:p>
            <a:pPr eaLnBrk="1" hangingPunct="1"/>
            <a:endParaRPr lang="en-US" sz="1000" dirty="0">
              <a:latin typeface="Verdana" panose="020B0604030504040204" pitchFamily="34" charset="0"/>
              <a:ea typeface="Verdana" panose="020B0604030504040204" pitchFamily="34" charset="0"/>
              <a:cs typeface="Verdana" panose="020B0604030504040204" pitchFamily="34" charset="0"/>
            </a:endParaRPr>
          </a:p>
          <a:p>
            <a:pPr eaLnBrk="1" hangingPunct="1"/>
            <a:r>
              <a:rPr lang="en-US" sz="2200" dirty="0">
                <a:latin typeface="Verdana" panose="020B0604030504040204" pitchFamily="34" charset="0"/>
                <a:ea typeface="Verdana" panose="020B0604030504040204" pitchFamily="34" charset="0"/>
                <a:cs typeface="Verdana" panose="020B0604030504040204" pitchFamily="34" charset="0"/>
              </a:rPr>
              <a:t>The classification of chemical hazards and the dissemination of safety information to personnel working with chemicals</a:t>
            </a:r>
          </a:p>
          <a:p>
            <a:pPr marL="0" indent="0" algn="ctr" eaLnBrk="1" hangingPunct="1">
              <a:buNone/>
            </a:pPr>
            <a:r>
              <a:rPr lang="en-US" sz="2200" dirty="0">
                <a:latin typeface="Verdana" panose="020B0604030504040204" pitchFamily="34" charset="0"/>
                <a:ea typeface="Verdana" panose="020B0604030504040204" pitchFamily="34" charset="0"/>
                <a:cs typeface="Verdana" panose="020B0604030504040204" pitchFamily="34" charset="0"/>
              </a:rPr>
              <a:t>(29 CFR 1910.1200)</a:t>
            </a:r>
          </a:p>
          <a:p>
            <a:pPr eaLnBrk="1" hangingPunct="1"/>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2560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3284538" cy="424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8848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nvGraphicFramePr>
        <p:xfrm>
          <a:off x="29868" y="1245394"/>
          <a:ext cx="4141788" cy="25389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6629" name="Picture 3" descr="http://t0.gstatic.com/images?q=tbn:ANd9GcRxiejDyN1dIrwys9_vCF36edKPlnfPnqR6yxv44MTn3_tTYXMJX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1924" y="2133600"/>
            <a:ext cx="1373407" cy="137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9" descr="http://www.freeclipartnow.com/d/41751-1/safety-sign-high-voltage.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91400" y="2133600"/>
            <a:ext cx="1441362" cy="1312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12" descr="http://www.themebuilders.com/RadiationSign.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31545" y="3567727"/>
            <a:ext cx="1373407" cy="140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16" descr="http://www.lbl.gov/ehs/waste/images/pub-3095/image001.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68296" y="3520587"/>
            <a:ext cx="1287569" cy="1319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7" name="Title 1"/>
          <p:cNvSpPr txBox="1">
            <a:spLocks/>
          </p:cNvSpPr>
          <p:nvPr/>
        </p:nvSpPr>
        <p:spPr bwMode="auto">
          <a:xfrm>
            <a:off x="152400" y="3048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Palatino Linotype" pitchFamily="18" charset="0"/>
              </a:defRPr>
            </a:lvl1pPr>
            <a:lvl2pPr marL="742950" indent="-285750" eaLnBrk="0" hangingPunct="0">
              <a:defRPr>
                <a:solidFill>
                  <a:schemeClr val="tx1"/>
                </a:solidFill>
                <a:latin typeface="Palatino Linotype" pitchFamily="18" charset="0"/>
              </a:defRPr>
            </a:lvl2pPr>
            <a:lvl3pPr marL="1143000" indent="-228600" eaLnBrk="0" hangingPunct="0">
              <a:defRPr>
                <a:solidFill>
                  <a:schemeClr val="tx1"/>
                </a:solidFill>
                <a:latin typeface="Palatino Linotype" pitchFamily="18" charset="0"/>
              </a:defRPr>
            </a:lvl3pPr>
            <a:lvl4pPr marL="1600200" indent="-228600" eaLnBrk="0" hangingPunct="0">
              <a:defRPr>
                <a:solidFill>
                  <a:schemeClr val="tx1"/>
                </a:solidFill>
                <a:latin typeface="Palatino Linotype" pitchFamily="18" charset="0"/>
              </a:defRPr>
            </a:lvl4pPr>
            <a:lvl5pPr marL="2057400" indent="-228600" eaLnBrk="0" hangingPunct="0">
              <a:defRPr>
                <a:solidFill>
                  <a:schemeClr val="tx1"/>
                </a:solidFill>
                <a:latin typeface="Palatino Linotype" pitchFamily="18" charset="0"/>
              </a:defRPr>
            </a:lvl5pPr>
            <a:lvl6pPr marL="2514600" indent="-228600" eaLnBrk="0" fontAlgn="base" hangingPunct="0">
              <a:spcBef>
                <a:spcPct val="0"/>
              </a:spcBef>
              <a:spcAft>
                <a:spcPct val="0"/>
              </a:spcAft>
              <a:defRPr>
                <a:solidFill>
                  <a:schemeClr val="tx1"/>
                </a:solidFill>
                <a:latin typeface="Palatino Linotype" pitchFamily="18" charset="0"/>
              </a:defRPr>
            </a:lvl6pPr>
            <a:lvl7pPr marL="2971800" indent="-228600" eaLnBrk="0" fontAlgn="base" hangingPunct="0">
              <a:spcBef>
                <a:spcPct val="0"/>
              </a:spcBef>
              <a:spcAft>
                <a:spcPct val="0"/>
              </a:spcAft>
              <a:defRPr>
                <a:solidFill>
                  <a:schemeClr val="tx1"/>
                </a:solidFill>
                <a:latin typeface="Palatino Linotype" pitchFamily="18" charset="0"/>
              </a:defRPr>
            </a:lvl7pPr>
            <a:lvl8pPr marL="3429000" indent="-228600" eaLnBrk="0" fontAlgn="base" hangingPunct="0">
              <a:spcBef>
                <a:spcPct val="0"/>
              </a:spcBef>
              <a:spcAft>
                <a:spcPct val="0"/>
              </a:spcAft>
              <a:defRPr>
                <a:solidFill>
                  <a:schemeClr val="tx1"/>
                </a:solidFill>
                <a:latin typeface="Palatino Linotype" pitchFamily="18" charset="0"/>
              </a:defRPr>
            </a:lvl8pPr>
            <a:lvl9pPr marL="3886200" indent="-228600" eaLnBrk="0" fontAlgn="base" hangingPunct="0">
              <a:spcBef>
                <a:spcPct val="0"/>
              </a:spcBef>
              <a:spcAft>
                <a:spcPct val="0"/>
              </a:spcAft>
              <a:defRPr>
                <a:solidFill>
                  <a:schemeClr val="tx1"/>
                </a:solidFill>
                <a:latin typeface="Palatino Linotype" pitchFamily="18" charset="0"/>
              </a:defRPr>
            </a:lvl9pPr>
          </a:lstStyle>
          <a:p>
            <a:pPr algn="ctr" eaLnBrk="1" hangingPunct="1"/>
            <a:r>
              <a:rPr lang="en-US" sz="3200" b="1" dirty="0">
                <a:solidFill>
                  <a:schemeClr val="bg1"/>
                </a:solidFill>
                <a:latin typeface="Verdana" panose="020B0604030504040204" pitchFamily="34" charset="0"/>
                <a:ea typeface="Verdana" panose="020B0604030504040204" pitchFamily="34" charset="0"/>
                <a:cs typeface="Verdana" panose="020B0604030504040204" pitchFamily="34" charset="0"/>
              </a:rPr>
              <a:t>Hazard Identification:</a:t>
            </a:r>
          </a:p>
          <a:p>
            <a:pPr algn="ctr" eaLnBrk="1" hangingPunct="1"/>
            <a:r>
              <a:rPr lang="en-US" sz="3200" b="1" dirty="0">
                <a:solidFill>
                  <a:schemeClr val="bg1"/>
                </a:solidFill>
                <a:latin typeface="Verdana" panose="020B0604030504040204" pitchFamily="34" charset="0"/>
                <a:ea typeface="Verdana" panose="020B0604030504040204" pitchFamily="34" charset="0"/>
                <a:cs typeface="Verdana" panose="020B0604030504040204" pitchFamily="34" charset="0"/>
              </a:rPr>
              <a:t>Recognizing &amp; Evaluating Hazards</a:t>
            </a:r>
            <a:br>
              <a:rPr lang="en-US" sz="3200" b="1" dirty="0">
                <a:solidFill>
                  <a:schemeClr val="bg1"/>
                </a:solidFill>
                <a:latin typeface="Verdana" panose="020B0604030504040204" pitchFamily="34" charset="0"/>
                <a:ea typeface="Verdana" panose="020B0604030504040204" pitchFamily="34" charset="0"/>
                <a:cs typeface="Verdana" panose="020B0604030504040204" pitchFamily="34" charset="0"/>
              </a:rPr>
            </a:br>
            <a:endParaRPr lang="en-US" sz="3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p:cNvPicPr>
            <a:picLocks noChangeAspect="1"/>
          </p:cNvPicPr>
          <p:nvPr/>
        </p:nvPicPr>
        <p:blipFill>
          <a:blip r:embed="rId12"/>
          <a:stretch>
            <a:fillRect/>
          </a:stretch>
        </p:blipFill>
        <p:spPr>
          <a:xfrm>
            <a:off x="6074583" y="2820303"/>
            <a:ext cx="1269458" cy="1341566"/>
          </a:xfrm>
          <a:prstGeom prst="rect">
            <a:avLst/>
          </a:prstGeom>
        </p:spPr>
      </p:pic>
      <p:grpSp>
        <p:nvGrpSpPr>
          <p:cNvPr id="4" name="Group 3"/>
          <p:cNvGrpSpPr/>
          <p:nvPr/>
        </p:nvGrpSpPr>
        <p:grpSpPr>
          <a:xfrm>
            <a:off x="314739" y="3962400"/>
            <a:ext cx="3851781" cy="2126799"/>
            <a:chOff x="479103" y="3862942"/>
            <a:chExt cx="3851781" cy="2126799"/>
          </a:xfrm>
        </p:grpSpPr>
        <p:sp>
          <p:nvSpPr>
            <p:cNvPr id="14" name="Donut 13"/>
            <p:cNvSpPr/>
            <p:nvPr/>
          </p:nvSpPr>
          <p:spPr>
            <a:xfrm>
              <a:off x="2416692" y="3888134"/>
              <a:ext cx="1914192" cy="1914109"/>
            </a:xfrm>
            <a:prstGeom prst="donut">
              <a:avLst>
                <a:gd name="adj" fmla="val 110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ectangle 15"/>
            <p:cNvSpPr/>
            <p:nvPr/>
          </p:nvSpPr>
          <p:spPr>
            <a:xfrm>
              <a:off x="479103" y="3862942"/>
              <a:ext cx="2603188" cy="2126799"/>
            </a:xfrm>
            <a:prstGeom prst="rect">
              <a:avLst/>
            </a:prstGeom>
            <a:blipFill>
              <a:blip r:embed="rId13" cstate="print"/>
              <a:srcRect/>
              <a:stretch>
                <a:fillRect l="-16000" r="-16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7" name="Group 16"/>
            <p:cNvGrpSpPr/>
            <p:nvPr/>
          </p:nvGrpSpPr>
          <p:grpSpPr>
            <a:xfrm>
              <a:off x="2640634" y="4128183"/>
              <a:ext cx="1466307" cy="1434010"/>
              <a:chOff x="2436733" y="420932"/>
              <a:chExt cx="1466307" cy="1434010"/>
            </a:xfrm>
          </p:grpSpPr>
          <p:sp>
            <p:nvSpPr>
              <p:cNvPr id="18" name="Oval 17"/>
              <p:cNvSpPr/>
              <p:nvPr/>
            </p:nvSpPr>
            <p:spPr>
              <a:xfrm>
                <a:off x="2436733" y="420932"/>
                <a:ext cx="1466307" cy="1434010"/>
              </a:xfrm>
              <a:prstGeom prst="ellipse">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9" name="Oval 4"/>
              <p:cNvSpPr/>
              <p:nvPr/>
            </p:nvSpPr>
            <p:spPr>
              <a:xfrm>
                <a:off x="2520488" y="630938"/>
                <a:ext cx="1251571" cy="10139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US" sz="2600" b="1" dirty="0">
                    <a:latin typeface="Verdana" panose="020B0604030504040204" pitchFamily="34" charset="0"/>
                    <a:ea typeface="Verdana" panose="020B0604030504040204" pitchFamily="34" charset="0"/>
                    <a:cs typeface="Verdana" panose="020B0604030504040204" pitchFamily="34" charset="0"/>
                  </a:rPr>
                  <a:t>Labels</a:t>
                </a:r>
                <a:endParaRPr lang="en-US" sz="2600" b="1" i="0" kern="1200" dirty="0">
                  <a:latin typeface="Verdana" panose="020B0604030504040204" pitchFamily="34" charset="0"/>
                  <a:ea typeface="Verdana" panose="020B0604030504040204" pitchFamily="34" charset="0"/>
                  <a:cs typeface="Verdana" panose="020B0604030504040204" pitchFamily="34" charset="0"/>
                </a:endParaRPr>
              </a:p>
            </p:txBody>
          </p:sp>
        </p:grpSp>
      </p:grpSp>
    </p:spTree>
    <p:extLst>
      <p:ext uri="{BB962C8B-B14F-4D97-AF65-F5344CB8AC3E}">
        <p14:creationId xmlns:p14="http://schemas.microsoft.com/office/powerpoint/2010/main" val="3688101140"/>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XMLFILE" val="P:\Training (active)\Training Presentations\Research Safety\Current Monthly Training\2013-14 Lab Safety Training MC.xml"/>
  <p:tag name="LASTRESULTFILE" val="P:\Training (active)\Training Presentations\Research Safety\Current Monthly Training\2013-14 Lab Safety Training MC_backup_20130806_102532.xml"/>
  <p:tag name="CURRENTXMLFILE" val="P:\Training (active)\Training Presentations\Research Safety\Current Monthly Training\2013-14 Lab Safety Training MC.xml"/>
  <p:tag name="CUMFILE" val="P:\Training (active)\Training Presentations\Research Safety\Current Monthly Training\2013-14 Lab Safety Training MC.cul"/>
  <p:tag name="PPTXFILE" val="P:\Training (active)\Training Presentations\Special Trainings for Special Groups\CODM\CODM_Training\2015 Staff\CODM staff 2015.pptx"/>
  <p:tag name="ARTICULATE_PROJECT_OPEN" val="0"/>
  <p:tag name="ARTICULATE_SLIDE_COUNT" val="35"/>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USE THIS THEME FOR ALL NEW AND UPDATED PRESENTA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6794</TotalTime>
  <Words>5995</Words>
  <Application>Microsoft Office PowerPoint</Application>
  <PresentationFormat>On-screen Show (4:3)</PresentationFormat>
  <Paragraphs>534</Paragraphs>
  <Slides>35</Slides>
  <Notes>33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Arial Narrow</vt:lpstr>
      <vt:lpstr>Calibri</vt:lpstr>
      <vt:lpstr>Helvetica Neue</vt:lpstr>
      <vt:lpstr>Palatino Linotype</vt:lpstr>
      <vt:lpstr>Times New Roman</vt:lpstr>
      <vt:lpstr>Verdana</vt:lpstr>
      <vt:lpstr>Wingdings</vt:lpstr>
      <vt:lpstr>USE THIS THEME FOR ALL NEW AND UPDATED PRESENTATIONS</vt:lpstr>
      <vt:lpstr>PowerPoint Presentation</vt:lpstr>
      <vt:lpstr>PowerPoint Presentation</vt:lpstr>
      <vt:lpstr>Training Outline</vt:lpstr>
      <vt:lpstr>Roles &amp; Responsibilities </vt:lpstr>
      <vt:lpstr>PowerPoint Presentation</vt:lpstr>
      <vt:lpstr>Agenda</vt:lpstr>
      <vt:lpstr>Hazard Identification: Regulatory Introduction</vt:lpstr>
      <vt:lpstr>Hazard Identification: OSHA Hazard Communication Standard</vt:lpstr>
      <vt:lpstr>PowerPoint Presentation</vt:lpstr>
      <vt:lpstr>Hazard Identification: Pictograms &amp; Hazards</vt:lpstr>
      <vt:lpstr>Hazard Identification: Safety Data Sheets (SDS)</vt:lpstr>
      <vt:lpstr>Hazard Identification: Using ChemWatch</vt:lpstr>
      <vt:lpstr>PowerPoint Presentation</vt:lpstr>
      <vt:lpstr>Hazard Identification: Routes of Exposure</vt:lpstr>
      <vt:lpstr>Hazard Identification: Chemical Health Hazards</vt:lpstr>
      <vt:lpstr>Agenda</vt:lpstr>
      <vt:lpstr>Hierarchy of Hazard Control Methods</vt:lpstr>
      <vt:lpstr> Hazard Control Methods: Elimination &amp; Substitution </vt:lpstr>
      <vt:lpstr>PowerPoint Presentation</vt:lpstr>
      <vt:lpstr>Hazard Control Methods: Administrative Controls</vt:lpstr>
      <vt:lpstr>PowerPoint Presentation</vt:lpstr>
      <vt:lpstr>PowerPoint Presentation</vt:lpstr>
      <vt:lpstr>PowerPoint Presentation</vt:lpstr>
      <vt:lpstr>PowerPoint Presentation</vt:lpstr>
      <vt:lpstr> When working in the lab &amp; clinic you must wear PPE &amp; proper attire or you will be asked to leave the immediately</vt:lpstr>
      <vt:lpstr>PowerPoint Presentation</vt:lpstr>
      <vt:lpstr>Agenda</vt:lpstr>
      <vt:lpstr>Emergency Procedures:  Equipment</vt:lpstr>
      <vt:lpstr>Emergency Procedures: Using an Eye Wash</vt:lpstr>
      <vt:lpstr>Emergency Procedures: Spills</vt:lpstr>
      <vt:lpstr>Emergency Procedures: Personal Contamination</vt:lpstr>
      <vt:lpstr>Emergency Procedures: Reporting Laboratory Emergencies</vt:lpstr>
      <vt:lpstr>Spills and Emergency Procedure:  Where to go for Injuries &amp; Health Emergencies</vt:lpstr>
      <vt:lpstr>Reminder</vt:lpstr>
      <vt:lpstr>PowerPoint Presentation</vt:lpstr>
    </vt:vector>
  </TitlesOfParts>
  <Company>Columbia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 J. Lee</dc:creator>
  <cp:lastModifiedBy>Sacheli, Jillian D.</cp:lastModifiedBy>
  <cp:revision>337</cp:revision>
  <cp:lastPrinted>2019-06-21T17:54:05Z</cp:lastPrinted>
  <dcterms:created xsi:type="dcterms:W3CDTF">2013-03-06T15:23:04Z</dcterms:created>
  <dcterms:modified xsi:type="dcterms:W3CDTF">2021-09-28T17:35:27Z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948BB8F9-386D-42F2-8862-770A8B0CA829</vt:lpwstr>
  </property>
  <property fmtid="{D5CDD505-2E9C-101B-9397-08002B2CF9AE}" pid="3" name="ArticulatePath">
    <vt:lpwstr>CDM Lab Safety Training (all years)</vt:lpwstr>
  </property>
</Properties>
</file>