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7"/>
  </p:notesMasterIdLst>
  <p:handoutMasterIdLst>
    <p:handoutMasterId r:id="rId18"/>
  </p:handoutMasterIdLst>
  <p:sldIdLst>
    <p:sldId id="271" r:id="rId2"/>
    <p:sldId id="268" r:id="rId3"/>
    <p:sldId id="282" r:id="rId4"/>
    <p:sldId id="283" r:id="rId5"/>
    <p:sldId id="284" r:id="rId6"/>
    <p:sldId id="272" r:id="rId7"/>
    <p:sldId id="275" r:id="rId8"/>
    <p:sldId id="273" r:id="rId9"/>
    <p:sldId id="274" r:id="rId10"/>
    <p:sldId id="285" r:id="rId11"/>
    <p:sldId id="286" r:id="rId12"/>
    <p:sldId id="277" r:id="rId13"/>
    <p:sldId id="278" r:id="rId14"/>
    <p:sldId id="280" r:id="rId15"/>
    <p:sldId id="281" r:id="rId16"/>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yer, Courtney" initials="DC" lastIdx="1" clrIdx="0"/>
  <p:cmAuthor id="1" name="cumcit" initials="c" lastIdx="0" clrIdx="1"/>
  <p:cmAuthor id="2" name="Lemma, Kristen" initials="L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147" autoAdjust="0"/>
  </p:normalViewPr>
  <p:slideViewPr>
    <p:cSldViewPr>
      <p:cViewPr varScale="1">
        <p:scale>
          <a:sx n="101" d="100"/>
          <a:sy n="101" d="100"/>
        </p:scale>
        <p:origin x="191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7736DD1-FE93-45A4-B95B-B59D566D7778}" type="datetimeFigureOut">
              <a:rPr lang="en-US" smtClean="0"/>
              <a:t>9/28/2021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4A27EA8-6028-4384-92F4-167E67F98D6E}" type="slidenum">
              <a:rPr lang="en-US" smtClean="0"/>
              <a:t>‹#›</a:t>
            </a:fld>
            <a:endParaRPr lang="en-US"/>
          </a:p>
        </p:txBody>
      </p:sp>
    </p:spTree>
    <p:extLst>
      <p:ext uri="{BB962C8B-B14F-4D97-AF65-F5344CB8AC3E}">
        <p14:creationId xmlns:p14="http://schemas.microsoft.com/office/powerpoint/2010/main" val="32040154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D90EBF3-58F3-4371-A01E-51FE743EB7DE}" type="datetimeFigureOut">
              <a:rPr lang="en-US" smtClean="0"/>
              <a:t>9/28/2021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FE2EB6C-A419-41FB-BFCC-1C5230500E05}" type="slidenum">
              <a:rPr lang="en-US" smtClean="0"/>
              <a:t>‹#›</a:t>
            </a:fld>
            <a:endParaRPr lang="en-US"/>
          </a:p>
        </p:txBody>
      </p:sp>
    </p:spTree>
    <p:extLst>
      <p:ext uri="{BB962C8B-B14F-4D97-AF65-F5344CB8AC3E}">
        <p14:creationId xmlns:p14="http://schemas.microsoft.com/office/powerpoint/2010/main" val="22232932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50000"/>
              </a:lnSpc>
              <a:buFont typeface="Arial" panose="020B0604020202020204" pitchFamily="34" charset="0"/>
              <a:buChar char="•"/>
            </a:pPr>
            <a:r>
              <a:rPr lang="en-US" altLang="en-US" sz="1200" dirty="0">
                <a:latin typeface="Calibri" panose="020F0502020204030204" pitchFamily="34" charset="0"/>
              </a:rPr>
              <a:t>The goal of this</a:t>
            </a:r>
            <a:r>
              <a:rPr lang="en-US" altLang="en-US" sz="1200" baseline="0" dirty="0">
                <a:latin typeface="Calibri" panose="020F0502020204030204" pitchFamily="34" charset="0"/>
              </a:rPr>
              <a:t> brief presentation is to demonstrate to you that with some easy but e</a:t>
            </a:r>
            <a:r>
              <a:rPr lang="en-US" altLang="en-US" sz="1200" dirty="0">
                <a:latin typeface="Calibri" panose="020F0502020204030204" pitchFamily="34" charset="0"/>
              </a:rPr>
              <a:t>ffective radiation safety practices we can keep exposures to hospital personnel minimal.</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a:t>
            </a:fld>
            <a:endParaRPr lang="en-US"/>
          </a:p>
        </p:txBody>
      </p:sp>
    </p:spTree>
    <p:extLst>
      <p:ext uri="{BB962C8B-B14F-4D97-AF65-F5344CB8AC3E}">
        <p14:creationId xmlns:p14="http://schemas.microsoft.com/office/powerpoint/2010/main" val="92428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philosophy behind health</a:t>
            </a:r>
            <a:r>
              <a:rPr lang="en-US" baseline="0" dirty="0"/>
              <a:t> physics is ALARA: as low as reasonably achievable</a:t>
            </a:r>
          </a:p>
          <a:p>
            <a:pPr marL="171450" indent="-171450">
              <a:buFontTx/>
              <a:buChar char="-"/>
            </a:pPr>
            <a:r>
              <a:rPr lang="en-US" baseline="0" dirty="0"/>
              <a:t>Meaning we want to keep your radiation exposure as low as possible while allowing you to properly do your work</a:t>
            </a:r>
          </a:p>
          <a:p>
            <a:pPr marL="171450" indent="-171450">
              <a:buFontTx/>
              <a:buChar char="-"/>
            </a:pPr>
            <a:r>
              <a:rPr lang="en-US" baseline="0" dirty="0"/>
              <a:t>And that’s how we have been able to keep the average doses in CODM so low</a:t>
            </a:r>
          </a:p>
          <a:p>
            <a:pPr marL="171450" indent="-171450">
              <a:buFontTx/>
              <a:buChar char="-"/>
            </a:pPr>
            <a:r>
              <a:rPr lang="en-US" baseline="0" dirty="0"/>
              <a:t>There are 3 basic principles you can follow to achieve this level of radiation protection: </a:t>
            </a:r>
          </a:p>
          <a:p>
            <a:pPr marL="171450" indent="-171450">
              <a:buFontTx/>
              <a:buChar char="-"/>
            </a:pPr>
            <a:r>
              <a:rPr lang="en-US" baseline="0" dirty="0"/>
              <a:t>time distance and shielding</a:t>
            </a:r>
          </a:p>
          <a:p>
            <a:pPr marL="171450" indent="-171450">
              <a:buFontTx/>
              <a:buChar char="-"/>
            </a:pPr>
            <a:r>
              <a:rPr lang="en-US" baseline="0" dirty="0"/>
              <a:t>…</a:t>
            </a:r>
          </a:p>
          <a:p>
            <a:pPr marL="171450" indent="-171450">
              <a:buFontTx/>
              <a:buChar char="-"/>
            </a:pPr>
            <a:r>
              <a:rPr lang="en-US" baseline="0" dirty="0"/>
              <a:t>Any combination of these 3 will help you achieve the goal of ALARA, so if one is not available try to maximize your use of the other 2</a:t>
            </a:r>
          </a:p>
          <a:p>
            <a:pPr marL="171450" indent="-171450">
              <a:buFontTx/>
              <a:buChar char="-"/>
            </a:pPr>
            <a:r>
              <a:rPr lang="en-US" baseline="0" dirty="0"/>
              <a:t>Some of the x-ray rooms in </a:t>
            </a:r>
            <a:r>
              <a:rPr lang="en-US" baseline="0" dirty="0" err="1"/>
              <a:t>codm</a:t>
            </a:r>
            <a:r>
              <a:rPr lang="en-US" baseline="0" dirty="0"/>
              <a:t> don’t have a shielding barrier, there is no door, so simply maximize you distance as much as possible</a:t>
            </a:r>
          </a:p>
          <a:p>
            <a:pPr marL="171450" indent="-171450">
              <a:buFontTx/>
              <a:buChar char="-"/>
            </a:pPr>
            <a:r>
              <a:rPr lang="en-US" baseline="0" dirty="0"/>
              <a:t>(within reason to still perform your task of taking the x-ray image)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12</a:t>
            </a:fld>
            <a:endParaRPr lang="en-US"/>
          </a:p>
        </p:txBody>
      </p:sp>
    </p:spTree>
    <p:extLst>
      <p:ext uri="{BB962C8B-B14F-4D97-AF65-F5344CB8AC3E}">
        <p14:creationId xmlns:p14="http://schemas.microsoft.com/office/powerpoint/2010/main" val="413720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-as</a:t>
            </a:r>
            <a:r>
              <a:rPr lang="en-US" sz="1200" baseline="0" dirty="0"/>
              <a:t> I mentioned earlier, t</a:t>
            </a:r>
            <a:r>
              <a:rPr lang="en-US" sz="1200" dirty="0"/>
              <a:t>he embryo and fetus have a heightened sensitivity to radiation.</a:t>
            </a:r>
          </a:p>
          <a:p>
            <a:pPr>
              <a:buFont typeface="Wingdings" panose="05000000000000000000" pitchFamily="2" charset="2"/>
              <a:buNone/>
            </a:pPr>
            <a:r>
              <a:rPr lang="en-US" sz="1200" dirty="0"/>
              <a:t>-we</a:t>
            </a:r>
            <a:r>
              <a:rPr lang="en-US" sz="1200" baseline="0" dirty="0"/>
              <a:t> offer</a:t>
            </a:r>
            <a:r>
              <a:rPr lang="en-US" sz="1200" dirty="0"/>
              <a:t> a voluntary and confidential program for workers/students who are pregnant while working with radiation.  </a:t>
            </a:r>
          </a:p>
          <a:p>
            <a:pPr>
              <a:buFont typeface="Wingdings" panose="05000000000000000000" pitchFamily="2" charset="2"/>
              <a:buNone/>
            </a:pPr>
            <a:r>
              <a:rPr lang="en-US" sz="1200" dirty="0"/>
              <a:t>-</a:t>
            </a:r>
            <a:r>
              <a:rPr lang="en-US" sz="1200" baseline="0" dirty="0"/>
              <a:t> Which </a:t>
            </a:r>
            <a:r>
              <a:rPr lang="en-US" sz="1200" dirty="0"/>
              <a:t>provides for enhanced protection and dosimeter monitoring of the unborn child.</a:t>
            </a:r>
          </a:p>
          <a:p>
            <a:pPr>
              <a:buFont typeface="Wingdings" panose="05000000000000000000" pitchFamily="2" charset="2"/>
              <a:buNone/>
            </a:pPr>
            <a:r>
              <a:rPr lang="en-US" sz="1200" dirty="0"/>
              <a:t>-Any</a:t>
            </a:r>
            <a:r>
              <a:rPr lang="en-US" sz="1200" baseline="0" dirty="0"/>
              <a:t> </a:t>
            </a:r>
            <a:r>
              <a:rPr lang="en-US" sz="1200" dirty="0"/>
              <a:t>individuals interested in the program, even if you just have</a:t>
            </a:r>
            <a:r>
              <a:rPr lang="en-US" sz="1200" baseline="0" dirty="0"/>
              <a:t> questions but don’t want to declare your pregnancy,</a:t>
            </a:r>
            <a:r>
              <a:rPr lang="en-US" sz="1200" dirty="0"/>
              <a:t> can set up a confidential consultation with the Radiation Safety Officer</a:t>
            </a:r>
            <a:r>
              <a:rPr lang="en-US" sz="1200" baseline="0" dirty="0"/>
              <a:t> by reaching out to our office.</a:t>
            </a:r>
            <a:endParaRPr lang="en-US" sz="1200" dirty="0"/>
          </a:p>
          <a:p>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13</a:t>
            </a:fld>
            <a:endParaRPr lang="en-US"/>
          </a:p>
        </p:txBody>
      </p:sp>
    </p:spTree>
    <p:extLst>
      <p:ext uri="{BB962C8B-B14F-4D97-AF65-F5344CB8AC3E}">
        <p14:creationId xmlns:p14="http://schemas.microsoft.com/office/powerpoint/2010/main" val="303401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14</a:t>
            </a:fld>
            <a:endParaRPr lang="en-US"/>
          </a:p>
        </p:txBody>
      </p:sp>
    </p:spTree>
    <p:extLst>
      <p:ext uri="{BB962C8B-B14F-4D97-AF65-F5344CB8AC3E}">
        <p14:creationId xmlns:p14="http://schemas.microsoft.com/office/powerpoint/2010/main" val="397367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15</a:t>
            </a:fld>
            <a:endParaRPr lang="en-US"/>
          </a:p>
        </p:txBody>
      </p:sp>
    </p:spTree>
    <p:extLst>
      <p:ext uri="{BB962C8B-B14F-4D97-AF65-F5344CB8AC3E}">
        <p14:creationId xmlns:p14="http://schemas.microsoft.com/office/powerpoint/2010/main" val="157808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2D1B085-4C6E-477D-8952-787023C55255}" type="slidenum">
              <a:rPr lang="en-US" smtClean="0">
                <a:solidFill>
                  <a:prstClr val="black"/>
                </a:solidFill>
              </a:rPr>
              <a:pPr/>
              <a:t>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 going to</a:t>
            </a:r>
            <a:r>
              <a:rPr lang="en-US" baseline="0" dirty="0"/>
              <a:t> go through why you, as a member of the CODM, may come across radiation, what regulations apply to your use of radiation, the potential hazards of that exposure and the basic steps you can take to protect yourself and avoid those hazards.</a:t>
            </a:r>
            <a:endParaRPr lang="en-US" dirty="0"/>
          </a:p>
          <a:p>
            <a:pPr eaLnBrk="1" hangingPunct="1"/>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7478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857500" y="514350"/>
            <a:ext cx="3429000" cy="2571750"/>
          </a:xfrm>
          <a:ln/>
        </p:spPr>
      </p:sp>
      <p:sp>
        <p:nvSpPr>
          <p:cNvPr id="23555" name="Notes Placeholder 2"/>
          <p:cNvSpPr>
            <a:spLocks noGrp="1"/>
          </p:cNvSpPr>
          <p:nvPr>
            <p:ph type="body" idx="1"/>
          </p:nvPr>
        </p:nvSpPr>
        <p:spPr>
          <a:xfrm>
            <a:off x="914817" y="3257550"/>
            <a:ext cx="7314371" cy="3086100"/>
          </a:xfrm>
          <a:noFill/>
          <a:ln/>
        </p:spPr>
        <p:txBody>
          <a:bodyPr lIns="91433" tIns="45717" rIns="91433" bIns="45717"/>
          <a:lstStyle/>
          <a:p>
            <a:pPr>
              <a:spcBef>
                <a:spcPct val="0"/>
              </a:spcBef>
            </a:pPr>
            <a:r>
              <a:rPr lang="es-PE" dirty="0" err="1"/>
              <a:t>This</a:t>
            </a:r>
            <a:r>
              <a:rPr lang="es-PE" dirty="0"/>
              <a:t> </a:t>
            </a:r>
            <a:r>
              <a:rPr lang="es-PE" dirty="0" err="1"/>
              <a:t>slide</a:t>
            </a:r>
            <a:r>
              <a:rPr lang="es-PE" dirty="0"/>
              <a:t> </a:t>
            </a:r>
            <a:r>
              <a:rPr lang="es-PE" dirty="0" err="1"/>
              <a:t>provides</a:t>
            </a:r>
            <a:r>
              <a:rPr lang="es-PE" dirty="0"/>
              <a:t> </a:t>
            </a:r>
            <a:r>
              <a:rPr lang="es-PE" dirty="0" err="1"/>
              <a:t>an</a:t>
            </a:r>
            <a:r>
              <a:rPr lang="es-PE" dirty="0"/>
              <a:t> </a:t>
            </a:r>
            <a:r>
              <a:rPr lang="es-PE" dirty="0" err="1"/>
              <a:t>eye-opening</a:t>
            </a:r>
            <a:r>
              <a:rPr lang="es-PE" dirty="0"/>
              <a:t> </a:t>
            </a:r>
            <a:r>
              <a:rPr lang="es-PE" dirty="0" err="1"/>
              <a:t>glimpse</a:t>
            </a:r>
            <a:r>
              <a:rPr lang="es-PE" dirty="0"/>
              <a:t> </a:t>
            </a:r>
            <a:r>
              <a:rPr lang="es-PE" dirty="0" err="1"/>
              <a:t>into</a:t>
            </a:r>
            <a:r>
              <a:rPr lang="es-PE" dirty="0"/>
              <a:t> </a:t>
            </a:r>
            <a:r>
              <a:rPr lang="es-PE" dirty="0" err="1"/>
              <a:t>the</a:t>
            </a:r>
            <a:r>
              <a:rPr lang="es-PE" dirty="0"/>
              <a:t> </a:t>
            </a:r>
            <a:r>
              <a:rPr lang="es-PE" dirty="0" err="1"/>
              <a:t>changing</a:t>
            </a:r>
            <a:r>
              <a:rPr lang="es-PE" dirty="0"/>
              <a:t> </a:t>
            </a:r>
            <a:r>
              <a:rPr lang="es-PE" dirty="0" err="1"/>
              <a:t>patterns</a:t>
            </a:r>
            <a:r>
              <a:rPr lang="es-PE" dirty="0"/>
              <a:t> of </a:t>
            </a:r>
            <a:r>
              <a:rPr lang="es-PE" dirty="0" err="1"/>
              <a:t>radiation</a:t>
            </a:r>
            <a:r>
              <a:rPr lang="es-PE" dirty="0"/>
              <a:t> use in </a:t>
            </a:r>
            <a:r>
              <a:rPr lang="es-PE" dirty="0" err="1"/>
              <a:t>the</a:t>
            </a:r>
            <a:r>
              <a:rPr lang="es-PE" dirty="0"/>
              <a:t> USA. </a:t>
            </a:r>
          </a:p>
          <a:p>
            <a:pPr>
              <a:spcBef>
                <a:spcPct val="0"/>
              </a:spcBef>
            </a:pPr>
            <a:r>
              <a:rPr lang="es-PE" dirty="0"/>
              <a:t>In 1987, a </a:t>
            </a:r>
            <a:r>
              <a:rPr lang="es-PE" dirty="0" err="1"/>
              <a:t>nationwide</a:t>
            </a:r>
            <a:r>
              <a:rPr lang="es-PE" dirty="0"/>
              <a:t> </a:t>
            </a:r>
            <a:r>
              <a:rPr lang="es-PE" dirty="0" err="1"/>
              <a:t>survey</a:t>
            </a:r>
            <a:r>
              <a:rPr lang="es-PE" dirty="0"/>
              <a:t> </a:t>
            </a:r>
            <a:r>
              <a:rPr lang="es-PE" dirty="0" err="1"/>
              <a:t>by</a:t>
            </a:r>
            <a:r>
              <a:rPr lang="es-PE" dirty="0"/>
              <a:t> </a:t>
            </a:r>
            <a:r>
              <a:rPr lang="es-PE" dirty="0" err="1"/>
              <a:t>the</a:t>
            </a:r>
            <a:r>
              <a:rPr lang="es-PE" dirty="0"/>
              <a:t> </a:t>
            </a:r>
            <a:r>
              <a:rPr lang="es-PE" dirty="0" err="1"/>
              <a:t>National</a:t>
            </a:r>
            <a:r>
              <a:rPr lang="es-PE" dirty="0"/>
              <a:t> Council </a:t>
            </a:r>
            <a:r>
              <a:rPr lang="es-PE" dirty="0" err="1"/>
              <a:t>on</a:t>
            </a:r>
            <a:r>
              <a:rPr lang="es-PE" dirty="0"/>
              <a:t> </a:t>
            </a:r>
            <a:r>
              <a:rPr lang="es-PE" dirty="0" err="1"/>
              <a:t>Radiation</a:t>
            </a:r>
            <a:r>
              <a:rPr lang="es-PE" dirty="0"/>
              <a:t> </a:t>
            </a:r>
            <a:r>
              <a:rPr lang="es-PE" dirty="0" err="1"/>
              <a:t>Protection</a:t>
            </a:r>
            <a:r>
              <a:rPr lang="es-PE" dirty="0"/>
              <a:t> and </a:t>
            </a:r>
            <a:r>
              <a:rPr lang="es-PE" dirty="0" err="1"/>
              <a:t>Measurements</a:t>
            </a:r>
            <a:r>
              <a:rPr lang="es-PE" dirty="0"/>
              <a:t> </a:t>
            </a:r>
            <a:r>
              <a:rPr lang="es-PE" dirty="0" err="1"/>
              <a:t>found</a:t>
            </a:r>
            <a:r>
              <a:rPr lang="es-PE" dirty="0"/>
              <a:t> </a:t>
            </a:r>
            <a:r>
              <a:rPr lang="es-PE" dirty="0" err="1"/>
              <a:t>that</a:t>
            </a:r>
            <a:r>
              <a:rPr lang="es-PE" dirty="0"/>
              <a:t> </a:t>
            </a:r>
            <a:r>
              <a:rPr lang="es-PE" dirty="0" err="1"/>
              <a:t>an</a:t>
            </a:r>
            <a:r>
              <a:rPr lang="es-PE" dirty="0"/>
              <a:t> </a:t>
            </a:r>
            <a:r>
              <a:rPr lang="es-PE" dirty="0" err="1"/>
              <a:t>average</a:t>
            </a:r>
            <a:r>
              <a:rPr lang="es-PE" dirty="0"/>
              <a:t> </a:t>
            </a:r>
            <a:r>
              <a:rPr lang="es-PE" dirty="0" err="1"/>
              <a:t>person</a:t>
            </a:r>
            <a:r>
              <a:rPr lang="es-PE" dirty="0"/>
              <a:t> in </a:t>
            </a:r>
            <a:r>
              <a:rPr lang="es-PE" dirty="0" err="1"/>
              <a:t>the</a:t>
            </a:r>
            <a:r>
              <a:rPr lang="es-PE" dirty="0"/>
              <a:t> USA </a:t>
            </a:r>
            <a:r>
              <a:rPr lang="es-PE" dirty="0" err="1"/>
              <a:t>received</a:t>
            </a:r>
            <a:r>
              <a:rPr lang="es-PE" dirty="0"/>
              <a:t> 82% of </a:t>
            </a:r>
            <a:r>
              <a:rPr lang="es-PE" dirty="0" err="1"/>
              <a:t>their</a:t>
            </a:r>
            <a:r>
              <a:rPr lang="es-PE" dirty="0"/>
              <a:t> </a:t>
            </a:r>
            <a:r>
              <a:rPr lang="es-PE" dirty="0" err="1"/>
              <a:t>annual</a:t>
            </a:r>
            <a:r>
              <a:rPr lang="es-PE" dirty="0"/>
              <a:t> </a:t>
            </a:r>
            <a:r>
              <a:rPr lang="es-PE" dirty="0" err="1"/>
              <a:t>radiation</a:t>
            </a:r>
            <a:r>
              <a:rPr lang="es-PE" dirty="0"/>
              <a:t> </a:t>
            </a:r>
            <a:r>
              <a:rPr lang="es-PE" dirty="0" err="1"/>
              <a:t>dose</a:t>
            </a:r>
            <a:r>
              <a:rPr lang="es-PE" dirty="0"/>
              <a:t> </a:t>
            </a:r>
            <a:r>
              <a:rPr lang="es-PE" dirty="0" err="1"/>
              <a:t>from</a:t>
            </a:r>
            <a:r>
              <a:rPr lang="es-PE" dirty="0"/>
              <a:t> </a:t>
            </a:r>
            <a:r>
              <a:rPr lang="es-PE" dirty="0" err="1"/>
              <a:t>naturally-occuring</a:t>
            </a:r>
            <a:r>
              <a:rPr lang="es-PE" dirty="0"/>
              <a:t> </a:t>
            </a:r>
            <a:r>
              <a:rPr lang="es-PE" dirty="0" err="1"/>
              <a:t>sources</a:t>
            </a:r>
            <a:r>
              <a:rPr lang="es-PE" dirty="0"/>
              <a:t>, and 18% </a:t>
            </a:r>
            <a:r>
              <a:rPr lang="es-PE" dirty="0" err="1"/>
              <a:t>from</a:t>
            </a:r>
            <a:r>
              <a:rPr lang="es-PE" dirty="0"/>
              <a:t> </a:t>
            </a:r>
            <a:r>
              <a:rPr lang="es-PE" dirty="0" err="1"/>
              <a:t>man-made</a:t>
            </a:r>
            <a:r>
              <a:rPr lang="es-PE" dirty="0"/>
              <a:t> </a:t>
            </a:r>
            <a:r>
              <a:rPr lang="es-PE" dirty="0" err="1"/>
              <a:t>sources</a:t>
            </a:r>
            <a:r>
              <a:rPr lang="es-PE" dirty="0"/>
              <a:t> – </a:t>
            </a:r>
            <a:r>
              <a:rPr lang="es-PE" dirty="0" err="1"/>
              <a:t>including</a:t>
            </a:r>
            <a:r>
              <a:rPr lang="es-PE" dirty="0"/>
              <a:t> medical use. The </a:t>
            </a:r>
            <a:r>
              <a:rPr lang="es-PE" dirty="0" err="1"/>
              <a:t>same</a:t>
            </a:r>
            <a:r>
              <a:rPr lang="es-PE" dirty="0"/>
              <a:t> </a:t>
            </a:r>
            <a:r>
              <a:rPr lang="es-PE" dirty="0" err="1"/>
              <a:t>organization</a:t>
            </a:r>
            <a:r>
              <a:rPr lang="es-PE" dirty="0"/>
              <a:t> </a:t>
            </a:r>
            <a:r>
              <a:rPr lang="es-PE" dirty="0" err="1"/>
              <a:t>repeated</a:t>
            </a:r>
            <a:r>
              <a:rPr lang="es-PE" dirty="0"/>
              <a:t> </a:t>
            </a:r>
            <a:r>
              <a:rPr lang="es-PE" dirty="0" err="1"/>
              <a:t>their</a:t>
            </a:r>
            <a:r>
              <a:rPr lang="es-PE" dirty="0"/>
              <a:t> </a:t>
            </a:r>
            <a:r>
              <a:rPr lang="es-PE" dirty="0" err="1"/>
              <a:t>survey</a:t>
            </a:r>
            <a:r>
              <a:rPr lang="es-PE" dirty="0"/>
              <a:t> </a:t>
            </a:r>
            <a:r>
              <a:rPr lang="es-PE" dirty="0" err="1"/>
              <a:t>over</a:t>
            </a:r>
            <a:r>
              <a:rPr lang="es-PE" dirty="0"/>
              <a:t> </a:t>
            </a:r>
            <a:r>
              <a:rPr lang="es-PE" dirty="0" err="1"/>
              <a:t>two</a:t>
            </a:r>
            <a:r>
              <a:rPr lang="es-PE" dirty="0"/>
              <a:t> </a:t>
            </a:r>
            <a:r>
              <a:rPr lang="es-PE" dirty="0" err="1"/>
              <a:t>decades</a:t>
            </a:r>
            <a:r>
              <a:rPr lang="es-PE" dirty="0"/>
              <a:t> </a:t>
            </a:r>
            <a:r>
              <a:rPr lang="es-PE" dirty="0" err="1"/>
              <a:t>later</a:t>
            </a:r>
            <a:r>
              <a:rPr lang="es-PE" dirty="0"/>
              <a:t> and </a:t>
            </a:r>
            <a:r>
              <a:rPr lang="es-PE" dirty="0" err="1"/>
              <a:t>found</a:t>
            </a:r>
            <a:r>
              <a:rPr lang="es-PE" dirty="0"/>
              <a:t> </a:t>
            </a:r>
            <a:r>
              <a:rPr lang="es-PE" dirty="0" err="1"/>
              <a:t>that</a:t>
            </a:r>
            <a:r>
              <a:rPr lang="es-PE" dirty="0"/>
              <a:t> </a:t>
            </a:r>
            <a:r>
              <a:rPr lang="es-PE" dirty="0" err="1"/>
              <a:t>the</a:t>
            </a:r>
            <a:r>
              <a:rPr lang="es-PE" dirty="0"/>
              <a:t> </a:t>
            </a:r>
            <a:r>
              <a:rPr lang="es-PE" dirty="0" err="1"/>
              <a:t>same</a:t>
            </a:r>
            <a:r>
              <a:rPr lang="es-PE" dirty="0"/>
              <a:t> </a:t>
            </a:r>
            <a:r>
              <a:rPr lang="es-PE" dirty="0" err="1"/>
              <a:t>average</a:t>
            </a:r>
            <a:r>
              <a:rPr lang="es-PE" dirty="0"/>
              <a:t> </a:t>
            </a:r>
            <a:r>
              <a:rPr lang="es-PE" dirty="0" err="1"/>
              <a:t>person</a:t>
            </a:r>
            <a:r>
              <a:rPr lang="es-PE" dirty="0"/>
              <a:t> </a:t>
            </a:r>
            <a:r>
              <a:rPr lang="es-PE" dirty="0" err="1"/>
              <a:t>received</a:t>
            </a:r>
            <a:r>
              <a:rPr lang="es-PE" dirty="0"/>
              <a:t> 50% of </a:t>
            </a:r>
            <a:r>
              <a:rPr lang="es-PE" dirty="0" err="1"/>
              <a:t>their</a:t>
            </a:r>
            <a:r>
              <a:rPr lang="es-PE" dirty="0"/>
              <a:t> </a:t>
            </a:r>
            <a:r>
              <a:rPr lang="es-PE" dirty="0" err="1"/>
              <a:t>annual</a:t>
            </a:r>
            <a:r>
              <a:rPr lang="es-PE" dirty="0"/>
              <a:t> </a:t>
            </a:r>
            <a:r>
              <a:rPr lang="es-PE" dirty="0" err="1"/>
              <a:t>radiation</a:t>
            </a:r>
            <a:r>
              <a:rPr lang="es-PE" dirty="0"/>
              <a:t> </a:t>
            </a:r>
            <a:r>
              <a:rPr lang="es-PE" dirty="0" err="1"/>
              <a:t>dose</a:t>
            </a:r>
            <a:r>
              <a:rPr lang="es-PE" dirty="0"/>
              <a:t> </a:t>
            </a:r>
            <a:r>
              <a:rPr lang="es-PE" dirty="0" err="1"/>
              <a:t>from</a:t>
            </a:r>
            <a:r>
              <a:rPr lang="es-PE" dirty="0"/>
              <a:t> </a:t>
            </a:r>
            <a:r>
              <a:rPr lang="es-PE" dirty="0" err="1"/>
              <a:t>man-made</a:t>
            </a:r>
            <a:r>
              <a:rPr lang="es-PE" dirty="0"/>
              <a:t> </a:t>
            </a:r>
            <a:r>
              <a:rPr lang="es-PE" dirty="0" err="1"/>
              <a:t>sources</a:t>
            </a:r>
            <a:r>
              <a:rPr lang="es-PE" dirty="0"/>
              <a:t>. </a:t>
            </a:r>
            <a:r>
              <a:rPr lang="es-PE" dirty="0" err="1"/>
              <a:t>Although</a:t>
            </a:r>
            <a:r>
              <a:rPr lang="es-PE" dirty="0"/>
              <a:t> </a:t>
            </a:r>
            <a:r>
              <a:rPr lang="es-PE" dirty="0" err="1"/>
              <a:t>the</a:t>
            </a:r>
            <a:r>
              <a:rPr lang="es-PE" dirty="0"/>
              <a:t> </a:t>
            </a:r>
            <a:r>
              <a:rPr lang="es-PE" dirty="0" err="1"/>
              <a:t>level</a:t>
            </a:r>
            <a:r>
              <a:rPr lang="es-PE" dirty="0"/>
              <a:t> of </a:t>
            </a:r>
            <a:r>
              <a:rPr lang="es-PE" dirty="0" err="1"/>
              <a:t>naturally</a:t>
            </a:r>
            <a:r>
              <a:rPr lang="es-PE" dirty="0"/>
              <a:t> </a:t>
            </a:r>
            <a:r>
              <a:rPr lang="es-PE" dirty="0" err="1"/>
              <a:t>occuring</a:t>
            </a:r>
            <a:r>
              <a:rPr lang="es-PE" dirty="0"/>
              <a:t> </a:t>
            </a:r>
            <a:r>
              <a:rPr lang="es-PE" dirty="0" err="1"/>
              <a:t>radiation</a:t>
            </a:r>
            <a:r>
              <a:rPr lang="es-PE" dirty="0"/>
              <a:t> </a:t>
            </a:r>
            <a:r>
              <a:rPr lang="es-PE" dirty="0" err="1"/>
              <a:t>remained</a:t>
            </a:r>
            <a:r>
              <a:rPr lang="es-PE" dirty="0"/>
              <a:t> </a:t>
            </a:r>
            <a:r>
              <a:rPr lang="es-PE" dirty="0" err="1"/>
              <a:t>the</a:t>
            </a:r>
            <a:r>
              <a:rPr lang="es-PE" dirty="0"/>
              <a:t> </a:t>
            </a:r>
            <a:r>
              <a:rPr lang="es-PE" dirty="0" err="1"/>
              <a:t>same</a:t>
            </a:r>
            <a:r>
              <a:rPr lang="es-PE" dirty="0"/>
              <a:t>, </a:t>
            </a:r>
            <a:r>
              <a:rPr lang="es-PE" dirty="0" err="1"/>
              <a:t>the</a:t>
            </a:r>
            <a:r>
              <a:rPr lang="es-PE" dirty="0"/>
              <a:t> </a:t>
            </a:r>
            <a:r>
              <a:rPr lang="es-PE" dirty="0" err="1"/>
              <a:t>increasing</a:t>
            </a:r>
            <a:r>
              <a:rPr lang="es-PE" dirty="0"/>
              <a:t> use of medical </a:t>
            </a:r>
            <a:r>
              <a:rPr lang="es-PE" dirty="0" err="1"/>
              <a:t>radiation</a:t>
            </a:r>
            <a:r>
              <a:rPr lang="es-PE" dirty="0"/>
              <a:t> </a:t>
            </a:r>
            <a:r>
              <a:rPr lang="es-PE" dirty="0" err="1"/>
              <a:t>significantly</a:t>
            </a:r>
            <a:r>
              <a:rPr lang="es-PE" dirty="0"/>
              <a:t> </a:t>
            </a:r>
            <a:r>
              <a:rPr lang="es-PE" dirty="0" err="1"/>
              <a:t>shifted</a:t>
            </a:r>
            <a:r>
              <a:rPr lang="es-PE" dirty="0"/>
              <a:t> </a:t>
            </a:r>
            <a:r>
              <a:rPr lang="es-PE" dirty="0" err="1"/>
              <a:t>the</a:t>
            </a:r>
            <a:r>
              <a:rPr lang="es-PE" dirty="0"/>
              <a:t> </a:t>
            </a:r>
            <a:r>
              <a:rPr lang="es-PE" dirty="0" err="1"/>
              <a:t>distribution</a:t>
            </a:r>
            <a:r>
              <a:rPr lang="es-PE" dirty="0"/>
              <a:t> and </a:t>
            </a:r>
            <a:r>
              <a:rPr lang="es-PE" dirty="0" err="1"/>
              <a:t>proportions</a:t>
            </a:r>
            <a:r>
              <a:rPr lang="es-PE" dirty="0"/>
              <a:t> of </a:t>
            </a:r>
            <a:r>
              <a:rPr lang="es-PE" dirty="0" err="1"/>
              <a:t>an</a:t>
            </a:r>
            <a:r>
              <a:rPr lang="es-PE" dirty="0"/>
              <a:t> </a:t>
            </a:r>
            <a:r>
              <a:rPr lang="es-PE" dirty="0" err="1"/>
              <a:t>average</a:t>
            </a:r>
            <a:r>
              <a:rPr lang="es-PE" dirty="0"/>
              <a:t> </a:t>
            </a:r>
            <a:r>
              <a:rPr lang="es-PE" dirty="0" err="1"/>
              <a:t>person´s</a:t>
            </a:r>
            <a:r>
              <a:rPr lang="es-PE" dirty="0"/>
              <a:t> </a:t>
            </a:r>
            <a:r>
              <a:rPr lang="es-PE" dirty="0" err="1"/>
              <a:t>radiation</a:t>
            </a:r>
            <a:r>
              <a:rPr lang="es-PE" dirty="0"/>
              <a:t> </a:t>
            </a:r>
            <a:r>
              <a:rPr lang="es-PE" dirty="0" err="1"/>
              <a:t>exposure</a:t>
            </a:r>
            <a:r>
              <a:rPr lang="es-PE" dirty="0"/>
              <a:t>.</a:t>
            </a:r>
            <a:endParaRPr lang="en-US" dirty="0"/>
          </a:p>
        </p:txBody>
      </p:sp>
      <p:sp>
        <p:nvSpPr>
          <p:cNvPr id="23556" name="Slide Number Placeholder 3"/>
          <p:cNvSpPr txBox="1">
            <a:spLocks noGrp="1"/>
          </p:cNvSpPr>
          <p:nvPr/>
        </p:nvSpPr>
        <p:spPr bwMode="auto">
          <a:xfrm>
            <a:off x="5179803" y="6513926"/>
            <a:ext cx="3962124" cy="342900"/>
          </a:xfrm>
          <a:prstGeom prst="rect">
            <a:avLst/>
          </a:prstGeom>
          <a:noFill/>
          <a:ln w="9525">
            <a:noFill/>
            <a:miter lim="800000"/>
            <a:headEnd/>
            <a:tailEnd/>
          </a:ln>
        </p:spPr>
        <p:txBody>
          <a:bodyPr lIns="91433" tIns="45717" rIns="91433" bIns="45717" anchor="b"/>
          <a:lstStyle/>
          <a:p>
            <a:pPr algn="r" defTabSz="915018"/>
            <a:fld id="{88F2E508-6967-44A2-BC2E-8B9D822F982A}" type="slidenum">
              <a:rPr lang="en-US" sz="1200">
                <a:latin typeface="Calibri" pitchFamily="34" charset="0"/>
              </a:rPr>
              <a:pPr algn="r" defTabSz="915018"/>
              <a:t>4</a:t>
            </a:fld>
            <a:endParaRPr lang="en-US" sz="1200" dirty="0">
              <a:latin typeface="Calibri" pitchFamily="34" charset="0"/>
            </a:endParaRPr>
          </a:p>
        </p:txBody>
      </p:sp>
    </p:spTree>
    <p:extLst>
      <p:ext uri="{BB962C8B-B14F-4D97-AF65-F5344CB8AC3E}">
        <p14:creationId xmlns:p14="http://schemas.microsoft.com/office/powerpoint/2010/main" val="118765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2857500" y="514350"/>
            <a:ext cx="3429000" cy="2571750"/>
          </a:xfrm>
          <a:ln/>
        </p:spPr>
      </p:sp>
      <p:sp>
        <p:nvSpPr>
          <p:cNvPr id="24579" name="Notes Placeholder 2"/>
          <p:cNvSpPr>
            <a:spLocks noGrp="1"/>
          </p:cNvSpPr>
          <p:nvPr>
            <p:ph type="body" idx="1"/>
          </p:nvPr>
        </p:nvSpPr>
        <p:spPr>
          <a:xfrm>
            <a:off x="914817" y="3257550"/>
            <a:ext cx="7314371" cy="3086100"/>
          </a:xfrm>
          <a:noFill/>
          <a:ln/>
        </p:spPr>
        <p:txBody>
          <a:bodyPr lIns="91433" tIns="45717" rIns="91433" bIns="45717"/>
          <a:lstStyle/>
          <a:p>
            <a:pPr>
              <a:spcBef>
                <a:spcPct val="0"/>
              </a:spcBef>
            </a:pPr>
            <a:r>
              <a:rPr lang="es-PE" dirty="0" err="1"/>
              <a:t>It</a:t>
            </a:r>
            <a:r>
              <a:rPr lang="es-PE" dirty="0"/>
              <a:t> </a:t>
            </a:r>
            <a:r>
              <a:rPr lang="es-PE" dirty="0" err="1"/>
              <a:t>is</a:t>
            </a:r>
            <a:r>
              <a:rPr lang="es-PE" dirty="0"/>
              <a:t> </a:t>
            </a:r>
            <a:r>
              <a:rPr lang="es-PE" dirty="0" err="1"/>
              <a:t>important</a:t>
            </a:r>
            <a:r>
              <a:rPr lang="es-PE" dirty="0"/>
              <a:t> </a:t>
            </a:r>
            <a:r>
              <a:rPr lang="es-PE" dirty="0" err="1"/>
              <a:t>to</a:t>
            </a:r>
            <a:r>
              <a:rPr lang="es-PE" dirty="0"/>
              <a:t> </a:t>
            </a:r>
            <a:r>
              <a:rPr lang="es-PE" dirty="0" err="1"/>
              <a:t>emphasize</a:t>
            </a:r>
            <a:r>
              <a:rPr lang="es-PE" dirty="0"/>
              <a:t> </a:t>
            </a:r>
            <a:r>
              <a:rPr lang="es-PE" dirty="0" err="1"/>
              <a:t>that</a:t>
            </a:r>
            <a:r>
              <a:rPr lang="es-PE" dirty="0"/>
              <a:t> </a:t>
            </a:r>
            <a:r>
              <a:rPr lang="es-PE" dirty="0" err="1"/>
              <a:t>the</a:t>
            </a:r>
            <a:r>
              <a:rPr lang="es-PE" dirty="0"/>
              <a:t> 1987 </a:t>
            </a:r>
            <a:r>
              <a:rPr lang="es-PE" dirty="0" err="1"/>
              <a:t>survey</a:t>
            </a:r>
            <a:r>
              <a:rPr lang="es-PE" dirty="0"/>
              <a:t> </a:t>
            </a:r>
            <a:r>
              <a:rPr lang="es-PE" dirty="0" err="1"/>
              <a:t>reported</a:t>
            </a:r>
            <a:r>
              <a:rPr lang="es-PE" dirty="0"/>
              <a:t> </a:t>
            </a:r>
            <a:r>
              <a:rPr lang="es-PE" dirty="0" err="1"/>
              <a:t>an</a:t>
            </a:r>
            <a:r>
              <a:rPr lang="es-PE" dirty="0"/>
              <a:t> </a:t>
            </a:r>
            <a:r>
              <a:rPr lang="es-PE" dirty="0" err="1"/>
              <a:t>average</a:t>
            </a:r>
            <a:r>
              <a:rPr lang="es-PE" dirty="0"/>
              <a:t> </a:t>
            </a:r>
            <a:r>
              <a:rPr lang="es-PE" dirty="0" err="1"/>
              <a:t>effective</a:t>
            </a:r>
            <a:r>
              <a:rPr lang="es-PE" dirty="0"/>
              <a:t> </a:t>
            </a:r>
            <a:r>
              <a:rPr lang="es-PE" dirty="0" err="1"/>
              <a:t>dose</a:t>
            </a:r>
            <a:r>
              <a:rPr lang="es-PE" dirty="0"/>
              <a:t> of 3.6 </a:t>
            </a:r>
            <a:r>
              <a:rPr lang="es-PE" dirty="0" err="1"/>
              <a:t>milliSieverts</a:t>
            </a:r>
            <a:r>
              <a:rPr lang="es-PE" dirty="0"/>
              <a:t> per </a:t>
            </a:r>
            <a:r>
              <a:rPr lang="es-PE" dirty="0" err="1"/>
              <a:t>year</a:t>
            </a:r>
            <a:r>
              <a:rPr lang="es-PE" dirty="0"/>
              <a:t>. </a:t>
            </a:r>
            <a:r>
              <a:rPr lang="es-PE" dirty="0" err="1"/>
              <a:t>By</a:t>
            </a:r>
            <a:r>
              <a:rPr lang="es-PE" dirty="0"/>
              <a:t> 2009, </a:t>
            </a:r>
            <a:r>
              <a:rPr lang="es-PE" dirty="0" err="1"/>
              <a:t>this</a:t>
            </a:r>
            <a:r>
              <a:rPr lang="es-PE" dirty="0"/>
              <a:t> figure </a:t>
            </a:r>
            <a:r>
              <a:rPr lang="es-PE" dirty="0" err="1"/>
              <a:t>nearly</a:t>
            </a:r>
            <a:r>
              <a:rPr lang="es-PE" dirty="0"/>
              <a:t> </a:t>
            </a:r>
            <a:r>
              <a:rPr lang="es-PE" dirty="0" err="1"/>
              <a:t>doubled</a:t>
            </a:r>
            <a:r>
              <a:rPr lang="es-PE" dirty="0"/>
              <a:t> </a:t>
            </a:r>
            <a:r>
              <a:rPr lang="es-PE" dirty="0" err="1"/>
              <a:t>to</a:t>
            </a:r>
            <a:r>
              <a:rPr lang="es-PE" dirty="0"/>
              <a:t> 6.2 </a:t>
            </a:r>
            <a:r>
              <a:rPr lang="es-PE" dirty="0" err="1"/>
              <a:t>milliSieverts</a:t>
            </a:r>
            <a:r>
              <a:rPr lang="es-PE" dirty="0"/>
              <a:t> per </a:t>
            </a:r>
            <a:r>
              <a:rPr lang="es-PE" dirty="0" err="1"/>
              <a:t>year</a:t>
            </a:r>
            <a:r>
              <a:rPr lang="es-PE" dirty="0"/>
              <a:t>. </a:t>
            </a:r>
          </a:p>
          <a:p>
            <a:pPr>
              <a:spcBef>
                <a:spcPct val="0"/>
              </a:spcBef>
            </a:pPr>
            <a:r>
              <a:rPr lang="es-PE" dirty="0"/>
              <a:t>A more </a:t>
            </a:r>
            <a:r>
              <a:rPr lang="es-PE" dirty="0" err="1"/>
              <a:t>detailed</a:t>
            </a:r>
            <a:r>
              <a:rPr lang="es-PE" dirty="0"/>
              <a:t> </a:t>
            </a:r>
            <a:r>
              <a:rPr lang="es-PE" dirty="0" err="1"/>
              <a:t>breakdown</a:t>
            </a:r>
            <a:r>
              <a:rPr lang="es-PE" dirty="0"/>
              <a:t> of </a:t>
            </a:r>
            <a:r>
              <a:rPr lang="es-PE" dirty="0" err="1"/>
              <a:t>the</a:t>
            </a:r>
            <a:r>
              <a:rPr lang="es-PE" dirty="0"/>
              <a:t> pie chart </a:t>
            </a:r>
            <a:r>
              <a:rPr lang="es-PE" dirty="0" err="1"/>
              <a:t>from</a:t>
            </a:r>
            <a:r>
              <a:rPr lang="es-PE" dirty="0"/>
              <a:t> </a:t>
            </a:r>
            <a:r>
              <a:rPr lang="es-PE" dirty="0" err="1"/>
              <a:t>the</a:t>
            </a:r>
            <a:r>
              <a:rPr lang="es-PE" dirty="0"/>
              <a:t> </a:t>
            </a:r>
            <a:r>
              <a:rPr lang="es-PE" dirty="0" err="1"/>
              <a:t>previous</a:t>
            </a:r>
            <a:r>
              <a:rPr lang="es-PE" dirty="0"/>
              <a:t> </a:t>
            </a:r>
            <a:r>
              <a:rPr lang="es-PE" dirty="0" err="1"/>
              <a:t>slide</a:t>
            </a:r>
            <a:r>
              <a:rPr lang="es-PE" dirty="0"/>
              <a:t> </a:t>
            </a:r>
            <a:r>
              <a:rPr lang="es-PE" dirty="0" err="1"/>
              <a:t>is</a:t>
            </a:r>
            <a:r>
              <a:rPr lang="es-PE" dirty="0"/>
              <a:t> </a:t>
            </a:r>
            <a:r>
              <a:rPr lang="es-PE" dirty="0" err="1"/>
              <a:t>seen</a:t>
            </a:r>
            <a:r>
              <a:rPr lang="es-PE" dirty="0"/>
              <a:t> </a:t>
            </a:r>
            <a:r>
              <a:rPr lang="es-PE" dirty="0" err="1"/>
              <a:t>here</a:t>
            </a:r>
            <a:r>
              <a:rPr lang="es-PE" dirty="0"/>
              <a:t>.</a:t>
            </a:r>
          </a:p>
          <a:p>
            <a:pPr>
              <a:spcBef>
                <a:spcPct val="0"/>
              </a:spcBef>
            </a:pPr>
            <a:r>
              <a:rPr lang="es-PE" dirty="0"/>
              <a:t>As </a:t>
            </a:r>
            <a:r>
              <a:rPr lang="es-PE" dirty="0" err="1"/>
              <a:t>you</a:t>
            </a:r>
            <a:r>
              <a:rPr lang="es-PE" dirty="0"/>
              <a:t> can </a:t>
            </a:r>
            <a:r>
              <a:rPr lang="es-PE" dirty="0" err="1"/>
              <a:t>see</a:t>
            </a:r>
            <a:r>
              <a:rPr lang="es-PE" dirty="0"/>
              <a:t>, </a:t>
            </a:r>
            <a:r>
              <a:rPr lang="es-PE" dirty="0" err="1"/>
              <a:t>the</a:t>
            </a:r>
            <a:r>
              <a:rPr lang="es-PE" dirty="0"/>
              <a:t> </a:t>
            </a:r>
            <a:r>
              <a:rPr lang="es-PE" dirty="0" err="1"/>
              <a:t>increase</a:t>
            </a:r>
            <a:r>
              <a:rPr lang="es-PE" dirty="0"/>
              <a:t> in </a:t>
            </a:r>
            <a:r>
              <a:rPr lang="es-PE" dirty="0" err="1"/>
              <a:t>radiation</a:t>
            </a:r>
            <a:r>
              <a:rPr lang="es-PE" dirty="0"/>
              <a:t> </a:t>
            </a:r>
            <a:r>
              <a:rPr lang="es-PE" dirty="0" err="1"/>
              <a:t>from</a:t>
            </a:r>
            <a:r>
              <a:rPr lang="es-PE" dirty="0"/>
              <a:t> medical </a:t>
            </a:r>
            <a:r>
              <a:rPr lang="es-PE" dirty="0" err="1"/>
              <a:t>procedures</a:t>
            </a:r>
            <a:r>
              <a:rPr lang="es-PE" dirty="0"/>
              <a:t> </a:t>
            </a:r>
            <a:r>
              <a:rPr lang="es-PE" dirty="0" err="1"/>
              <a:t>is</a:t>
            </a:r>
            <a:r>
              <a:rPr lang="es-PE" dirty="0"/>
              <a:t> </a:t>
            </a:r>
            <a:r>
              <a:rPr lang="es-PE" dirty="0" err="1"/>
              <a:t>responsible</a:t>
            </a:r>
            <a:r>
              <a:rPr lang="es-PE" dirty="0"/>
              <a:t> </a:t>
            </a:r>
            <a:r>
              <a:rPr lang="es-PE" dirty="0" err="1"/>
              <a:t>for</a:t>
            </a:r>
            <a:r>
              <a:rPr lang="es-PE" dirty="0"/>
              <a:t> </a:t>
            </a:r>
            <a:r>
              <a:rPr lang="es-PE" dirty="0" err="1"/>
              <a:t>most</a:t>
            </a:r>
            <a:r>
              <a:rPr lang="es-PE" dirty="0"/>
              <a:t> of </a:t>
            </a:r>
            <a:r>
              <a:rPr lang="es-PE" dirty="0" err="1"/>
              <a:t>the</a:t>
            </a:r>
            <a:r>
              <a:rPr lang="es-PE" dirty="0"/>
              <a:t> </a:t>
            </a:r>
            <a:r>
              <a:rPr lang="es-PE" dirty="0" err="1"/>
              <a:t>change</a:t>
            </a:r>
            <a:r>
              <a:rPr lang="es-PE" dirty="0"/>
              <a:t>. </a:t>
            </a:r>
            <a:r>
              <a:rPr lang="es-PE" dirty="0" err="1"/>
              <a:t>There</a:t>
            </a:r>
            <a:r>
              <a:rPr lang="es-PE" dirty="0"/>
              <a:t> </a:t>
            </a:r>
            <a:r>
              <a:rPr lang="es-PE" dirty="0" err="1"/>
              <a:t>is</a:t>
            </a:r>
            <a:r>
              <a:rPr lang="es-PE" dirty="0"/>
              <a:t> no </a:t>
            </a:r>
            <a:r>
              <a:rPr lang="es-PE" dirty="0" err="1"/>
              <a:t>denying</a:t>
            </a:r>
            <a:r>
              <a:rPr lang="es-PE" dirty="0"/>
              <a:t> </a:t>
            </a:r>
            <a:r>
              <a:rPr lang="es-PE" dirty="0" err="1"/>
              <a:t>that</a:t>
            </a:r>
            <a:r>
              <a:rPr lang="es-PE" dirty="0"/>
              <a:t> medical </a:t>
            </a:r>
            <a:r>
              <a:rPr lang="es-PE" dirty="0" err="1"/>
              <a:t>radiation</a:t>
            </a:r>
            <a:r>
              <a:rPr lang="es-PE" dirty="0"/>
              <a:t> use </a:t>
            </a:r>
            <a:r>
              <a:rPr lang="es-PE" dirty="0" err="1"/>
              <a:t>is</a:t>
            </a:r>
            <a:r>
              <a:rPr lang="es-PE" dirty="0"/>
              <a:t> </a:t>
            </a:r>
            <a:r>
              <a:rPr lang="es-PE" dirty="0" err="1"/>
              <a:t>essential</a:t>
            </a:r>
            <a:r>
              <a:rPr lang="es-PE" dirty="0"/>
              <a:t> in </a:t>
            </a:r>
            <a:r>
              <a:rPr lang="es-PE" dirty="0" err="1"/>
              <a:t>modern</a:t>
            </a:r>
            <a:r>
              <a:rPr lang="es-PE" dirty="0"/>
              <a:t> medicine, </a:t>
            </a:r>
            <a:r>
              <a:rPr lang="es-PE" dirty="0" err="1"/>
              <a:t>but</a:t>
            </a:r>
            <a:r>
              <a:rPr lang="es-PE" dirty="0"/>
              <a:t> </a:t>
            </a:r>
            <a:r>
              <a:rPr lang="es-PE" dirty="0" err="1"/>
              <a:t>its</a:t>
            </a:r>
            <a:r>
              <a:rPr lang="es-PE" dirty="0"/>
              <a:t> </a:t>
            </a:r>
            <a:r>
              <a:rPr lang="es-PE" dirty="0" err="1"/>
              <a:t>judicious</a:t>
            </a:r>
            <a:r>
              <a:rPr lang="es-PE" dirty="0"/>
              <a:t> use </a:t>
            </a:r>
            <a:r>
              <a:rPr lang="es-PE" dirty="0" err="1"/>
              <a:t>is</a:t>
            </a:r>
            <a:r>
              <a:rPr lang="es-PE" dirty="0"/>
              <a:t> </a:t>
            </a:r>
            <a:r>
              <a:rPr lang="es-PE" dirty="0" err="1"/>
              <a:t>critical</a:t>
            </a:r>
            <a:r>
              <a:rPr lang="es-PE" dirty="0"/>
              <a:t> in </a:t>
            </a:r>
            <a:r>
              <a:rPr lang="es-PE" dirty="0" err="1"/>
              <a:t>ensuring</a:t>
            </a:r>
            <a:r>
              <a:rPr lang="es-PE" dirty="0"/>
              <a:t> </a:t>
            </a:r>
            <a:r>
              <a:rPr lang="es-PE" dirty="0" err="1"/>
              <a:t>that</a:t>
            </a:r>
            <a:r>
              <a:rPr lang="es-PE" dirty="0"/>
              <a:t> </a:t>
            </a:r>
            <a:r>
              <a:rPr lang="es-PE" dirty="0" err="1"/>
              <a:t>neither</a:t>
            </a:r>
            <a:r>
              <a:rPr lang="es-PE" dirty="0"/>
              <a:t> </a:t>
            </a:r>
            <a:r>
              <a:rPr lang="es-PE" dirty="0" err="1"/>
              <a:t>the</a:t>
            </a:r>
            <a:r>
              <a:rPr lang="es-PE" dirty="0"/>
              <a:t> </a:t>
            </a:r>
            <a:r>
              <a:rPr lang="es-PE" dirty="0" err="1"/>
              <a:t>patient</a:t>
            </a:r>
            <a:r>
              <a:rPr lang="es-PE" dirty="0"/>
              <a:t> </a:t>
            </a:r>
            <a:r>
              <a:rPr lang="es-PE" dirty="0" err="1"/>
              <a:t>nor</a:t>
            </a:r>
            <a:r>
              <a:rPr lang="es-PE" dirty="0"/>
              <a:t> </a:t>
            </a:r>
            <a:r>
              <a:rPr lang="es-PE" dirty="0" err="1"/>
              <a:t>the</a:t>
            </a:r>
            <a:r>
              <a:rPr lang="es-PE" dirty="0"/>
              <a:t> </a:t>
            </a:r>
            <a:r>
              <a:rPr lang="es-PE" dirty="0" err="1"/>
              <a:t>caregivers</a:t>
            </a:r>
            <a:r>
              <a:rPr lang="es-PE" dirty="0"/>
              <a:t> are </a:t>
            </a:r>
            <a:r>
              <a:rPr lang="es-PE" dirty="0" err="1"/>
              <a:t>exposed</a:t>
            </a:r>
            <a:r>
              <a:rPr lang="es-PE" dirty="0"/>
              <a:t> </a:t>
            </a:r>
            <a:r>
              <a:rPr lang="es-PE" dirty="0" err="1"/>
              <a:t>to</a:t>
            </a:r>
            <a:r>
              <a:rPr lang="es-PE" dirty="0"/>
              <a:t> more </a:t>
            </a:r>
            <a:r>
              <a:rPr lang="es-PE" dirty="0" err="1"/>
              <a:t>radiation</a:t>
            </a:r>
            <a:r>
              <a:rPr lang="es-PE" dirty="0"/>
              <a:t> </a:t>
            </a:r>
            <a:r>
              <a:rPr lang="es-PE" dirty="0" err="1"/>
              <a:t>than</a:t>
            </a:r>
            <a:r>
              <a:rPr lang="es-PE" dirty="0"/>
              <a:t> </a:t>
            </a:r>
            <a:r>
              <a:rPr lang="es-PE" dirty="0" err="1"/>
              <a:t>they</a:t>
            </a:r>
            <a:r>
              <a:rPr lang="es-PE" dirty="0"/>
              <a:t> </a:t>
            </a:r>
            <a:r>
              <a:rPr lang="es-PE" dirty="0" err="1"/>
              <a:t>really</a:t>
            </a:r>
            <a:r>
              <a:rPr lang="es-PE" dirty="0"/>
              <a:t> </a:t>
            </a:r>
            <a:r>
              <a:rPr lang="es-PE" dirty="0" err="1"/>
              <a:t>need</a:t>
            </a:r>
            <a:r>
              <a:rPr lang="es-PE" dirty="0"/>
              <a:t>. </a:t>
            </a:r>
            <a:r>
              <a:rPr lang="es-PE" dirty="0" err="1"/>
              <a:t>It</a:t>
            </a:r>
            <a:r>
              <a:rPr lang="es-PE" dirty="0"/>
              <a:t> </a:t>
            </a:r>
            <a:r>
              <a:rPr lang="es-PE" dirty="0" err="1"/>
              <a:t>is</a:t>
            </a:r>
            <a:r>
              <a:rPr lang="es-PE" dirty="0"/>
              <a:t> </a:t>
            </a:r>
            <a:r>
              <a:rPr lang="es-PE" dirty="0" err="1"/>
              <a:t>also</a:t>
            </a:r>
            <a:r>
              <a:rPr lang="es-PE" dirty="0"/>
              <a:t> </a:t>
            </a:r>
            <a:r>
              <a:rPr lang="es-PE" dirty="0" err="1"/>
              <a:t>important</a:t>
            </a:r>
            <a:r>
              <a:rPr lang="es-PE" dirty="0"/>
              <a:t> </a:t>
            </a:r>
            <a:r>
              <a:rPr lang="es-PE" dirty="0" err="1"/>
              <a:t>for</a:t>
            </a:r>
            <a:r>
              <a:rPr lang="es-PE" dirty="0"/>
              <a:t> </a:t>
            </a:r>
            <a:r>
              <a:rPr lang="es-PE" dirty="0" err="1"/>
              <a:t>associates</a:t>
            </a:r>
            <a:r>
              <a:rPr lang="es-PE" dirty="0"/>
              <a:t> </a:t>
            </a:r>
            <a:r>
              <a:rPr lang="es-PE" dirty="0" err="1"/>
              <a:t>who</a:t>
            </a:r>
            <a:r>
              <a:rPr lang="es-PE" dirty="0"/>
              <a:t> are </a:t>
            </a:r>
            <a:r>
              <a:rPr lang="es-PE" dirty="0" err="1"/>
              <a:t>not</a:t>
            </a:r>
            <a:r>
              <a:rPr lang="es-PE" dirty="0"/>
              <a:t> in </a:t>
            </a:r>
            <a:r>
              <a:rPr lang="es-PE" dirty="0" err="1"/>
              <a:t>direct</a:t>
            </a:r>
            <a:r>
              <a:rPr lang="es-PE" dirty="0"/>
              <a:t> </a:t>
            </a:r>
            <a:r>
              <a:rPr lang="es-PE" dirty="0" err="1"/>
              <a:t>patient</a:t>
            </a:r>
            <a:r>
              <a:rPr lang="es-PE" dirty="0"/>
              <a:t> </a:t>
            </a:r>
            <a:r>
              <a:rPr lang="es-PE" dirty="0" err="1"/>
              <a:t>care</a:t>
            </a:r>
            <a:r>
              <a:rPr lang="es-PE" dirty="0"/>
              <a:t> </a:t>
            </a:r>
            <a:r>
              <a:rPr lang="es-PE" dirty="0" err="1"/>
              <a:t>to</a:t>
            </a:r>
            <a:r>
              <a:rPr lang="es-PE" dirty="0"/>
              <a:t> </a:t>
            </a:r>
            <a:r>
              <a:rPr lang="es-PE" dirty="0" err="1"/>
              <a:t>recognize</a:t>
            </a:r>
            <a:r>
              <a:rPr lang="es-PE" dirty="0"/>
              <a:t> </a:t>
            </a:r>
            <a:r>
              <a:rPr lang="es-PE" dirty="0" err="1"/>
              <a:t>that</a:t>
            </a:r>
            <a:r>
              <a:rPr lang="es-PE" dirty="0"/>
              <a:t> </a:t>
            </a:r>
            <a:r>
              <a:rPr lang="es-PE" dirty="0" err="1"/>
              <a:t>radiation</a:t>
            </a:r>
            <a:r>
              <a:rPr lang="es-PE" dirty="0"/>
              <a:t> </a:t>
            </a:r>
            <a:r>
              <a:rPr lang="es-PE" dirty="0" err="1"/>
              <a:t>is</a:t>
            </a:r>
            <a:r>
              <a:rPr lang="es-PE" dirty="0"/>
              <a:t> </a:t>
            </a:r>
            <a:r>
              <a:rPr lang="es-PE" dirty="0" err="1"/>
              <a:t>used</a:t>
            </a:r>
            <a:r>
              <a:rPr lang="es-PE" dirty="0"/>
              <a:t> in </a:t>
            </a:r>
            <a:r>
              <a:rPr lang="es-PE" dirty="0" err="1"/>
              <a:t>many</a:t>
            </a:r>
            <a:r>
              <a:rPr lang="es-PE" dirty="0"/>
              <a:t> </a:t>
            </a:r>
            <a:r>
              <a:rPr lang="es-PE" dirty="0" err="1"/>
              <a:t>areas</a:t>
            </a:r>
            <a:r>
              <a:rPr lang="es-PE" dirty="0"/>
              <a:t> </a:t>
            </a:r>
            <a:r>
              <a:rPr lang="es-PE" dirty="0" err="1"/>
              <a:t>within</a:t>
            </a:r>
            <a:r>
              <a:rPr lang="es-PE" dirty="0"/>
              <a:t> </a:t>
            </a:r>
            <a:r>
              <a:rPr lang="es-PE" dirty="0" err="1"/>
              <a:t>our</a:t>
            </a:r>
            <a:r>
              <a:rPr lang="es-PE" dirty="0"/>
              <a:t> </a:t>
            </a:r>
            <a:r>
              <a:rPr lang="es-PE" dirty="0" err="1"/>
              <a:t>facilities</a:t>
            </a:r>
            <a:r>
              <a:rPr lang="es-PE" dirty="0"/>
              <a:t>.</a:t>
            </a:r>
            <a:endParaRPr lang="en-US" dirty="0"/>
          </a:p>
        </p:txBody>
      </p:sp>
      <p:sp>
        <p:nvSpPr>
          <p:cNvPr id="24580" name="Slide Number Placeholder 3"/>
          <p:cNvSpPr txBox="1">
            <a:spLocks noGrp="1"/>
          </p:cNvSpPr>
          <p:nvPr/>
        </p:nvSpPr>
        <p:spPr bwMode="auto">
          <a:xfrm>
            <a:off x="5179803" y="6513926"/>
            <a:ext cx="3962124" cy="342900"/>
          </a:xfrm>
          <a:prstGeom prst="rect">
            <a:avLst/>
          </a:prstGeom>
          <a:noFill/>
          <a:ln w="9525">
            <a:noFill/>
            <a:miter lim="800000"/>
            <a:headEnd/>
            <a:tailEnd/>
          </a:ln>
        </p:spPr>
        <p:txBody>
          <a:bodyPr lIns="91433" tIns="45717" rIns="91433" bIns="45717" anchor="b"/>
          <a:lstStyle/>
          <a:p>
            <a:pPr algn="r" defTabSz="915018"/>
            <a:fld id="{C549AC6C-0668-4D02-B947-F5B89FDA687B}" type="slidenum">
              <a:rPr lang="en-US" sz="1200">
                <a:latin typeface="Calibri" pitchFamily="34" charset="0"/>
              </a:rPr>
              <a:pPr algn="r" defTabSz="915018"/>
              <a:t>5</a:t>
            </a:fld>
            <a:endParaRPr lang="en-US" sz="1200" dirty="0">
              <a:latin typeface="Calibri" pitchFamily="34" charset="0"/>
            </a:endParaRPr>
          </a:p>
        </p:txBody>
      </p:sp>
    </p:spTree>
    <p:extLst>
      <p:ext uri="{BB962C8B-B14F-4D97-AF65-F5344CB8AC3E}">
        <p14:creationId xmlns:p14="http://schemas.microsoft.com/office/powerpoint/2010/main" val="333175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dental world,</a:t>
            </a:r>
            <a:r>
              <a:rPr lang="en-US" baseline="0" dirty="0"/>
              <a:t> the main source of radiation exposure we see is from dental x-rays, which now come in different forms like intraoral units and the cone-beam </a:t>
            </a:r>
            <a:r>
              <a:rPr lang="en-US" baseline="0" dirty="0" err="1"/>
              <a:t>ct</a:t>
            </a:r>
            <a:r>
              <a:rPr lang="en-US" baseline="0" dirty="0"/>
              <a:t>, and for the students in training you might see the handheld nomad units as well.</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6</a:t>
            </a:fld>
            <a:endParaRPr lang="en-US"/>
          </a:p>
        </p:txBody>
      </p:sp>
    </p:spTree>
    <p:extLst>
      <p:ext uri="{BB962C8B-B14F-4D97-AF65-F5344CB8AC3E}">
        <p14:creationId xmlns:p14="http://schemas.microsoft.com/office/powerpoint/2010/main" val="140726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we discuss the hazards of radiation,</a:t>
            </a:r>
            <a:r>
              <a:rPr lang="en-US" baseline="0" dirty="0"/>
              <a:t> we can divide the risks into 2 categories: high dose and low dose risks</a:t>
            </a:r>
          </a:p>
          <a:p>
            <a:pPr marL="171450" indent="-171450">
              <a:buFontTx/>
              <a:buChar char="-"/>
            </a:pPr>
            <a:r>
              <a:rPr lang="en-US" baseline="0" dirty="0"/>
              <a:t>At very high doses, we see deterministic effects, which only occur above a specific threshold of dose, such as cataracts and erythema (skin redness), </a:t>
            </a:r>
          </a:p>
          <a:p>
            <a:pPr marL="171450" indent="-171450">
              <a:buFontTx/>
              <a:buChar char="-"/>
            </a:pPr>
            <a:r>
              <a:rPr lang="en-US" baseline="0" dirty="0"/>
              <a:t>and these effects get worse as the dose increases above the threshold</a:t>
            </a:r>
          </a:p>
          <a:p>
            <a:pPr marL="171450" indent="-171450">
              <a:buFontTx/>
              <a:buChar char="-"/>
            </a:pPr>
            <a:r>
              <a:rPr lang="en-US" baseline="0" dirty="0"/>
              <a:t>When exposed to low doses, we see stochastic effects, which means random</a:t>
            </a:r>
          </a:p>
          <a:p>
            <a:pPr marL="171450" indent="-171450">
              <a:buFontTx/>
              <a:buChar char="-"/>
            </a:pPr>
            <a:r>
              <a:rPr lang="en-US" baseline="0" dirty="0"/>
              <a:t>These effects are probabilistic, there isn’t a certain amount of dose we can determine at which they will or will not occur or will get worse</a:t>
            </a:r>
          </a:p>
          <a:p>
            <a:pPr marL="171450" indent="-171450">
              <a:buFontTx/>
              <a:buChar char="-"/>
            </a:pPr>
            <a:r>
              <a:rPr lang="en-US" baseline="0" dirty="0"/>
              <a:t>And the most common example of this is cancer</a:t>
            </a:r>
          </a:p>
          <a:p>
            <a:pPr marL="171450" indent="-171450">
              <a:buFontTx/>
              <a:buChar char="-"/>
            </a:pPr>
            <a:r>
              <a:rPr lang="en-US" baseline="0" dirty="0"/>
              <a:t>Again, at the maximum you are likely to get exposed to is just 10mrem, which only falls under the low dose risks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7</a:t>
            </a:fld>
            <a:endParaRPr lang="en-US"/>
          </a:p>
        </p:txBody>
      </p:sp>
    </p:spTree>
    <p:extLst>
      <p:ext uri="{BB962C8B-B14F-4D97-AF65-F5344CB8AC3E}">
        <p14:creationId xmlns:p14="http://schemas.microsoft.com/office/powerpoint/2010/main" val="318333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 use of radiation in the clinical setting</a:t>
            </a:r>
            <a:r>
              <a:rPr lang="en-US" baseline="0" dirty="0"/>
              <a:t> is regulated by Article 175 of the rules of the city of NY, which forms the guidelines we follow to make sure your work environment is both safe and in compliance with the various x-ray licenses and permits we hold with the city department of health and mental hygiene.</a:t>
            </a:r>
          </a:p>
          <a:p>
            <a:r>
              <a:rPr lang="en-US" dirty="0"/>
              <a:t>For your reference, a copy of these permits and regulations are available to you at any time at our department.</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8</a:t>
            </a:fld>
            <a:endParaRPr lang="en-US"/>
          </a:p>
        </p:txBody>
      </p:sp>
    </p:spTree>
    <p:extLst>
      <p:ext uri="{BB962C8B-B14F-4D97-AF65-F5344CB8AC3E}">
        <p14:creationId xmlns:p14="http://schemas.microsoft.com/office/powerpoint/2010/main" val="171565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part of the regulation limits the total exposure an occupational radiation worker</a:t>
            </a:r>
            <a:r>
              <a:rPr lang="en-US" baseline="0" dirty="0"/>
              <a:t> can get in a year, which is 5000 mrem for the whole body. </a:t>
            </a:r>
          </a:p>
          <a:p>
            <a:r>
              <a:rPr lang="en-US" baseline="0" dirty="0"/>
              <a:t>Different body parts have different specific limits, because different body parts are more and less sensitive to radiation, </a:t>
            </a:r>
          </a:p>
          <a:p>
            <a:r>
              <a:rPr lang="en-US" baseline="0" dirty="0"/>
              <a:t>and similarly there is a much lower limit of exposure to pregnant workers.</a:t>
            </a:r>
          </a:p>
          <a:p>
            <a:r>
              <a:rPr lang="en-US" baseline="0" dirty="0"/>
              <a:t>However, here at CODM the average annual exposure of personnel is below 10 mrem</a:t>
            </a:r>
          </a:p>
          <a:p>
            <a:r>
              <a:rPr lang="en-US" baseline="0" dirty="0"/>
              <a:t>-- so your exposure is significantly lower than the limit, and in fact in many cases lower than threshold when you would be required to wear a dosimeter badge. </a:t>
            </a:r>
          </a:p>
          <a:p>
            <a:r>
              <a:rPr lang="en-US" baseline="0" dirty="0"/>
              <a:t>Which is why day to day most of you are not required to wear a badge or wear lead.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9</a:t>
            </a:fld>
            <a:endParaRPr lang="en-US"/>
          </a:p>
        </p:txBody>
      </p:sp>
    </p:spTree>
    <p:extLst>
      <p:ext uri="{BB962C8B-B14F-4D97-AF65-F5344CB8AC3E}">
        <p14:creationId xmlns:p14="http://schemas.microsoft.com/office/powerpoint/2010/main" val="244243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FE2EB6C-A419-41FB-BFCC-1C5230500E05}" type="slidenum">
              <a:rPr lang="en-US" smtClean="0"/>
              <a:t>10</a:t>
            </a:fld>
            <a:endParaRPr lang="en-US"/>
          </a:p>
        </p:txBody>
      </p:sp>
    </p:spTree>
    <p:extLst>
      <p:ext uri="{BB962C8B-B14F-4D97-AF65-F5344CB8AC3E}">
        <p14:creationId xmlns:p14="http://schemas.microsoft.com/office/powerpoint/2010/main" val="274520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lumMod val="75000"/>
                  </a:schemeClr>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Trebuchet MS" panose="020B0603020202020204"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2702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1229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Trebuchet MS" panose="020B0603020202020204"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0342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004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Trebuchet MS" panose="020B0603020202020204"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3818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59C697DF-2122-47A5-B754-77F4C7759718}" type="slidenum">
              <a:rPr lang="en-US" smtClean="0">
                <a:solidFill>
                  <a:srgbClr val="04617B">
                    <a:shade val="90000"/>
                  </a:srgbClr>
                </a:solidFill>
                <a:latin typeface="Arial" charset="0"/>
              </a:rPr>
              <a:pPr fontAlgn="base">
                <a:spcBef>
                  <a:spcPct val="0"/>
                </a:spcBef>
                <a:spcAft>
                  <a:spcPct val="0"/>
                </a:spcAft>
                <a:defRPr/>
              </a:pPr>
              <a:t>‹#›</a:t>
            </a:fld>
            <a:endParaRPr lang="en-US">
              <a:solidFill>
                <a:srgbClr val="04617B">
                  <a:shade val="90000"/>
                </a:srgbClr>
              </a:solidFill>
              <a:latin typeface="Arial" charset="0"/>
            </a:endParaRPr>
          </a:p>
        </p:txBody>
      </p:sp>
    </p:spTree>
    <p:extLst>
      <p:ext uri="{BB962C8B-B14F-4D97-AF65-F5344CB8AC3E}">
        <p14:creationId xmlns:p14="http://schemas.microsoft.com/office/powerpoint/2010/main" val="25805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0"/>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874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3778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8860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a:defRPr/>
            </a:pPr>
            <a:fld id="{59C697DF-2122-47A5-B754-77F4C7759718}"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4117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1066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6471812"/>
            <a:ext cx="2362200" cy="386188"/>
          </a:xfrm>
          <a:prstGeom prst="rect">
            <a:avLst/>
          </a:prstGeom>
        </p:spPr>
      </p:pic>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pPr fontAlgn="base">
              <a:spcBef>
                <a:spcPct val="0"/>
              </a:spcBef>
              <a:spcAft>
                <a:spcPct val="0"/>
              </a:spcAft>
              <a:defRPr/>
            </a:pPr>
            <a:fld id="{59C697DF-2122-47A5-B754-77F4C7759718}" type="slidenum">
              <a:rPr lang="en-US" smtClean="0">
                <a:solidFill>
                  <a:srgbClr val="04617B">
                    <a:shade val="90000"/>
                  </a:srgbClr>
                </a:solidFill>
                <a:latin typeface="Arial" charset="0"/>
              </a:rPr>
              <a:pPr fontAlgn="base">
                <a:spcBef>
                  <a:spcPct val="0"/>
                </a:spcBef>
                <a:spcAft>
                  <a:spcPct val="0"/>
                </a:spcAft>
                <a:defRPr/>
              </a:pPr>
              <a:t>‹#›</a:t>
            </a:fld>
            <a:endParaRPr lang="en-US">
              <a:solidFill>
                <a:srgbClr val="04617B">
                  <a:shade val="90000"/>
                </a:srgbClr>
              </a:solidFill>
              <a:latin typeface="Arial" charset="0"/>
            </a:endParaRPr>
          </a:p>
        </p:txBody>
      </p:sp>
      <p:sp>
        <p:nvSpPr>
          <p:cNvPr id="8" name="TextBox 7"/>
          <p:cNvSpPr txBox="1"/>
          <p:nvPr/>
        </p:nvSpPr>
        <p:spPr>
          <a:xfrm>
            <a:off x="6965809" y="6395402"/>
            <a:ext cx="1974771" cy="492443"/>
          </a:xfrm>
          <a:prstGeom prst="rect">
            <a:avLst/>
          </a:prstGeom>
          <a:noFill/>
        </p:spPr>
        <p:txBody>
          <a:bodyPr wrap="none" rtlCol="0">
            <a:spAutoFit/>
          </a:bodyPr>
          <a:lstStyle/>
          <a:p>
            <a:pPr algn="r"/>
            <a:r>
              <a:rPr lang="en-US" sz="1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Radiation Safety</a:t>
            </a:r>
            <a:r>
              <a:rPr lang="en-US" sz="1400"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1400"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1200"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www.ehs.columbia.edu</a:t>
            </a:r>
          </a:p>
        </p:txBody>
      </p:sp>
    </p:spTree>
    <p:extLst>
      <p:ext uri="{BB962C8B-B14F-4D97-AF65-F5344CB8AC3E}">
        <p14:creationId xmlns:p14="http://schemas.microsoft.com/office/powerpoint/2010/main" val="16623149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51" r:id="rId5"/>
    <p:sldLayoutId id="2147483724" r:id="rId6"/>
    <p:sldLayoutId id="2147483725" r:id="rId7"/>
    <p:sldLayoutId id="2147483726" r:id="rId8"/>
    <p:sldLayoutId id="2147483727" r:id="rId9"/>
    <p:sldLayoutId id="2147483728" r:id="rId10"/>
  </p:sldLayoutIdLst>
  <p:hf hdr="0" dt="0"/>
  <p:txStyles>
    <p:titleStyle>
      <a:lvl1pPr algn="ctr" defTabSz="914400" rtl="0" eaLnBrk="1" latinLnBrk="0" hangingPunct="1">
        <a:spcBef>
          <a:spcPct val="0"/>
        </a:spcBef>
        <a:buNone/>
        <a:defRPr sz="4400" kern="1200">
          <a:solidFill>
            <a:schemeClr val="bg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mailto:rso-clinical@columbia.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981200"/>
            <a:ext cx="7772400" cy="1470025"/>
          </a:xfrm>
          <a:noFill/>
          <a:ln>
            <a:noFill/>
          </a:ln>
        </p:spPr>
        <p:txBody>
          <a:bodyPr>
            <a:normAutofit/>
          </a:bodyPr>
          <a:lstStyle/>
          <a:p>
            <a:r>
              <a:rPr lang="en-US" sz="5400" dirty="0">
                <a:latin typeface="Verdana" panose="020B0604030504040204" pitchFamily="34" charset="0"/>
                <a:ea typeface="Verdana" panose="020B0604030504040204" pitchFamily="34" charset="0"/>
                <a:cs typeface="Verdana" panose="020B0604030504040204" pitchFamily="34" charset="0"/>
              </a:rPr>
              <a:t>Radiation Safety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143000" y="3276600"/>
            <a:ext cx="6934200" cy="1752600"/>
          </a:xfrm>
        </p:spPr>
        <p:txBody>
          <a:bodyPr>
            <a:normAutofit/>
          </a:bodyPr>
          <a:lstStyle/>
          <a:p>
            <a:r>
              <a:rPr lang="en-US" sz="3000" dirty="0">
                <a:latin typeface="Verdana" panose="020B0604030504040204" pitchFamily="34" charset="0"/>
                <a:ea typeface="Verdana" panose="020B0604030504040204" pitchFamily="34" charset="0"/>
                <a:cs typeface="Verdana" panose="020B0604030504040204" pitchFamily="34" charset="0"/>
              </a:rPr>
              <a:t>College of Dental Medicine </a:t>
            </a:r>
          </a:p>
          <a:p>
            <a:r>
              <a:rPr lang="en-US" sz="3000" dirty="0">
                <a:latin typeface="Verdana" panose="020B0604030504040204" pitchFamily="34" charset="0"/>
                <a:ea typeface="Verdana" panose="020B0604030504040204" pitchFamily="34" charset="0"/>
                <a:cs typeface="Verdana" panose="020B0604030504040204" pitchFamily="34" charset="0"/>
              </a:rPr>
              <a:t>(CODM) </a:t>
            </a:r>
          </a:p>
          <a:p>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71343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Monitors</a:t>
            </a:r>
          </a:p>
        </p:txBody>
      </p:sp>
      <p:sp>
        <p:nvSpPr>
          <p:cNvPr id="3" name="Content Placeholder 2"/>
          <p:cNvSpPr>
            <a:spLocks noGrp="1"/>
          </p:cNvSpPr>
          <p:nvPr>
            <p:ph idx="1"/>
          </p:nvPr>
        </p:nvSpPr>
        <p:spPr>
          <a:xfrm>
            <a:off x="0" y="1295400"/>
            <a:ext cx="7086600" cy="5257800"/>
          </a:xfrm>
        </p:spPr>
        <p:txBody>
          <a:bodyPr>
            <a:normAutofit fontScale="55000" lnSpcReduction="20000"/>
          </a:bodyPr>
          <a:lstStyle/>
          <a:p>
            <a:pPr>
              <a:lnSpc>
                <a:spcPct val="160000"/>
              </a:lnSpc>
              <a:spcBef>
                <a:spcPts val="0"/>
              </a:spcBef>
              <a:buFont typeface="Wingdings" panose="05000000000000000000" pitchFamily="2" charset="2"/>
              <a:buChar char="Ø"/>
            </a:pPr>
            <a:r>
              <a:rPr lang="en-US" sz="2300" dirty="0">
                <a:latin typeface="Verdana" panose="020B0604030504040204" pitchFamily="34" charset="0"/>
                <a:ea typeface="Verdana" panose="020B0604030504040204" pitchFamily="34" charset="0"/>
                <a:cs typeface="Verdana" panose="020B0604030504040204" pitchFamily="34" charset="0"/>
              </a:rPr>
              <a:t>Federal regulations state that any employee that is expected to receive 10%  of the Annual Occupational Radiation Limit must be given personal dosimetry.</a:t>
            </a: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Annual Occupation Limit – 5000 </a:t>
            </a:r>
            <a:r>
              <a:rPr lang="en-US" sz="2300" dirty="0" err="1">
                <a:latin typeface="Verdana" panose="020B0604030504040204" pitchFamily="34" charset="0"/>
                <a:ea typeface="Verdana" panose="020B0604030504040204" pitchFamily="34" charset="0"/>
                <a:cs typeface="Verdana" panose="020B0604030504040204" pitchFamily="34" charset="0"/>
              </a:rPr>
              <a:t>mrem</a:t>
            </a:r>
            <a:endParaRPr lang="en-US" sz="2300" dirty="0">
              <a:latin typeface="Verdana" panose="020B0604030504040204" pitchFamily="34" charset="0"/>
              <a:ea typeface="Verdana" panose="020B0604030504040204" pitchFamily="34" charset="0"/>
              <a:cs typeface="Verdana" panose="020B0604030504040204" pitchFamily="34" charset="0"/>
            </a:endParaRP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Personal Dosimeters – 500 </a:t>
            </a:r>
            <a:r>
              <a:rPr lang="en-US" sz="2300" dirty="0" err="1">
                <a:latin typeface="Verdana" panose="020B0604030504040204" pitchFamily="34" charset="0"/>
                <a:ea typeface="Verdana" panose="020B0604030504040204" pitchFamily="34" charset="0"/>
                <a:cs typeface="Verdana" panose="020B0604030504040204" pitchFamily="34" charset="0"/>
              </a:rPr>
              <a:t>mrem</a:t>
            </a:r>
            <a:endParaRPr lang="en-US" sz="2300" dirty="0">
              <a:latin typeface="Verdana" panose="020B0604030504040204" pitchFamily="34" charset="0"/>
              <a:ea typeface="Verdana" panose="020B0604030504040204" pitchFamily="34" charset="0"/>
              <a:cs typeface="Verdana" panose="020B0604030504040204" pitchFamily="34" charset="0"/>
            </a:endParaRPr>
          </a:p>
          <a:p>
            <a:pPr>
              <a:lnSpc>
                <a:spcPct val="160000"/>
              </a:lnSpc>
              <a:spcBef>
                <a:spcPts val="0"/>
              </a:spcBef>
              <a:buFont typeface="Wingdings" panose="05000000000000000000" pitchFamily="2" charset="2"/>
              <a:buChar char="Ø"/>
            </a:pPr>
            <a:r>
              <a:rPr lang="en-US" sz="2300" dirty="0">
                <a:latin typeface="Verdana" panose="020B0604030504040204" pitchFamily="34" charset="0"/>
                <a:ea typeface="Verdana" panose="020B0604030504040204" pitchFamily="34" charset="0"/>
                <a:cs typeface="Verdana" panose="020B0604030504040204" pitchFamily="34" charset="0"/>
              </a:rPr>
              <a:t>A 3-Year study was conducted to analyze radiation exposure in the College of Dental Medicine. </a:t>
            </a: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In the past, CODM was issued personal dosimeters but after analyzing the exposure records of individuals in CODM, we found all exposure were approximately background levels. </a:t>
            </a: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In December 2012, the Dean of the College of Dental Medicine and the Radiation Safety Officer agreed to discontinue personal dosimeters for CODM (JRSC Approved). </a:t>
            </a: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Instead of Personal Dosimeters, we provide area monitors.</a:t>
            </a:r>
          </a:p>
          <a:p>
            <a:pPr lvl="1">
              <a:lnSpc>
                <a:spcPct val="160000"/>
              </a:lnSpc>
              <a:spcBef>
                <a:spcPts val="0"/>
              </a:spcBef>
            </a:pPr>
            <a:r>
              <a:rPr lang="en-US" sz="2300" dirty="0">
                <a:latin typeface="Verdana" panose="020B0604030504040204" pitchFamily="34" charset="0"/>
                <a:ea typeface="Verdana" panose="020B0604030504040204" pitchFamily="34" charset="0"/>
                <a:cs typeface="Verdana" panose="020B0604030504040204" pitchFamily="34" charset="0"/>
              </a:rPr>
              <a:t>Each employee has an obligation to report unsafe conditions in your      x-ray areas to the Radiation Safety Office.</a:t>
            </a:r>
          </a:p>
          <a:p>
            <a:pPr>
              <a:lnSpc>
                <a:spcPct val="160000"/>
              </a:lnSpc>
              <a:spcBef>
                <a:spcPts val="0"/>
              </a:spcBef>
              <a:buFont typeface="Wingdings" panose="05000000000000000000" pitchFamily="2" charset="2"/>
              <a:buChar char="Ø"/>
            </a:pPr>
            <a:r>
              <a:rPr lang="en-US" sz="2300" dirty="0">
                <a:latin typeface="Verdana" panose="020B0604030504040204" pitchFamily="34" charset="0"/>
                <a:ea typeface="Verdana" panose="020B0604030504040204" pitchFamily="34" charset="0"/>
                <a:cs typeface="Verdana" panose="020B0604030504040204" pitchFamily="34" charset="0"/>
              </a:rPr>
              <a:t>Each employee has the right to be informed of their occupational radiation exposure (area monitor reports) which are kept with your manager. </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5023" t="12222" r="30018" b="20000"/>
          <a:stretch/>
        </p:blipFill>
        <p:spPr>
          <a:xfrm>
            <a:off x="7086600" y="1295400"/>
            <a:ext cx="2057400" cy="4648200"/>
          </a:xfrm>
          <a:prstGeom prst="rect">
            <a:avLst/>
          </a:prstGeom>
        </p:spPr>
      </p:pic>
    </p:spTree>
    <p:custDataLst>
      <p:tags r:id="rId1"/>
    </p:custDataLst>
    <p:extLst>
      <p:ext uri="{BB962C8B-B14F-4D97-AF65-F5344CB8AC3E}">
        <p14:creationId xmlns:p14="http://schemas.microsoft.com/office/powerpoint/2010/main" val="639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Dosimetry Reports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1066801"/>
            <a:ext cx="6553200" cy="5346654"/>
          </a:xfrm>
          <a:prstGeom prst="rect">
            <a:avLst/>
          </a:prstGeom>
        </p:spPr>
      </p:pic>
    </p:spTree>
    <p:custDataLst>
      <p:tags r:id="rId1"/>
    </p:custDataLst>
    <p:extLst>
      <p:ext uri="{BB962C8B-B14F-4D97-AF65-F5344CB8AC3E}">
        <p14:creationId xmlns:p14="http://schemas.microsoft.com/office/powerpoint/2010/main" val="367592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Verdana" panose="020B0604030504040204" pitchFamily="34" charset="0"/>
                <a:ea typeface="Verdana" panose="020B0604030504040204" pitchFamily="34" charset="0"/>
                <a:cs typeface="Verdana" panose="020B0604030504040204" pitchFamily="34" charset="0"/>
              </a:rPr>
              <a:t>Principles of Radiation Protection</a:t>
            </a:r>
          </a:p>
        </p:txBody>
      </p:sp>
      <p:sp>
        <p:nvSpPr>
          <p:cNvPr id="5" name="Content Placeholder 2"/>
          <p:cNvSpPr>
            <a:spLocks noGrp="1"/>
          </p:cNvSpPr>
          <p:nvPr>
            <p:ph idx="1"/>
          </p:nvPr>
        </p:nvSpPr>
        <p:spPr>
          <a:xfrm>
            <a:off x="163286" y="1250802"/>
            <a:ext cx="8077293" cy="463688"/>
          </a:xfrm>
        </p:spPr>
        <p:txBody>
          <a:bodyPr>
            <a:noAutofit/>
          </a:bodyPr>
          <a:lstStyle/>
          <a:p>
            <a:pPr marL="0" indent="0" algn="r">
              <a:buNone/>
            </a:pPr>
            <a:r>
              <a:rPr lang="en-US" b="1" dirty="0">
                <a:latin typeface="Verdana" panose="020B0604030504040204" pitchFamily="34" charset="0"/>
                <a:ea typeface="Verdana" panose="020B0604030504040204" pitchFamily="34" charset="0"/>
                <a:cs typeface="Verdana" panose="020B0604030504040204" pitchFamily="34" charset="0"/>
              </a:rPr>
              <a:t>ALARA</a:t>
            </a:r>
            <a:r>
              <a:rPr lang="en-US" dirty="0">
                <a:latin typeface="Verdana" panose="020B0604030504040204" pitchFamily="34" charset="0"/>
                <a:ea typeface="Verdana" panose="020B0604030504040204" pitchFamily="34" charset="0"/>
                <a:cs typeface="Verdana" panose="020B0604030504040204" pitchFamily="34" charset="0"/>
              </a:rPr>
              <a:t> = </a:t>
            </a:r>
            <a:r>
              <a:rPr lang="en-US" b="1" u="sng" dirty="0">
                <a:latin typeface="Verdana" panose="020B0604030504040204" pitchFamily="34" charset="0"/>
                <a:ea typeface="Verdana" panose="020B0604030504040204" pitchFamily="34" charset="0"/>
                <a:cs typeface="Verdana" panose="020B0604030504040204" pitchFamily="34" charset="0"/>
              </a:rPr>
              <a:t>A</a:t>
            </a:r>
            <a:r>
              <a:rPr lang="en-US" dirty="0">
                <a:latin typeface="Verdana" panose="020B0604030504040204" pitchFamily="34" charset="0"/>
                <a:ea typeface="Verdana" panose="020B0604030504040204" pitchFamily="34" charset="0"/>
                <a:cs typeface="Verdana" panose="020B0604030504040204" pitchFamily="34" charset="0"/>
              </a:rPr>
              <a:t>s </a:t>
            </a:r>
            <a:r>
              <a:rPr lang="en-US" b="1" u="sng" dirty="0">
                <a:latin typeface="Verdana" panose="020B0604030504040204" pitchFamily="34" charset="0"/>
                <a:ea typeface="Verdana" panose="020B0604030504040204" pitchFamily="34" charset="0"/>
                <a:cs typeface="Verdana" panose="020B0604030504040204" pitchFamily="34" charset="0"/>
              </a:rPr>
              <a:t>L</a:t>
            </a:r>
            <a:r>
              <a:rPr lang="en-US" dirty="0">
                <a:latin typeface="Verdana" panose="020B0604030504040204" pitchFamily="34" charset="0"/>
                <a:ea typeface="Verdana" panose="020B0604030504040204" pitchFamily="34" charset="0"/>
                <a:cs typeface="Verdana" panose="020B0604030504040204" pitchFamily="34" charset="0"/>
              </a:rPr>
              <a:t>ow </a:t>
            </a:r>
            <a:r>
              <a:rPr lang="en-US" b="1" u="sng" dirty="0">
                <a:latin typeface="Verdana" panose="020B0604030504040204" pitchFamily="34" charset="0"/>
                <a:ea typeface="Verdana" panose="020B0604030504040204" pitchFamily="34" charset="0"/>
                <a:cs typeface="Verdana" panose="020B0604030504040204" pitchFamily="34" charset="0"/>
              </a:rPr>
              <a:t>A</a:t>
            </a:r>
            <a:r>
              <a:rPr lang="en-US" dirty="0">
                <a:latin typeface="Verdana" panose="020B0604030504040204" pitchFamily="34" charset="0"/>
                <a:ea typeface="Verdana" panose="020B0604030504040204" pitchFamily="34" charset="0"/>
                <a:cs typeface="Verdana" panose="020B0604030504040204" pitchFamily="34" charset="0"/>
              </a:rPr>
              <a:t>s </a:t>
            </a:r>
            <a:r>
              <a:rPr lang="en-US" b="1" u="sng" dirty="0">
                <a:latin typeface="Verdana" panose="020B0604030504040204" pitchFamily="34" charset="0"/>
                <a:ea typeface="Verdana" panose="020B0604030504040204" pitchFamily="34" charset="0"/>
                <a:cs typeface="Verdana" panose="020B0604030504040204" pitchFamily="34" charset="0"/>
              </a:rPr>
              <a:t>R</a:t>
            </a:r>
            <a:r>
              <a:rPr lang="en-US" dirty="0">
                <a:latin typeface="Verdana" panose="020B0604030504040204" pitchFamily="34" charset="0"/>
                <a:ea typeface="Verdana" panose="020B0604030504040204" pitchFamily="34" charset="0"/>
                <a:cs typeface="Verdana" panose="020B0604030504040204" pitchFamily="34" charset="0"/>
              </a:rPr>
              <a:t>easonably </a:t>
            </a:r>
            <a:r>
              <a:rPr lang="en-US" b="1" u="sng" dirty="0">
                <a:latin typeface="Verdana" panose="020B0604030504040204" pitchFamily="34" charset="0"/>
                <a:ea typeface="Verdana" panose="020B0604030504040204" pitchFamily="34" charset="0"/>
                <a:cs typeface="Verdana" panose="020B0604030504040204" pitchFamily="34" charset="0"/>
              </a:rPr>
              <a:t>A</a:t>
            </a:r>
            <a:r>
              <a:rPr lang="en-US" dirty="0">
                <a:latin typeface="Verdana" panose="020B0604030504040204" pitchFamily="34" charset="0"/>
                <a:ea typeface="Verdana" panose="020B0604030504040204" pitchFamily="34" charset="0"/>
                <a:cs typeface="Verdana" panose="020B0604030504040204" pitchFamily="34" charset="0"/>
              </a:rPr>
              <a:t>chievable</a:t>
            </a:r>
          </a:p>
          <a:p>
            <a:endParaRPr lang="en-US" sz="1800"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p:cNvGrpSpPr/>
          <p:nvPr/>
        </p:nvGrpSpPr>
        <p:grpSpPr>
          <a:xfrm>
            <a:off x="152400" y="1981200"/>
            <a:ext cx="8435348" cy="1815882"/>
            <a:chOff x="845127" y="2563091"/>
            <a:chExt cx="8977746" cy="2364647"/>
          </a:xfrm>
        </p:grpSpPr>
        <p:sp>
          <p:nvSpPr>
            <p:cNvPr id="7" name="TextBox 6"/>
            <p:cNvSpPr txBox="1"/>
            <p:nvPr/>
          </p:nvSpPr>
          <p:spPr>
            <a:xfrm>
              <a:off x="845127" y="2563091"/>
              <a:ext cx="2535382" cy="2364647"/>
            </a:xfrm>
            <a:prstGeom prst="rect">
              <a:avLst/>
            </a:prstGeom>
            <a:noFill/>
          </p:spPr>
          <p:txBody>
            <a:bodyPr wrap="square" rtlCol="0">
              <a:spAutoFit/>
            </a:bodyPr>
            <a:lstStyle/>
            <a:p>
              <a:r>
                <a:rPr lang="en-US" sz="14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Time</a:t>
              </a: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less time exposed, the less dose received</a:t>
              </a: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3546764" y="2563091"/>
              <a:ext cx="2535382" cy="1803544"/>
            </a:xfrm>
            <a:prstGeom prst="rect">
              <a:avLst/>
            </a:prstGeom>
            <a:noFill/>
          </p:spPr>
          <p:txBody>
            <a:bodyPr wrap="square" rtlCol="0">
              <a:spAutoFit/>
            </a:bodyPr>
            <a:lstStyle/>
            <a:p>
              <a:r>
                <a:rPr lang="en-US" sz="14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Distance</a:t>
              </a: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The greater the distance, the less dose received</a:t>
              </a:r>
            </a:p>
            <a:p>
              <a:pPr marL="285750" indent="-285750">
                <a:buFont typeface="Wingdings" panose="05000000000000000000" pitchFamily="2" charset="2"/>
                <a:buChar char="ü"/>
              </a:pPr>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248401" y="2563091"/>
              <a:ext cx="3574472" cy="2084095"/>
            </a:xfrm>
            <a:prstGeom prst="rect">
              <a:avLst/>
            </a:prstGeom>
            <a:noFill/>
          </p:spPr>
          <p:txBody>
            <a:bodyPr wrap="square" rtlCol="0">
              <a:spAutoFit/>
            </a:bodyPr>
            <a:lstStyle/>
            <a:p>
              <a:r>
                <a:rPr lang="en-US" sz="14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Shielding</a:t>
              </a:r>
            </a:p>
            <a:p>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 physical barrier of high-Z material (i.e. lead or concrete) can absorb photons</a:t>
              </a:r>
            </a:p>
            <a:p>
              <a:pPr marL="285750" indent="-285750">
                <a:buFont typeface="Wingdings" panose="05000000000000000000" pitchFamily="2" charset="2"/>
                <a:buChar char="ü"/>
              </a:pPr>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90970" y="3429000"/>
            <a:ext cx="2382205" cy="2711860"/>
            <a:chOff x="845127" y="4017818"/>
            <a:chExt cx="2535382" cy="2840182"/>
          </a:xfrm>
        </p:grpSpPr>
        <p:grpSp>
          <p:nvGrpSpPr>
            <p:cNvPr id="11" name="Group 10"/>
            <p:cNvGrpSpPr/>
            <p:nvPr/>
          </p:nvGrpSpPr>
          <p:grpSpPr>
            <a:xfrm>
              <a:off x="845127" y="4017818"/>
              <a:ext cx="2535382" cy="1401575"/>
              <a:chOff x="845127" y="4017818"/>
              <a:chExt cx="2535382" cy="1401575"/>
            </a:xfrm>
          </p:grpSpPr>
          <p:sp>
            <p:nvSpPr>
              <p:cNvPr id="13" name="Down Arrow 12"/>
              <p:cNvSpPr/>
              <p:nvPr/>
            </p:nvSpPr>
            <p:spPr>
              <a:xfrm>
                <a:off x="1662545" y="4017818"/>
                <a:ext cx="637310" cy="85359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845127" y="4871415"/>
                <a:ext cx="2535382" cy="547978"/>
              </a:xfrm>
              <a:prstGeom prst="rect">
                <a:avLst/>
              </a:prstGeom>
            </p:spPr>
            <p:txBody>
              <a:bodyPr wrap="square">
                <a:spAutoFit/>
              </a:bodyPr>
              <a:lstStyle/>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Only use machine when you have to</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27" y="5566235"/>
              <a:ext cx="1274618" cy="1291765"/>
            </a:xfrm>
            <a:prstGeom prst="rect">
              <a:avLst/>
            </a:prstGeom>
          </p:spPr>
        </p:pic>
      </p:grpSp>
      <p:grpSp>
        <p:nvGrpSpPr>
          <p:cNvPr id="15" name="Group 14"/>
          <p:cNvGrpSpPr/>
          <p:nvPr/>
        </p:nvGrpSpPr>
        <p:grpSpPr>
          <a:xfrm>
            <a:off x="2854037" y="3435926"/>
            <a:ext cx="2482487" cy="2857781"/>
            <a:chOff x="3546764" y="4017817"/>
            <a:chExt cx="2642113" cy="2993008"/>
          </a:xfrm>
        </p:grpSpPr>
        <p:sp>
          <p:nvSpPr>
            <p:cNvPr id="16" name="Rectangle 15"/>
            <p:cNvSpPr/>
            <p:nvPr/>
          </p:nvSpPr>
          <p:spPr>
            <a:xfrm>
              <a:off x="3546764" y="4871415"/>
              <a:ext cx="2466109" cy="773617"/>
            </a:xfrm>
            <a:prstGeom prst="rect">
              <a:avLst/>
            </a:prstGeom>
          </p:spPr>
          <p:txBody>
            <a:bodyPr wrap="square">
              <a:spAutoFit/>
            </a:bodyPr>
            <a:lstStyle/>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Stand outside room during exposure</a:t>
              </a:r>
            </a:p>
          </p:txBody>
        </p:sp>
        <p:sp>
          <p:nvSpPr>
            <p:cNvPr id="17" name="Down Arrow 16"/>
            <p:cNvSpPr/>
            <p:nvPr/>
          </p:nvSpPr>
          <p:spPr>
            <a:xfrm>
              <a:off x="4391890" y="4017817"/>
              <a:ext cx="637310" cy="85359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8" name="Group 17"/>
            <p:cNvGrpSpPr/>
            <p:nvPr/>
          </p:nvGrpSpPr>
          <p:grpSpPr>
            <a:xfrm>
              <a:off x="3553844" y="5820846"/>
              <a:ext cx="2635033" cy="1189979"/>
              <a:chOff x="3553844" y="5820846"/>
              <a:chExt cx="2635033" cy="1189979"/>
            </a:xfrm>
          </p:grpSpPr>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3844" y="5820846"/>
                <a:ext cx="2635033" cy="118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miley Face 19"/>
              <p:cNvSpPr/>
              <p:nvPr/>
            </p:nvSpPr>
            <p:spPr>
              <a:xfrm>
                <a:off x="4697490" y="5991464"/>
                <a:ext cx="199246" cy="195688"/>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Smiley Face 20"/>
              <p:cNvSpPr/>
              <p:nvPr/>
            </p:nvSpPr>
            <p:spPr>
              <a:xfrm>
                <a:off x="5897618" y="5991464"/>
                <a:ext cx="199246" cy="195688"/>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22" name="Group 21"/>
          <p:cNvGrpSpPr/>
          <p:nvPr/>
        </p:nvGrpSpPr>
        <p:grpSpPr>
          <a:xfrm>
            <a:off x="5551651" y="3432944"/>
            <a:ext cx="3403649" cy="2828701"/>
            <a:chOff x="6248401" y="4017817"/>
            <a:chExt cx="3622506" cy="2962552"/>
          </a:xfrm>
        </p:grpSpPr>
        <p:grpSp>
          <p:nvGrpSpPr>
            <p:cNvPr id="23" name="Group 22"/>
            <p:cNvGrpSpPr/>
            <p:nvPr/>
          </p:nvGrpSpPr>
          <p:grpSpPr>
            <a:xfrm>
              <a:off x="6248401" y="4017817"/>
              <a:ext cx="3366654" cy="1627215"/>
              <a:chOff x="6248401" y="4017817"/>
              <a:chExt cx="3366654" cy="1627215"/>
            </a:xfrm>
          </p:grpSpPr>
          <p:sp>
            <p:nvSpPr>
              <p:cNvPr id="27" name="Rectangle 26"/>
              <p:cNvSpPr/>
              <p:nvPr/>
            </p:nvSpPr>
            <p:spPr>
              <a:xfrm>
                <a:off x="6248401" y="4871415"/>
                <a:ext cx="3366654" cy="773617"/>
              </a:xfrm>
              <a:prstGeom prst="rect">
                <a:avLst/>
              </a:prstGeom>
            </p:spPr>
            <p:txBody>
              <a:bodyPr wrap="square">
                <a:spAutoFit/>
              </a:bodyPr>
              <a:lstStyle/>
              <a:p>
                <a:pPr marL="285750" indent="-285750">
                  <a:buFont typeface="Wingdings" panose="05000000000000000000" pitchFamily="2" charset="2"/>
                  <a:buChar char="Ø"/>
                </a:pPr>
                <a:r>
                  <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Walls of most dental offices provide adequate shielding from x-rays</a:t>
                </a:r>
              </a:p>
            </p:txBody>
          </p:sp>
          <p:sp>
            <p:nvSpPr>
              <p:cNvPr id="28" name="Down Arrow 27"/>
              <p:cNvSpPr/>
              <p:nvPr/>
            </p:nvSpPr>
            <p:spPr>
              <a:xfrm>
                <a:off x="7093527" y="4017817"/>
                <a:ext cx="637310" cy="85359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7692484" y="5645032"/>
              <a:ext cx="2178423" cy="1335337"/>
              <a:chOff x="7692484" y="5634984"/>
              <a:chExt cx="2178423" cy="1335337"/>
            </a:xfrm>
          </p:grpSpPr>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2484" y="5634984"/>
                <a:ext cx="2178423" cy="1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miley Face 25"/>
              <p:cNvSpPr/>
              <p:nvPr/>
            </p:nvSpPr>
            <p:spPr>
              <a:xfrm>
                <a:off x="9505773" y="6001174"/>
                <a:ext cx="218564" cy="191801"/>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spTree>
    <p:custDataLst>
      <p:tags r:id="rId1"/>
    </p:custDataLst>
    <p:extLst>
      <p:ext uri="{BB962C8B-B14F-4D97-AF65-F5344CB8AC3E}">
        <p14:creationId xmlns:p14="http://schemas.microsoft.com/office/powerpoint/2010/main" val="34004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Declared Pregnant Workers</a:t>
            </a:r>
          </a:p>
        </p:txBody>
      </p:sp>
      <p:sp>
        <p:nvSpPr>
          <p:cNvPr id="3" name="Content Placeholder 2"/>
          <p:cNvSpPr>
            <a:spLocks noGrp="1"/>
          </p:cNvSpPr>
          <p:nvPr>
            <p:ph idx="1"/>
          </p:nvPr>
        </p:nvSpPr>
        <p:spPr>
          <a:xfrm>
            <a:off x="228600" y="1371600"/>
            <a:ext cx="8839200" cy="4800600"/>
          </a:xfrm>
        </p:spPr>
        <p:txBody>
          <a:bodyPr>
            <a:normAutofit/>
          </a:bodyPr>
          <a:lstStyle/>
          <a:p>
            <a:pPr>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The embryo and fetus have a heightened sensitivity to radiation</a:t>
            </a:r>
          </a:p>
          <a:p>
            <a:pPr>
              <a:buFont typeface="Wingdings" panose="05000000000000000000" pitchFamily="2" charset="2"/>
              <a:buChar char="Ø"/>
            </a:pPr>
            <a:endParaRPr lang="en-US" sz="14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CUMC provides a voluntary and confidential program for workers/students who are pregnant while working with radiation</a:t>
            </a:r>
          </a:p>
          <a:p>
            <a:pPr>
              <a:buFont typeface="Wingdings" panose="05000000000000000000" pitchFamily="2" charset="2"/>
              <a:buChar char="Ø"/>
            </a:pPr>
            <a:endParaRPr lang="en-US" sz="14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The program provides for enhanced protection and dosimeter monitoring of the unborn child</a:t>
            </a:r>
          </a:p>
          <a:p>
            <a:pPr>
              <a:buFont typeface="Wingdings" panose="05000000000000000000" pitchFamily="2" charset="2"/>
              <a:buChar char="Ø"/>
            </a:pPr>
            <a:endParaRPr lang="en-US" sz="14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All individuals interested in the program should set up a confidential consultation with a Radiation Safety team member</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47528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Clinical Radiation Safety </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Contact Information</a:t>
            </a:r>
          </a:p>
        </p:txBody>
      </p:sp>
      <p:sp>
        <p:nvSpPr>
          <p:cNvPr id="6" name="Content Placeholder 2"/>
          <p:cNvSpPr txBox="1">
            <a:spLocks/>
          </p:cNvSpPr>
          <p:nvPr/>
        </p:nvSpPr>
        <p:spPr>
          <a:xfrm>
            <a:off x="5285894" y="2972121"/>
            <a:ext cx="3643745" cy="19808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Tx/>
              <a:buNone/>
            </a:pPr>
            <a:endPar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76200" y="1828800"/>
            <a:ext cx="9144000" cy="2000548"/>
          </a:xfrm>
          <a:prstGeom prst="rect">
            <a:avLst/>
          </a:prstGeom>
        </p:spPr>
        <p:txBody>
          <a:bodyPr wrap="square">
            <a:spAutoFit/>
          </a:bodyPr>
          <a:lstStyle/>
          <a:p>
            <a:pPr algn="ctr"/>
            <a:endParaRPr lang="en-US" sz="1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Email: </a:t>
            </a:r>
            <a:r>
              <a:rPr lang="en-US" sz="3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4"/>
              </a:rPr>
              <a:t>rso-clinical@columbia.edu</a:t>
            </a:r>
            <a:endParaRPr lang="en-US" sz="3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Phone: (212) 305-0303</a:t>
            </a:r>
          </a:p>
          <a:p>
            <a:pPr algn="ctr"/>
            <a:endParaRPr lang="en-US" sz="3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46761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Thank you!</a:t>
            </a:r>
          </a:p>
        </p:txBody>
      </p:sp>
      <p:pic>
        <p:nvPicPr>
          <p:cNvPr id="5" name="Picture 4" descr="http://urbanclinic.files.wordpress.com/2010/12/beware-of-new-xray-machines-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33051"/>
            <a:ext cx="5105400" cy="55024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534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Training Outline</a:t>
            </a:r>
          </a:p>
        </p:txBody>
      </p:sp>
      <p:sp>
        <p:nvSpPr>
          <p:cNvPr id="4" name="Content Placeholder 3"/>
          <p:cNvSpPr>
            <a:spLocks noGrp="1"/>
          </p:cNvSpPr>
          <p:nvPr>
            <p:ph idx="1"/>
          </p:nvPr>
        </p:nvSpPr>
        <p:spPr>
          <a:xfrm>
            <a:off x="838200" y="1600200"/>
            <a:ext cx="7467600" cy="3657600"/>
          </a:xfrm>
        </p:spPr>
        <p:txBody>
          <a:bodyPr>
            <a:normAutofit fontScale="92500"/>
          </a:bodyPr>
          <a:lstStyle/>
          <a:p>
            <a:pPr>
              <a:lnSpc>
                <a:spcPct val="114000"/>
              </a:lnSpc>
              <a:spcBef>
                <a:spcPts val="600"/>
              </a:spcBef>
              <a:buSzPct val="70000"/>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Verdana" panose="020B0604030504040204" pitchFamily="34" charset="0"/>
              </a:rPr>
              <a:t>Sources of Radiation Exposure</a:t>
            </a:r>
          </a:p>
          <a:p>
            <a:pPr>
              <a:lnSpc>
                <a:spcPct val="114000"/>
              </a:lnSpc>
              <a:spcBef>
                <a:spcPts val="600"/>
              </a:spcBef>
              <a:buSzPct val="70000"/>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Verdana" panose="020B0604030504040204" pitchFamily="34" charset="0"/>
              </a:rPr>
              <a:t>NYC Regulations</a:t>
            </a:r>
          </a:p>
          <a:p>
            <a:pPr>
              <a:lnSpc>
                <a:spcPct val="114000"/>
              </a:lnSpc>
              <a:spcBef>
                <a:spcPts val="600"/>
              </a:spcBef>
              <a:buSzPct val="70000"/>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Verdana" panose="020B0604030504040204" pitchFamily="34" charset="0"/>
              </a:rPr>
              <a:t>Potential Hazards of Radiation</a:t>
            </a:r>
          </a:p>
          <a:p>
            <a:pPr>
              <a:lnSpc>
                <a:spcPct val="114000"/>
              </a:lnSpc>
              <a:spcBef>
                <a:spcPts val="600"/>
              </a:spcBef>
              <a:buSzPct val="70000"/>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Verdana" panose="020B0604030504040204" pitchFamily="34" charset="0"/>
              </a:rPr>
              <a:t>Principles of Radiation Protection</a:t>
            </a:r>
          </a:p>
          <a:p>
            <a:pPr>
              <a:lnSpc>
                <a:spcPct val="114000"/>
              </a:lnSpc>
              <a:spcBef>
                <a:spcPts val="600"/>
              </a:spcBef>
              <a:buSzPct val="70000"/>
              <a:buFont typeface="Wingdings" panose="05000000000000000000" pitchFamily="2" charset="2"/>
              <a:buChar char="Ø"/>
            </a:pPr>
            <a:r>
              <a:rPr lang="en-US" sz="3600" dirty="0">
                <a:latin typeface="Verdana" panose="020B0604030504040204" pitchFamily="34" charset="0"/>
                <a:ea typeface="Verdana" panose="020B0604030504040204" pitchFamily="34" charset="0"/>
                <a:cs typeface="Verdana" panose="020B0604030504040204" pitchFamily="34" charset="0"/>
              </a:rPr>
              <a:t>Obligations of CODM Employees</a:t>
            </a:r>
          </a:p>
          <a:p>
            <a:pPr>
              <a:lnSpc>
                <a:spcPct val="114000"/>
              </a:lnSpc>
              <a:spcBef>
                <a:spcPts val="600"/>
              </a:spcBef>
              <a:buFont typeface="Wingdings" panose="05000000000000000000" pitchFamily="2" charset="2"/>
              <a:buChar char="Ø"/>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587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113" y="1447800"/>
            <a:ext cx="8392887" cy="5352234"/>
          </a:xfrm>
          <a:prstGeom prst="rect">
            <a:avLst/>
          </a:prstGeom>
        </p:spPr>
        <p:txBody>
          <a:bodyPr wrap="square">
            <a:spAutoFit/>
          </a:bodyPr>
          <a:lstStyle/>
          <a:p>
            <a:pPr marL="342900" indent="-342900" algn="just" eaLnBrk="1" hangingPunct="1">
              <a:lnSpc>
                <a:spcPct val="110000"/>
              </a:lnSpc>
              <a:spcBef>
                <a:spcPts val="600"/>
              </a:spcBef>
              <a:buFont typeface="Wingdings" panose="05000000000000000000" pitchFamily="2" charset="2"/>
              <a:buChar char="Ø"/>
              <a:tabLst>
                <a:tab pos="461963" algn="l"/>
              </a:tabLst>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Everybody on the planet is exposed to radiation.</a:t>
            </a:r>
          </a:p>
          <a:p>
            <a:pPr marL="342900" indent="-342900" algn="just" eaLnBrk="1" hangingPunct="1">
              <a:lnSpc>
                <a:spcPct val="110000"/>
              </a:lnSpc>
              <a:spcBef>
                <a:spcPts val="600"/>
              </a:spcBef>
              <a:buFont typeface="Wingdings" panose="05000000000000000000" pitchFamily="2" charset="2"/>
              <a:buChar char="Ø"/>
              <a:tabLst>
                <a:tab pos="461963" algn="l"/>
              </a:tabLst>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Radiation occurs </a:t>
            </a: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naturally</a:t>
            </a: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in the atmosphere, in building materials, and even in our own bodies. </a:t>
            </a:r>
          </a:p>
          <a:p>
            <a:pPr marL="342900" indent="-342900" algn="just" eaLnBrk="1" hangingPunct="1">
              <a:lnSpc>
                <a:spcPct val="110000"/>
              </a:lnSpc>
              <a:spcBef>
                <a:spcPts val="600"/>
              </a:spcBef>
              <a:buFont typeface="Wingdings" panose="05000000000000000000" pitchFamily="2" charset="2"/>
              <a:buChar char="Ø"/>
              <a:tabLst>
                <a:tab pos="461963" algn="l"/>
              </a:tabLst>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Naturally occurring background (baseline) radiation levels in the United States averages approximately 3 </a:t>
            </a:r>
            <a:r>
              <a:rPr lang="en-US" sz="2400"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mSv</a:t>
            </a: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per year.</a:t>
            </a:r>
          </a:p>
          <a:p>
            <a:pPr marL="342900" indent="-342900" algn="just" eaLnBrk="1" hangingPunct="1">
              <a:lnSpc>
                <a:spcPct val="110000"/>
              </a:lnSpc>
              <a:spcBef>
                <a:spcPts val="600"/>
              </a:spcBef>
              <a:buFont typeface="Wingdings" panose="05000000000000000000" pitchFamily="2" charset="2"/>
              <a:buChar char="Ø"/>
              <a:tabLst>
                <a:tab pos="461963" algn="l"/>
              </a:tabLst>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This background radiation is not included in occupational radiation exposure reports.</a:t>
            </a:r>
          </a:p>
          <a:p>
            <a:pPr marL="342900" indent="-342900" algn="just">
              <a:lnSpc>
                <a:spcPct val="110000"/>
              </a:lnSpc>
              <a:spcBef>
                <a:spcPts val="600"/>
              </a:spcBef>
              <a:buFont typeface="Wingdings" panose="05000000000000000000" pitchFamily="2" charset="2"/>
              <a:buChar char="Ø"/>
              <a:tabLst>
                <a:tab pos="461963" algn="l"/>
              </a:tabLst>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Individuals are also exposed to </a:t>
            </a: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man-made</a:t>
            </a: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sources of radiation in hospitals, dental clinics, nuclear power plants, etc.</a:t>
            </a:r>
          </a:p>
          <a:p>
            <a:pPr algn="just" eaLnBrk="1" hangingPunct="1">
              <a:lnSpc>
                <a:spcPct val="110000"/>
              </a:lnSpc>
              <a:spcBef>
                <a:spcPts val="600"/>
              </a:spcBef>
              <a:tabLst>
                <a:tab pos="461963" algn="l"/>
              </a:tabLst>
              <a:defRPr/>
            </a:pPr>
            <a:endPar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Common Sources of </a:t>
            </a:r>
          </a:p>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Radiation Exposure </a:t>
            </a:r>
          </a:p>
        </p:txBody>
      </p:sp>
      <p:pic>
        <p:nvPicPr>
          <p:cNvPr id="10" name="Picture 6" descr="radiation1"/>
          <p:cNvPicPr>
            <a:picLocks noChangeAspect="1" noChangeArrowheads="1"/>
          </p:cNvPicPr>
          <p:nvPr/>
        </p:nvPicPr>
        <p:blipFill>
          <a:blip r:embed="rId2" cstate="print"/>
          <a:srcRect/>
          <a:stretch>
            <a:fillRect/>
          </a:stretch>
        </p:blipFill>
        <p:spPr bwMode="auto">
          <a:xfrm>
            <a:off x="76199" y="76200"/>
            <a:ext cx="914400" cy="959371"/>
          </a:xfrm>
          <a:prstGeom prst="rect">
            <a:avLst/>
          </a:prstGeom>
          <a:noFill/>
          <a:ln w="9525">
            <a:noFill/>
            <a:miter lim="800000"/>
            <a:headEnd/>
            <a:tailEnd/>
          </a:ln>
        </p:spPr>
      </p:pic>
    </p:spTree>
    <p:extLst>
      <p:ext uri="{BB962C8B-B14F-4D97-AF65-F5344CB8AC3E}">
        <p14:creationId xmlns:p14="http://schemas.microsoft.com/office/powerpoint/2010/main" val="18944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lide1"/>
          <p:cNvPicPr>
            <a:picLocks noChangeAspect="1" noChangeArrowheads="1"/>
          </p:cNvPicPr>
          <p:nvPr/>
        </p:nvPicPr>
        <p:blipFill>
          <a:blip r:embed="rId4" cstate="print"/>
          <a:srcRect/>
          <a:stretch>
            <a:fillRect/>
          </a:stretch>
        </p:blipFill>
        <p:spPr bwMode="auto">
          <a:xfrm>
            <a:off x="0" y="0"/>
            <a:ext cx="9144000" cy="6934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8209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NCRP 93 and 160 v2"/>
          <p:cNvPicPr>
            <a:picLocks noChangeAspect="1" noChangeArrowheads="1"/>
          </p:cNvPicPr>
          <p:nvPr/>
        </p:nvPicPr>
        <p:blipFill>
          <a:blip r:embed="rId4" cstate="print"/>
          <a:srcRect/>
          <a:stretch>
            <a:fillRect/>
          </a:stretch>
        </p:blipFill>
        <p:spPr bwMode="auto">
          <a:xfrm>
            <a:off x="0" y="0"/>
            <a:ext cx="9144000" cy="6934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0544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Verdana" panose="020B0604030504040204" pitchFamily="34" charset="0"/>
                <a:ea typeface="Verdana" panose="020B0604030504040204" pitchFamily="34" charset="0"/>
                <a:cs typeface="Verdana" panose="020B0604030504040204" pitchFamily="34" charset="0"/>
              </a:rPr>
              <a:t>Sources of Radiation Exposure </a:t>
            </a:r>
            <a:br>
              <a:rPr lang="en-US" sz="3600" b="1" dirty="0">
                <a:latin typeface="Verdana" panose="020B0604030504040204" pitchFamily="34" charset="0"/>
                <a:ea typeface="Verdana" panose="020B0604030504040204" pitchFamily="34" charset="0"/>
                <a:cs typeface="Verdana" panose="020B0604030504040204" pitchFamily="34" charset="0"/>
              </a:rPr>
            </a:br>
            <a:r>
              <a:rPr lang="en-US" sz="3600" b="1" dirty="0">
                <a:latin typeface="Verdana" panose="020B0604030504040204" pitchFamily="34" charset="0"/>
                <a:ea typeface="Verdana" panose="020B0604030504040204" pitchFamily="34" charset="0"/>
                <a:cs typeface="Verdana" panose="020B0604030504040204" pitchFamily="34" charset="0"/>
              </a:rPr>
              <a:t>at the CODM</a:t>
            </a:r>
          </a:p>
        </p:txBody>
      </p:sp>
      <p:pic>
        <p:nvPicPr>
          <p:cNvPr id="5" name="Picture 4"/>
          <p:cNvPicPr>
            <a:picLocks noChangeAspect="1"/>
          </p:cNvPicPr>
          <p:nvPr/>
        </p:nvPicPr>
        <p:blipFill>
          <a:blip r:embed="rId3"/>
          <a:stretch>
            <a:fillRect/>
          </a:stretch>
        </p:blipFill>
        <p:spPr>
          <a:xfrm>
            <a:off x="4975668" y="1143000"/>
            <a:ext cx="2510155" cy="2636236"/>
          </a:xfrm>
          <a:prstGeom prst="rect">
            <a:avLst/>
          </a:prstGeom>
        </p:spPr>
      </p:pic>
      <p:pic>
        <p:nvPicPr>
          <p:cNvPr id="6" name="Picture 5"/>
          <p:cNvPicPr>
            <a:picLocks noChangeAspect="1"/>
          </p:cNvPicPr>
          <p:nvPr/>
        </p:nvPicPr>
        <p:blipFill>
          <a:blip r:embed="rId4"/>
          <a:stretch>
            <a:fillRect/>
          </a:stretch>
        </p:blipFill>
        <p:spPr>
          <a:xfrm>
            <a:off x="2604655" y="3505200"/>
            <a:ext cx="2037676" cy="2878621"/>
          </a:xfrm>
          <a:prstGeom prst="rect">
            <a:avLst/>
          </a:prstGeom>
        </p:spPr>
      </p:pic>
      <p:pic>
        <p:nvPicPr>
          <p:cNvPr id="7" name="Picture 6"/>
          <p:cNvPicPr>
            <a:picLocks noChangeAspect="1"/>
          </p:cNvPicPr>
          <p:nvPr/>
        </p:nvPicPr>
        <p:blipFill>
          <a:blip r:embed="rId5"/>
          <a:stretch>
            <a:fillRect/>
          </a:stretch>
        </p:blipFill>
        <p:spPr>
          <a:xfrm>
            <a:off x="1225841" y="1607827"/>
            <a:ext cx="3416490" cy="1757364"/>
          </a:xfrm>
          <a:prstGeom prst="rect">
            <a:avLst/>
          </a:prstGeom>
        </p:spPr>
      </p:pic>
      <p:pic>
        <p:nvPicPr>
          <p:cNvPr id="8" name="Picture 2" descr="http://www.henryschein.com/us-en/images/dental/dwn_0806_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667" y="4048761"/>
            <a:ext cx="1962731" cy="147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Potential Hazards for </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Radiation Workers</a:t>
            </a:r>
          </a:p>
        </p:txBody>
      </p:sp>
      <p:sp>
        <p:nvSpPr>
          <p:cNvPr id="5" name="Text Placeholder 2"/>
          <p:cNvSpPr txBox="1">
            <a:spLocks/>
          </p:cNvSpPr>
          <p:nvPr/>
        </p:nvSpPr>
        <p:spPr>
          <a:xfrm>
            <a:off x="489857" y="1487516"/>
            <a:ext cx="4185623" cy="111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accent1">
                    <a:lumMod val="75000"/>
                  </a:schemeClr>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High Dose Risks</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Deterministic Effects</a:t>
            </a:r>
          </a:p>
        </p:txBody>
      </p:sp>
      <p:sp>
        <p:nvSpPr>
          <p:cNvPr id="6" name="Content Placeholder 3"/>
          <p:cNvSpPr>
            <a:spLocks noGrp="1"/>
          </p:cNvSpPr>
          <p:nvPr>
            <p:ph sz="half" idx="4294967295"/>
          </p:nvPr>
        </p:nvSpPr>
        <p:spPr>
          <a:xfrm>
            <a:off x="489857" y="2608775"/>
            <a:ext cx="3743855" cy="2966692"/>
          </a:xfrm>
          <a:prstGeom prst="rect">
            <a:avLst/>
          </a:prstGeom>
        </p:spPr>
        <p:txBody>
          <a:bodyPr>
            <a:normAutofit/>
          </a:bodyPr>
          <a:lstStyle/>
          <a:p>
            <a:pPr>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Threshold dose below which effect is not observed</a:t>
            </a:r>
          </a:p>
          <a:p>
            <a:pPr>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Severity of effect increases with increasing dose</a:t>
            </a:r>
          </a:p>
          <a:p>
            <a:pPr>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e.g. Cataracts, erythema, fibrosis, hematopoietic damage</a:t>
            </a:r>
          </a:p>
        </p:txBody>
      </p:sp>
      <p:sp>
        <p:nvSpPr>
          <p:cNvPr id="7" name="Text Placeholder 4"/>
          <p:cNvSpPr txBox="1">
            <a:spLocks/>
          </p:cNvSpPr>
          <p:nvPr/>
        </p:nvSpPr>
        <p:spPr>
          <a:xfrm>
            <a:off x="4876800" y="1623060"/>
            <a:ext cx="4185618" cy="1114185"/>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Verdana" panose="020B0604030504040204" pitchFamily="34" charset="0"/>
                <a:ea typeface="Verdana" panose="020B0604030504040204" pitchFamily="34" charset="0"/>
                <a:cs typeface="Verdana" panose="020B0604030504040204" pitchFamily="34" charset="0"/>
              </a:rPr>
              <a:t>Low Dose Risks</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Stochastic Effects</a:t>
            </a:r>
          </a:p>
        </p:txBody>
      </p:sp>
      <p:sp>
        <p:nvSpPr>
          <p:cNvPr id="8" name="Content Placeholder 5"/>
          <p:cNvSpPr>
            <a:spLocks noGrp="1"/>
          </p:cNvSpPr>
          <p:nvPr>
            <p:ph sz="quarter" idx="4"/>
          </p:nvPr>
        </p:nvSpPr>
        <p:spPr>
          <a:xfrm>
            <a:off x="4876800" y="2748131"/>
            <a:ext cx="3736960" cy="2966692"/>
          </a:xfrm>
        </p:spPr>
        <p:txBody>
          <a:bodyPr>
            <a:normAutofit/>
          </a:bodyPr>
          <a:lstStyle/>
          <a:p>
            <a:pPr marL="342900" indent="-342900">
              <a:buFont typeface="Wingdings" panose="05000000000000000000" pitchFamily="2" charset="2"/>
              <a:buChar char="Ø"/>
            </a:pPr>
            <a:r>
              <a:rPr lang="en-US" sz="2000" b="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No threshold dose for effects to appear</a:t>
            </a:r>
          </a:p>
          <a:p>
            <a:pPr marL="342900" indent="-342900">
              <a:buFont typeface="Wingdings" panose="05000000000000000000" pitchFamily="2" charset="2"/>
              <a:buChar char="Ø"/>
            </a:pPr>
            <a:r>
              <a:rPr lang="en-US" sz="2000" b="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Severity of effect is unchanged with increasing dose</a:t>
            </a:r>
          </a:p>
          <a:p>
            <a:pPr marL="342900" indent="-342900">
              <a:buFont typeface="Wingdings" panose="05000000000000000000" pitchFamily="2" charset="2"/>
              <a:buChar char="Ø"/>
            </a:pPr>
            <a:r>
              <a:rPr lang="en-US" sz="2000" b="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e.g. Cancer</a:t>
            </a:r>
          </a:p>
        </p:txBody>
      </p:sp>
      <p:sp>
        <p:nvSpPr>
          <p:cNvPr id="10" name="Rectangle 9"/>
          <p:cNvSpPr/>
          <p:nvPr/>
        </p:nvSpPr>
        <p:spPr>
          <a:xfrm>
            <a:off x="4724400" y="1485900"/>
            <a:ext cx="3736135" cy="4000500"/>
          </a:xfrm>
          <a:prstGeom prst="rect">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Tree>
    <p:extLst>
      <p:ext uri="{BB962C8B-B14F-4D97-AF65-F5344CB8AC3E}">
        <p14:creationId xmlns:p14="http://schemas.microsoft.com/office/powerpoint/2010/main" val="34441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4000" fill="hold" grpId="1" nodeType="after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latin typeface="Verdana" panose="020B0604030504040204" pitchFamily="34" charset="0"/>
                <a:ea typeface="Verdana" panose="020B0604030504040204" pitchFamily="34" charset="0"/>
                <a:cs typeface="Verdana" panose="020B0604030504040204" pitchFamily="34" charset="0"/>
              </a:rPr>
              <a:t>New York City Regulations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0" y="1447800"/>
            <a:ext cx="9067800" cy="4724400"/>
          </a:xfrm>
        </p:spPr>
        <p:txBody>
          <a:bodyPr>
            <a:normAutofit/>
          </a:bodyPr>
          <a:lstStyle/>
          <a:p>
            <a:pPr>
              <a:lnSpc>
                <a:spcPct val="110000"/>
              </a:lnSpc>
              <a:spcBef>
                <a:spcPts val="600"/>
              </a:spcBef>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The safe use of radiation is governed by Article 175 of the Rules of the City of New York</a:t>
            </a:r>
          </a:p>
          <a:p>
            <a:pPr marL="0" indent="0">
              <a:lnSpc>
                <a:spcPct val="110000"/>
              </a:lnSpc>
              <a:spcBef>
                <a:spcPts val="600"/>
              </a:spcBef>
              <a:buNone/>
            </a:pPr>
            <a:endParaRPr lang="en-US" sz="700" dirty="0">
              <a:latin typeface="Verdana" panose="020B0604030504040204" pitchFamily="34" charset="0"/>
              <a:ea typeface="Verdana" panose="020B0604030504040204" pitchFamily="34" charset="0"/>
              <a:cs typeface="Verdana" panose="020B0604030504040204" pitchFamily="34" charset="0"/>
            </a:endParaRPr>
          </a:p>
          <a:p>
            <a:pPr>
              <a:lnSpc>
                <a:spcPct val="110000"/>
              </a:lnSpc>
              <a:spcBef>
                <a:spcPts val="600"/>
              </a:spcBef>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CUMC and NYP use radiation under licenses and permits issued by the New York City Department of Health and Mental Hygiene </a:t>
            </a:r>
          </a:p>
          <a:p>
            <a:pPr marL="0" indent="0">
              <a:lnSpc>
                <a:spcPct val="110000"/>
              </a:lnSpc>
              <a:spcBef>
                <a:spcPts val="600"/>
              </a:spcBef>
              <a:buNone/>
            </a:pPr>
            <a:endParaRPr lang="en-US" sz="1000" dirty="0">
              <a:latin typeface="Verdana" panose="020B0604030504040204" pitchFamily="34" charset="0"/>
              <a:ea typeface="Verdana" panose="020B0604030504040204" pitchFamily="34" charset="0"/>
              <a:cs typeface="Verdana" panose="020B0604030504040204" pitchFamily="34" charset="0"/>
            </a:endParaRPr>
          </a:p>
          <a:p>
            <a:pPr>
              <a:lnSpc>
                <a:spcPct val="110000"/>
              </a:lnSpc>
              <a:spcBef>
                <a:spcPts val="600"/>
              </a:spcBef>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Applicable regulations are available for review by any CUMC and NYP employee by contacting Radiation Safety</a:t>
            </a:r>
          </a:p>
          <a:p>
            <a:pPr>
              <a:lnSpc>
                <a:spcPct val="110000"/>
              </a:lnSpc>
              <a:spcBef>
                <a:spcPts val="600"/>
              </a:spcBef>
              <a:buFont typeface="Wingdings" panose="05000000000000000000" pitchFamily="2" charset="2"/>
              <a:buChar char="Ø"/>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751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NYC Regulations</a:t>
            </a:r>
          </a:p>
        </p:txBody>
      </p:sp>
      <p:graphicFrame>
        <p:nvGraphicFramePr>
          <p:cNvPr id="5" name="Table 4"/>
          <p:cNvGraphicFramePr>
            <a:graphicFrameLocks noGrp="1"/>
          </p:cNvGraphicFramePr>
          <p:nvPr>
            <p:extLst>
              <p:ext uri="{D42A27DB-BD31-4B8C-83A1-F6EECF244321}">
                <p14:modId xmlns:p14="http://schemas.microsoft.com/office/powerpoint/2010/main" val="3384691854"/>
              </p:ext>
            </p:extLst>
          </p:nvPr>
        </p:nvGraphicFramePr>
        <p:xfrm>
          <a:off x="445625" y="1295401"/>
          <a:ext cx="8241175" cy="3505200"/>
        </p:xfrm>
        <a:graphic>
          <a:graphicData uri="http://schemas.openxmlformats.org/drawingml/2006/table">
            <a:tbl>
              <a:tblPr firstRow="1" bandRow="1">
                <a:tableStyleId>{7DF18680-E054-41AD-8BC1-D1AEF772440D}</a:tableStyleId>
              </a:tblPr>
              <a:tblGrid>
                <a:gridCol w="4409205">
                  <a:extLst>
                    <a:ext uri="{9D8B030D-6E8A-4147-A177-3AD203B41FA5}">
                      <a16:colId xmlns:a16="http://schemas.microsoft.com/office/drawing/2014/main" val="20000"/>
                    </a:ext>
                  </a:extLst>
                </a:gridCol>
                <a:gridCol w="3831970">
                  <a:extLst>
                    <a:ext uri="{9D8B030D-6E8A-4147-A177-3AD203B41FA5}">
                      <a16:colId xmlns:a16="http://schemas.microsoft.com/office/drawing/2014/main" val="20001"/>
                    </a:ext>
                  </a:extLst>
                </a:gridCol>
              </a:tblGrid>
              <a:tr h="671733">
                <a:tc>
                  <a:txBody>
                    <a:bodyPr/>
                    <a:lstStyle/>
                    <a:p>
                      <a:pPr algn="ctr"/>
                      <a:r>
                        <a:rPr lang="en-US" sz="2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Exposure</a:t>
                      </a:r>
                      <a:r>
                        <a:rPr lang="en-US" sz="2100" baseline="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Type</a:t>
                      </a:r>
                      <a:endParaRPr lang="en-US" sz="2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2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Annual Limit (mrem)</a:t>
                      </a:r>
                    </a:p>
                  </a:txBody>
                  <a:tcPr marL="106166" marR="106166" marT="53075" marB="53075"/>
                </a:tc>
                <a:extLst>
                  <a:ext uri="{0D108BD9-81ED-4DB2-BD59-A6C34878D82A}">
                    <a16:rowId xmlns:a16="http://schemas.microsoft.com/office/drawing/2014/main" val="10000"/>
                  </a:ext>
                </a:extLst>
              </a:tr>
              <a:tr h="404781">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Whole Body (Deep)</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5,000</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1"/>
                  </a:ext>
                </a:extLst>
              </a:tr>
              <a:tr h="404781">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Lens of Eye</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15,000</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2"/>
                  </a:ext>
                </a:extLst>
              </a:tr>
              <a:tr h="404781">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Whole Body (Shallow)</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50,000</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3"/>
                  </a:ext>
                </a:extLst>
              </a:tr>
              <a:tr h="404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Verdana" panose="020B0604030504040204" pitchFamily="34" charset="0"/>
                          <a:ea typeface="Verdana" panose="020B0604030504040204" pitchFamily="34" charset="0"/>
                          <a:cs typeface="Verdana" panose="020B0604030504040204" pitchFamily="34" charset="0"/>
                        </a:rPr>
                        <a:t>Extremity</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50,000</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4"/>
                  </a:ext>
                </a:extLst>
              </a:tr>
              <a:tr h="404781">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Any Individual</a:t>
                      </a:r>
                      <a:r>
                        <a:rPr lang="en-US" sz="1800" baseline="0" dirty="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Organ</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50,000</a:t>
                      </a:r>
                      <a:endParaRPr lang="en-US" sz="1800" b="0"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5"/>
                  </a:ext>
                </a:extLst>
              </a:tr>
              <a:tr h="404781">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Embryo/Fetus (DPW)</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500 /entire pregnancy</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6"/>
                  </a:ext>
                </a:extLst>
              </a:tr>
              <a:tr h="404781">
                <a:tc>
                  <a:txBody>
                    <a:bodyPr/>
                    <a:lstStyle/>
                    <a:p>
                      <a:pPr algn="ct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50 /month</a:t>
                      </a:r>
                      <a:r>
                        <a:rPr lang="en-US" sz="1800" baseline="0" dirty="0">
                          <a:latin typeface="Verdana" panose="020B0604030504040204" pitchFamily="34" charset="0"/>
                          <a:ea typeface="Verdana" panose="020B0604030504040204" pitchFamily="34" charset="0"/>
                          <a:cs typeface="Verdana" panose="020B0604030504040204" pitchFamily="34" charset="0"/>
                        </a:rPr>
                        <a:t> of pregnancy</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106166" marR="106166" marT="53075" marB="53075"/>
                </a:tc>
                <a:extLst>
                  <a:ext uri="{0D108BD9-81ED-4DB2-BD59-A6C34878D82A}">
                    <a16:rowId xmlns:a16="http://schemas.microsoft.com/office/drawing/2014/main" val="10007"/>
                  </a:ext>
                </a:extLst>
              </a:tr>
            </a:tbl>
          </a:graphicData>
        </a:graphic>
      </p:graphicFrame>
      <p:sp>
        <p:nvSpPr>
          <p:cNvPr id="8" name="TextBox 1"/>
          <p:cNvSpPr txBox="1">
            <a:spLocks noChangeArrowheads="1"/>
          </p:cNvSpPr>
          <p:nvPr/>
        </p:nvSpPr>
        <p:spPr bwMode="auto">
          <a:xfrm>
            <a:off x="228601" y="533400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*Note: The average annual exposure of CODM personnel is less than 10 </a:t>
            </a:r>
            <a:r>
              <a:rPr lang="en-US" altLang="en-US" sz="2000" b="1" dirty="0" err="1">
                <a:solidFill>
                  <a:srgbClr val="FF0000"/>
                </a:solidFill>
                <a:latin typeface="Verdana" panose="020B0604030504040204" pitchFamily="34" charset="0"/>
                <a:ea typeface="Verdana" panose="020B0604030504040204" pitchFamily="34" charset="0"/>
                <a:cs typeface="Verdana" panose="020B0604030504040204" pitchFamily="34" charset="0"/>
              </a:rPr>
              <a:t>mrem</a:t>
            </a:r>
            <a:r>
              <a:rPr lang="en-US" alt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(nearly background)!</a:t>
            </a:r>
          </a:p>
        </p:txBody>
      </p:sp>
    </p:spTree>
    <p:extLst>
      <p:ext uri="{BB962C8B-B14F-4D97-AF65-F5344CB8AC3E}">
        <p14:creationId xmlns:p14="http://schemas.microsoft.com/office/powerpoint/2010/main" val="2088306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RRENTXMLFILE" val="P:\Training (active)\Training Presentations\Special Trainings for Special Groups\CODM\CODM_Training\2013 4th Year\CODM Waste Management 3-12-2013.xml"/>
  <p:tag name="XMLFILE" val="P:\Training (active)\Training Presentations\Special Trainings for Special Groups\CODM\CODM_Training\2013 4th Year\CODM Waste Management 3-12-2013.xml"/>
  <p:tag name="CUMFILE" val="P:\Training (active)\Training Presentations\Special Trainings for Special Groups\CODM\CODM_Training\2013 4th Year\CODM Waste Management 3-12-2013.cul"/>
  <p:tag name="PPTXFILE" val="P:\Training (active)\Training Presentations\Special Trainings for Special Groups\CODM\CODM_Training\2015 Staff\Radiation Safety CODM 2015.pptx"/>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PSNARRATION" val="6,485066951,C:\Users\Admin\Documents\Faculty Content\GUH FACULTY\Max Amurao\New Employee Orientation - Rad Safety v2011-12-30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7,485066951,C:\Users\Admin\Documents\Faculty Content\GUH FACULTY\Max Amurao\New Employee Orientation - Rad Safety v2011-12-30_pptx\Media.ppcx"/>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USE THIS THEME FOR ALL NEW AND UPDATE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1378</TotalTime>
  <Words>1593</Words>
  <Application>Microsoft Office PowerPoint</Application>
  <PresentationFormat>On-screen Show (4:3)</PresentationFormat>
  <Paragraphs>140</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Palatino Linotype</vt:lpstr>
      <vt:lpstr>Trebuchet MS</vt:lpstr>
      <vt:lpstr>Verdana</vt:lpstr>
      <vt:lpstr>Wingdings</vt:lpstr>
      <vt:lpstr>Wingdings 3</vt:lpstr>
      <vt:lpstr>1_USE THIS THEME FOR ALL NEW AND UPDATED PRESENTATIONS</vt:lpstr>
      <vt:lpstr>Radiation Safety</vt:lpstr>
      <vt:lpstr>Training Outline</vt:lpstr>
      <vt:lpstr>PowerPoint Presentation</vt:lpstr>
      <vt:lpstr>PowerPoint Presentation</vt:lpstr>
      <vt:lpstr>PowerPoint Presentation</vt:lpstr>
      <vt:lpstr>Sources of Radiation Exposure  at the CODM</vt:lpstr>
      <vt:lpstr>Potential Hazards for  Radiation Workers</vt:lpstr>
      <vt:lpstr>New York City Regulations</vt:lpstr>
      <vt:lpstr>NYC Regulations</vt:lpstr>
      <vt:lpstr>Area Monitors</vt:lpstr>
      <vt:lpstr>Dosimetry Reports</vt:lpstr>
      <vt:lpstr>Principles of Radiation Protection</vt:lpstr>
      <vt:lpstr>Declared Pregnant Workers</vt:lpstr>
      <vt:lpstr>Clinical Radiation Safety  Contact Information</vt:lpstr>
      <vt:lpstr>Thank you!</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dc:title>
  <dc:creator>Rebecca Lonergan</dc:creator>
  <cp:lastModifiedBy>Sacheli, Jillian D.</cp:lastModifiedBy>
  <cp:revision>141</cp:revision>
  <cp:lastPrinted>2015-03-24T15:21:23Z</cp:lastPrinted>
  <dcterms:created xsi:type="dcterms:W3CDTF">2011-10-06T12:08:57Z</dcterms:created>
  <dcterms:modified xsi:type="dcterms:W3CDTF">2021-09-28T17:36:03Z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29112C89-D467-411A-B3C0-45A7292658E9</vt:lpwstr>
  </property>
  <property fmtid="{D5CDD505-2E9C-101B-9397-08002B2CF9AE}" pid="3" name="ArticulatePath">
    <vt:lpwstr>CDM Radiation Safety Training (all years)</vt:lpwstr>
  </property>
</Properties>
</file>