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26"/>
  </p:notesMasterIdLst>
  <p:handoutMasterIdLst>
    <p:handoutMasterId r:id="rId27"/>
  </p:handoutMasterIdLst>
  <p:sldIdLst>
    <p:sldId id="318" r:id="rId2"/>
    <p:sldId id="302" r:id="rId3"/>
    <p:sldId id="321" r:id="rId4"/>
    <p:sldId id="316" r:id="rId5"/>
    <p:sldId id="304" r:id="rId6"/>
    <p:sldId id="257" r:id="rId7"/>
    <p:sldId id="296" r:id="rId8"/>
    <p:sldId id="297" r:id="rId9"/>
    <p:sldId id="301" r:id="rId10"/>
    <p:sldId id="298" r:id="rId11"/>
    <p:sldId id="320" r:id="rId12"/>
    <p:sldId id="305" r:id="rId13"/>
    <p:sldId id="306" r:id="rId14"/>
    <p:sldId id="327" r:id="rId15"/>
    <p:sldId id="311" r:id="rId16"/>
    <p:sldId id="323" r:id="rId17"/>
    <p:sldId id="310" r:id="rId18"/>
    <p:sldId id="312" r:id="rId19"/>
    <p:sldId id="324" r:id="rId20"/>
    <p:sldId id="325" r:id="rId21"/>
    <p:sldId id="328" r:id="rId22"/>
    <p:sldId id="326" r:id="rId23"/>
    <p:sldId id="299" r:id="rId24"/>
    <p:sldId id="294" r:id="rId25"/>
  </p:sldIdLst>
  <p:sldSz cx="9144000" cy="6858000" type="screen4x3"/>
  <p:notesSz cx="6858000" cy="92964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rayer, Courtney" initials="DC" lastIdx="1" clrIdx="0"/>
  <p:cmAuthor id="1" name="cumcit" initials="c" lastIdx="0" clrIdx="1"/>
  <p:cmAuthor id="2" name="Lemma, Kristen" initials="LK" lastIdx="1" clrIdx="2"/>
  <p:cmAuthor id="3" name="Pettinato, Christopher F." initials="PCF" lastIdx="14" clrIdx="3">
    <p:extLst>
      <p:ext uri="{19B8F6BF-5375-455C-9EA6-DF929625EA0E}">
        <p15:presenceInfo xmlns:p15="http://schemas.microsoft.com/office/powerpoint/2012/main" userId="S-1-5-21-2268474175-859333071-1483869524-38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54" autoAdjust="0"/>
  </p:normalViewPr>
  <p:slideViewPr>
    <p:cSldViewPr>
      <p:cViewPr varScale="1">
        <p:scale>
          <a:sx n="72" d="100"/>
          <a:sy n="72" d="100"/>
        </p:scale>
        <p:origin x="1914" y="54"/>
      </p:cViewPr>
      <p:guideLst>
        <p:guide orient="horz" pos="1968"/>
        <p:guide pos="2880"/>
      </p:guideLst>
    </p:cSldViewPr>
  </p:slideViewPr>
  <p:outlineViewPr>
    <p:cViewPr>
      <p:scale>
        <a:sx n="33" d="100"/>
        <a:sy n="33" d="100"/>
      </p:scale>
      <p:origin x="0" y="56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36DD1-FE93-45A4-B95B-B59D566D7778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27EA8-6028-4384-92F4-167E67F98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1541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0EBF3-58F3-4371-A01E-51FE743EB7D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2EB6C-A419-41FB-BFCC-1C5230500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932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2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go in more than one place – container set up or</a:t>
            </a:r>
            <a:r>
              <a:rPr lang="en-US" baseline="0" dirty="0" smtClean="0"/>
              <a:t> sterilization room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EB6C-A419-41FB-BFCC-1C5230500E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10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70456-68F9-4490-A37B-094BD85A7DDB}" type="slidenum">
              <a:rPr lang="fr-CA" smtClean="0"/>
              <a:pPr>
                <a:defRPr/>
              </a:pPr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6618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0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79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50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 buildings or departments have a go-to contact, a Research Safety Specialist, RSS. Shown</a:t>
            </a:r>
            <a:r>
              <a:rPr lang="en-US" baseline="0" dirty="0" smtClean="0"/>
              <a:t> here is the group alias labsafety@columbia.edu where you can reach all of us, if you do not know your lab’s RSS. Below this are address and phone numbers for</a:t>
            </a:r>
            <a:r>
              <a:rPr lang="en-US" dirty="0" smtClean="0"/>
              <a:t> two of our main offices.</a:t>
            </a:r>
            <a:r>
              <a:rPr lang="en-US" baseline="0" dirty="0" smtClean="0"/>
              <a:t> Please note we also support the Manhattanville, Lamont, and Nevis Campuses,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personnel from those campuses are welcome to reach our office through any of the listed contact points.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841" indent="-285708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2833" indent="-228567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599965" indent="-228567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099" indent="-228567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C8522C2-D669-4C2E-A7C3-F276FDA076D3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7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1B085-4C6E-477D-8952-787023C55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Here</a:t>
            </a:r>
            <a:r>
              <a:rPr lang="en-US" baseline="0" dirty="0" smtClean="0"/>
              <a:t> again, a final reminder about the no drain disposal policy.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84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EB6C-A419-41FB-BFCC-1C5230500E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8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Lidocaine</a:t>
            </a:r>
            <a:r>
              <a:rPr lang="en-US" dirty="0" smtClean="0"/>
              <a:t> and Marcaine – handled as non-</a:t>
            </a:r>
            <a:r>
              <a:rPr lang="en-US" dirty="0" err="1" smtClean="0"/>
              <a:t>haz</a:t>
            </a:r>
            <a:r>
              <a:rPr lang="en-US" dirty="0" smtClean="0"/>
              <a:t> – CONFIRM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Recapping from our agenda, these are the types</a:t>
            </a:r>
            <a:r>
              <a:rPr lang="en-US" baseline="0" dirty="0" smtClean="0"/>
              <a:t> of materials that we will examine, and while some of the labels may look different from one another, the fundamental practices are the same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Collect, label, lid, locate and leaks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1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3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4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9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E2EB6C-A419-41FB-BFCC-1C5230500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5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2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Environmental Health &amp; Safety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27F3A-4F43-419E-B37E-25A0598FA07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28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1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8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9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8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0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7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471812"/>
            <a:ext cx="2362200" cy="38618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475" y="685800"/>
            <a:ext cx="401525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1697" y="6395402"/>
            <a:ext cx="20088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Hazardous Materials</a:t>
            </a:r>
            <a:br>
              <a:rPr lang="en-US" sz="1400" baseline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www.ehs.columbia.edu</a:t>
            </a:r>
            <a:endParaRPr lang="en-US" sz="1200" baseline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1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accent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chemeClr val="accent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accent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accent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olumbia.edu/content/use-and-management-controlled-substance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54.jpeg"/><Relationship Id="rId5" Type="http://schemas.microsoft.com/office/2007/relationships/hdphoto" Target="../media/hdphoto4.wdp"/><Relationship Id="rId10" Type="http://schemas.openxmlformats.org/officeDocument/2006/relationships/image" Target="../media/image35.jpeg"/><Relationship Id="rId4" Type="http://schemas.openxmlformats.org/officeDocument/2006/relationships/image" Target="../media/image52.pn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absafety@columbia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hs.columbia.ed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Management Guidelines in the College of Dental Medicine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3810000"/>
            <a:ext cx="6934200" cy="1752600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Prepared by: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Columbia University EH&amp;S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partnership with the College of Dental Medicine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2021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5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20"/>
            <a:ext cx="7162800" cy="97472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 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&amp; 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Capsules -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274055"/>
            <a:ext cx="3962400" cy="3886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Tray-based sorting of all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and non-contact scrap amalgam,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capsule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and extracted teeth with amalgam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restorations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materials disposed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mounted containers labeled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Waste”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6050756" y="1158390"/>
            <a:ext cx="1309688" cy="990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2999" y="2256455"/>
            <a:ext cx="3789475" cy="3839543"/>
          </a:xfrm>
        </p:spPr>
        <p:txBody>
          <a:bodyPr>
            <a:norm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put scrap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amalgam, extracted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teeth with amalgam or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chair traps containing visible amalgam 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sharps container, red biohazard bag, in the trash, or down the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27F3A-4F43-419E-B37E-25A0598FA074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54" y="1158390"/>
            <a:ext cx="106689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325"/>
            <a:ext cx="7162800" cy="9906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Management Practice: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Teeth </a:t>
            </a:r>
            <a:r>
              <a:rPr lang="en-US" sz="32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Amalgam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27F3A-4F43-419E-B37E-25A0598FA074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052" name="Picture 4" descr="Image result for regulated medical waste 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32" y="1541462"/>
            <a:ext cx="34671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4648200" y="3789704"/>
            <a:ext cx="977404" cy="548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571" y="1332379"/>
            <a:ext cx="563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simplify management and eliminate unnecessary collection of extracted teeth, the regulated medical waste (RWM) “red bag” should be used for all </a:t>
            </a:r>
            <a:r>
              <a:rPr lang="en-US" u="sng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amalgam-free</a:t>
            </a:r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extracted teeth</a:t>
            </a:r>
            <a:endParaRPr lang="en-U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4" descr="Image result for extracted 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6" y="2790448"/>
            <a:ext cx="4147618" cy="26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51" y="84228"/>
            <a:ext cx="8534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Chair 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Side Traps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1" y="1172609"/>
            <a:ext cx="7543026" cy="1211172"/>
          </a:xfrm>
        </p:spPr>
        <p:txBody>
          <a:bodyPr>
            <a:normAutofit fontScale="92500"/>
          </a:bodyPr>
          <a:lstStyle/>
          <a:p>
            <a:pPr marL="457200" lvl="1" indent="0" algn="ctr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Traps containing mercury amalgam will be centrally collected by CDM staff, on a pre-determined frequency, into Amalgam containers.</a:t>
            </a:r>
          </a:p>
          <a:p>
            <a:pPr marL="457200" lvl="1" indent="0" algn="ctr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9" t="-468" r="30" b="55230"/>
          <a:stretch/>
        </p:blipFill>
        <p:spPr bwMode="auto">
          <a:xfrm>
            <a:off x="518441" y="2868142"/>
            <a:ext cx="181998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4611695" y="3682027"/>
            <a:ext cx="1496544" cy="5820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332" y="5143586"/>
            <a:ext cx="813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US" sz="24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chairside </a:t>
            </a:r>
            <a:r>
              <a:rPr lang="en-US" sz="2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traps </a:t>
            </a:r>
            <a:r>
              <a:rPr lang="en-US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DO NOT contain visible amalgam </a:t>
            </a:r>
            <a:r>
              <a:rPr lang="en-US" sz="2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</a:t>
            </a:r>
            <a:r>
              <a:rPr lang="en-US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discarded </a:t>
            </a:r>
            <a:r>
              <a:rPr lang="en-US" sz="2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en-US" sz="2400" u="sng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RMW </a:t>
            </a:r>
            <a:r>
              <a:rPr lang="en-US" sz="2400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 </a:t>
            </a:r>
            <a:r>
              <a:rPr lang="en-US" sz="2400" u="sng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bags </a:t>
            </a: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 descr="Image result for regulated medical waste b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98" y="2753025"/>
            <a:ext cx="1828800" cy="22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1" b="92077" l="9551" r="89888">
                        <a14:foregroundMark x1="28371" y1="25410" x2="44382" y2="14208"/>
                        <a14:foregroundMark x1="44382" y1="14208" x2="64326" y2="8470"/>
                        <a14:foregroundMark x1="64326" y1="8470" x2="81180" y2="8470"/>
                        <a14:foregroundMark x1="48315" y1="92077" x2="63202" y2="85519"/>
                        <a14:foregroundMark x1="32865" y1="23224" x2="20506" y2="36612"/>
                        <a14:foregroundMark x1="20506" y1="36612" x2="15449" y2="46995"/>
                        <a14:foregroundMark x1="55056" y1="9836" x2="69944" y2="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87" y="3198205"/>
            <a:ext cx="1642984" cy="143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38148" b="30001"/>
          <a:stretch/>
        </p:blipFill>
        <p:spPr>
          <a:xfrm>
            <a:off x="7813125" y="1328448"/>
            <a:ext cx="915947" cy="8994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63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Cans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61" y="1371600"/>
            <a:ext cx="9092878" cy="1800351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cans, even if empty, must have the original cap placed on the can or the nozzle removed.  </a:t>
            </a:r>
            <a:r>
              <a:rPr lang="en-US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torches must ONLY be discarded in designated torch containers.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Disposal containers are located in the clinic on VC 8 and 9, as well as the model lab on VC 8.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3" descr="P:\Hazardous Materials\CODM\Pics\IMG-20121130-00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r="7500" b="16667"/>
          <a:stretch/>
        </p:blipFill>
        <p:spPr bwMode="auto">
          <a:xfrm rot="16200000">
            <a:off x="1935357" y="3701012"/>
            <a:ext cx="3086398" cy="2057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745059" y="4445921"/>
            <a:ext cx="723900" cy="4612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14446" r="15031" b="41551"/>
          <a:stretch/>
        </p:blipFill>
        <p:spPr>
          <a:xfrm>
            <a:off x="5715000" y="3171951"/>
            <a:ext cx="2725790" cy="30091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4" name="Picture 6" descr="Image result for lysol 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0" y="3171951"/>
            <a:ext cx="2133599" cy="311552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Butane and Torches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61" y="1092731"/>
            <a:ext cx="9092878" cy="2365308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Empty butane refill cans must have the original cap placed on the can or the nozzle removed.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Spent torches (e.g., those with broken igniters) must be collected separately from butane refills and other aerosol cans.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Torches and butane refills can cause explosion or fire if mixed in the same collection drum!!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place torches and butane refills in separate, designated containers, only!!</a:t>
            </a:r>
            <a:endParaRPr lang="en-US" sz="16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050275" y="4443956"/>
            <a:ext cx="723900" cy="4612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00775"/>
            <a:ext cx="1755268" cy="1751501"/>
          </a:xfrm>
          <a:prstGeom prst="rect">
            <a:avLst/>
          </a:prstGeom>
        </p:spPr>
      </p:pic>
      <p:pic>
        <p:nvPicPr>
          <p:cNvPr id="4098" name="Picture 2" descr="https://images.globalindustrial.com/images/500x500/oh-30-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30" y="3792537"/>
            <a:ext cx="1968964" cy="19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utane re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94" y="3729068"/>
            <a:ext cx="2008188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6384754" y="4443956"/>
            <a:ext cx="723900" cy="4612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3" name="Picture 2" descr="https://images.globalindustrial.com/images/500x500/oh-30-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36" y="3792537"/>
            <a:ext cx="1968964" cy="19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3589586"/>
            <a:ext cx="4267200" cy="2506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16744" y="3589586"/>
            <a:ext cx="3888253" cy="2506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68559" y="570242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Butane refills only!</a:t>
            </a:r>
            <a:endParaRPr lang="en-U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2419" y="5691162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Spent torches </a:t>
            </a:r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only!</a:t>
            </a:r>
          </a:p>
        </p:txBody>
      </p:sp>
      <p:pic>
        <p:nvPicPr>
          <p:cNvPr id="15" name="Picture 4" descr="Image result for butane refil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t="3836" r="32142" b="-3836"/>
          <a:stretch/>
        </p:blipFill>
        <p:spPr bwMode="auto">
          <a:xfrm>
            <a:off x="3549144" y="4733162"/>
            <a:ext cx="369312" cy="6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284633" y="4647463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7" idx="1"/>
            <a:endCxn id="7" idx="5"/>
          </p:cNvCxnSpPr>
          <p:nvPr/>
        </p:nvCxnSpPr>
        <p:spPr>
          <a:xfrm>
            <a:off x="3418544" y="4781374"/>
            <a:ext cx="646578" cy="6465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691" y="4852712"/>
            <a:ext cx="506310" cy="50522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696200" y="4657588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  <a:endCxn id="19" idx="5"/>
          </p:cNvCxnSpPr>
          <p:nvPr/>
        </p:nvCxnSpPr>
        <p:spPr>
          <a:xfrm>
            <a:off x="7830111" y="4791499"/>
            <a:ext cx="646578" cy="6465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6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Pharmaceutical Waste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37" y="1371600"/>
            <a:ext cx="9039964" cy="4572000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expired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medications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be returned to Central Sterile.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Expired medications may not be discarded in the trash, RMW or down the drain</a:t>
            </a:r>
          </a:p>
          <a:p>
            <a:pPr marL="0" indent="0">
              <a:buNone/>
            </a:pPr>
            <a:endParaRPr lang="en-US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EH&amp;S </a:t>
            </a:r>
            <a:r>
              <a:rPr lang="en-US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CANNOT ACCEPT </a:t>
            </a:r>
          </a:p>
          <a:p>
            <a:pPr marL="0" indent="0" algn="ctr">
              <a:buNone/>
            </a:pP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 Controlled Substances*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019" y="5291826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- See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research.columbia.edu/content/use-and-management-controlled-substances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18028"/>
            <a:ext cx="8839200" cy="30253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Following patient care, needles used for anesthetic administration must be discarded in a sharps container.</a:t>
            </a:r>
          </a:p>
          <a:p>
            <a:r>
              <a:rPr lang="en-US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Empty </a:t>
            </a:r>
            <a:r>
              <a:rPr lang="en-US" u="sng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carpules</a:t>
            </a:r>
            <a:r>
              <a:rPr lang="en-US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also be deposited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sharps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containers.</a:t>
            </a:r>
          </a:p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Carpules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sharps must NOT be disposed in Amalgam Waste containers!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Pharmaceutical Waste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7" t="28889" r="1711" b="20944"/>
          <a:stretch/>
        </p:blipFill>
        <p:spPr>
          <a:xfrm>
            <a:off x="4343400" y="4191000"/>
            <a:ext cx="2583164" cy="2479442"/>
          </a:xfrm>
          <a:prstGeom prst="rect">
            <a:avLst/>
          </a:prstGeom>
        </p:spPr>
      </p:pic>
      <p:pic>
        <p:nvPicPr>
          <p:cNvPr id="8" name="Picture 2" descr="Image result for lidocaine carp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54" y="5410200"/>
            <a:ext cx="1308969" cy="87264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968106" y="5168321"/>
            <a:ext cx="1143000" cy="483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8455" r="32834" b="41910"/>
          <a:stretch/>
        </p:blipFill>
        <p:spPr bwMode="auto">
          <a:xfrm>
            <a:off x="1139943" y="4191000"/>
            <a:ext cx="1377390" cy="11150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1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 :</a:t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Pharmaceutical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83" y="1219200"/>
            <a:ext cx="8918417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Lidocaine or Marcaine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carpules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are </a:t>
            </a:r>
            <a:r>
              <a:rPr lang="en-US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 or partially full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should be discarded in the designated containers on each floor.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Expired, bulk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carpules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must be brought to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Central Sterile – Staff will request EH&amp;S pick-up, as needed</a:t>
            </a:r>
          </a:p>
          <a:p>
            <a:pPr marL="457200" lvl="1" indent="0">
              <a:buNone/>
            </a:pPr>
            <a:endParaRPr lang="en-US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Image result for lidocaine carp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3051543" cy="20343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077444" y="4543344"/>
            <a:ext cx="1676118" cy="4298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7" t="9999" b="40000"/>
          <a:stretch/>
        </p:blipFill>
        <p:spPr>
          <a:xfrm>
            <a:off x="6858000" y="3581400"/>
            <a:ext cx="1490812" cy="26002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76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96297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 Sharps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05898" cy="393192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Management practices for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sharps are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unchanged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under the new procedures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sharps must be collected in red, puncture resistant sharps containers, including: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Needles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Razor blades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Dental/orthodontic wire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Broken glass</a:t>
            </a:r>
          </a:p>
          <a:p>
            <a:pPr lvl="1"/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EMPTY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anesthetic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carpules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59" y="4506370"/>
            <a:ext cx="1981199" cy="1681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3733800" y="5105400"/>
            <a:ext cx="1875655" cy="483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7" t="28889" r="1711" b="20944"/>
          <a:stretch/>
        </p:blipFill>
        <p:spPr>
          <a:xfrm>
            <a:off x="6293197" y="3979002"/>
            <a:ext cx="2301602" cy="2209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29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27758" b="5516"/>
          <a:stretch/>
        </p:blipFill>
        <p:spPr>
          <a:xfrm>
            <a:off x="6881641" y="2621176"/>
            <a:ext cx="1423530" cy="1334560"/>
          </a:xfrm>
          <a:prstGeom prst="rect">
            <a:avLst/>
          </a:prstGeom>
        </p:spPr>
      </p:pic>
      <p:pic>
        <p:nvPicPr>
          <p:cNvPr id="20488" name="Picture 7" descr="Z:\H&amp;S\Brian\MS battery Cans\battery can pictures 02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86541" y="4156662"/>
            <a:ext cx="1926572" cy="2176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6934" y="2936288"/>
            <a:ext cx="2204573" cy="1571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63589" y="4699762"/>
            <a:ext cx="1149767" cy="1596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 rot="5400000">
            <a:off x="268230" y="3808755"/>
            <a:ext cx="1113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battery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 descr="SNC00285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10696" y="3389548"/>
            <a:ext cx="1496999" cy="1180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4" descr="SNC00282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287202" y="3399927"/>
            <a:ext cx="995423" cy="1159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5" descr="SNC00286"/>
          <p:cNvPicPr/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288893" y="2762224"/>
            <a:ext cx="2718802" cy="500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680049" y="4754547"/>
            <a:ext cx="1770020" cy="19011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803419" y="7865241"/>
            <a:ext cx="355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wet chemistry batteries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41" y="2642923"/>
            <a:ext cx="1813730" cy="13719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Management:</a:t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Batteries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42784" y="1147274"/>
            <a:ext cx="8244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Management practices for </a:t>
            </a:r>
            <a:r>
              <a:rPr lang="en-US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batteries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</a:t>
            </a:r>
            <a:r>
              <a:rPr lang="en-US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unchanged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under the new procedures</a:t>
            </a:r>
            <a:r>
              <a:rPr lang="en-US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Batteries must be taped, bagged, or otherwise protected from contact with one another, and disposed in hallway collection </a:t>
            </a:r>
            <a:r>
              <a:rPr lang="en-US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containers located in hallways between VC/P&amp;S/Black Buildings on floors 7,8 and 9</a:t>
            </a:r>
            <a:r>
              <a:rPr lang="en-US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349"/>
            <a:ext cx="7696200" cy="781051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 Outline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" y="1295400"/>
            <a:ext cx="83820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Drain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isposal</a:t>
            </a:r>
          </a:p>
          <a:p>
            <a:endParaRPr lang="en-US" sz="1100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</a:t>
            </a:r>
          </a:p>
          <a:p>
            <a:pPr marL="800100" lvl="1" indent="-342900">
              <a:buFont typeface="Verdana" panose="020B0604030504040204" pitchFamily="34" charset="0"/>
              <a:buChar char="―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Hazardous Dental Waste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Amalgam, Capsules, Teeth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Chair Side Traps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Cans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Butane and Torches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Pharmaceutical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Batteries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615423"/>
            <a:ext cx="2671675" cy="20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 Review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9459"/>
            <a:ext cx="3048000" cy="5105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Waste (capsules, teeth with amalgam, traps with amalgam)</a:t>
            </a:r>
          </a:p>
          <a:p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Teeth (non-amalgam)</a:t>
            </a:r>
          </a:p>
          <a:p>
            <a:pPr marL="0" indent="0">
              <a:buNone/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Chair-side traps (without amalgam)</a:t>
            </a: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6" name="Picture 2" descr="Image result for amalgam shaving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56" y="1248722"/>
            <a:ext cx="1097280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852100" y="1732519"/>
            <a:ext cx="454294" cy="208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0" name="Picture 4" descr="Image result for regulated medical waste ba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21" y="2939844"/>
            <a:ext cx="1097280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5831318" y="3287109"/>
            <a:ext cx="454294" cy="2378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9" t="1363" r="30" b="57944"/>
          <a:stretch/>
        </p:blipFill>
        <p:spPr bwMode="auto">
          <a:xfrm>
            <a:off x="3827818" y="4431448"/>
            <a:ext cx="1097280" cy="1097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5831318" y="4861155"/>
            <a:ext cx="454294" cy="2378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9" name="Picture 4" descr="Image result for extracted tee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63" y="2720859"/>
            <a:ext cx="1195190" cy="13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38148" b="30001"/>
          <a:stretch/>
        </p:blipFill>
        <p:spPr>
          <a:xfrm>
            <a:off x="6958731" y="1300317"/>
            <a:ext cx="1131144" cy="11108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4" descr="Image result for regulated medical waste ba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21" y="4608100"/>
            <a:ext cx="1097280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91" b="92077" l="9551" r="89888">
                        <a14:foregroundMark x1="28371" y1="25410" x2="44382" y2="14208"/>
                        <a14:foregroundMark x1="44382" y1="14208" x2="64326" y2="8470"/>
                        <a14:foregroundMark x1="64326" y1="8470" x2="81180" y2="8470"/>
                        <a14:foregroundMark x1="48315" y1="92077" x2="63202" y2="85519"/>
                        <a14:foregroundMark x1="32865" y1="23224" x2="20506" y2="36612"/>
                        <a14:foregroundMark x1="20506" y1="36612" x2="15449" y2="46995"/>
                        <a14:foregroundMark x1="55056" y1="9836" x2="69944" y2="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98" y="4630512"/>
            <a:ext cx="738901" cy="786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 Review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45" y="1536350"/>
            <a:ext cx="2590800" cy="16335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Cans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14446" r="15031" b="41551"/>
          <a:stretch/>
        </p:blipFill>
        <p:spPr>
          <a:xfrm>
            <a:off x="6577445" y="1371600"/>
            <a:ext cx="1676400" cy="19630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6" descr="Image result for lysol c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45" y="1371600"/>
            <a:ext cx="1524000" cy="196309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/>
          <p:nvPr/>
        </p:nvSpPr>
        <p:spPr>
          <a:xfrm>
            <a:off x="5282045" y="2222008"/>
            <a:ext cx="838200" cy="2622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5245" y="4034016"/>
            <a:ext cx="2971800" cy="163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400" kern="12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2400" kern="12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Butane Torches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282045" y="4719674"/>
            <a:ext cx="838200" cy="2622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611" y="4198767"/>
            <a:ext cx="1755268" cy="1751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2" descr="https://images.globalindustrial.com/images/500x500/oh-30-blu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63" y="4090035"/>
            <a:ext cx="1968964" cy="19689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 Review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14" y="1302039"/>
            <a:ext cx="3008305" cy="443968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Lidocaine and Marcaine (empty)</a:t>
            </a:r>
          </a:p>
          <a:p>
            <a:pPr marL="0" indent="0" algn="ctr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Lidocaine and Marcaine (full)</a:t>
            </a:r>
          </a:p>
          <a:p>
            <a:pPr marL="0" indent="0" algn="ctr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Sharps</a:t>
            </a:r>
          </a:p>
          <a:p>
            <a:pPr marL="0" indent="0" algn="ctr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Batteries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852100" y="1732519"/>
            <a:ext cx="454294" cy="208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852100" y="2856404"/>
            <a:ext cx="454294" cy="2378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852100" y="4092013"/>
            <a:ext cx="454294" cy="2378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852100" y="5610541"/>
            <a:ext cx="454294" cy="2378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-2232" r="-5055" b="7407"/>
          <a:stretch/>
        </p:blipFill>
        <p:spPr bwMode="auto">
          <a:xfrm>
            <a:off x="3853850" y="3825804"/>
            <a:ext cx="1066800" cy="701860"/>
          </a:xfrm>
          <a:prstGeom prst="parallelogram">
            <a:avLst>
              <a:gd name="adj" fmla="val 71499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7" t="28889" r="1711" b="20944"/>
          <a:stretch/>
        </p:blipFill>
        <p:spPr>
          <a:xfrm>
            <a:off x="7162508" y="3719534"/>
            <a:ext cx="914400" cy="91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3740673" y="5001305"/>
            <a:ext cx="1399555" cy="1147711"/>
            <a:chOff x="345172" y="1114307"/>
            <a:chExt cx="3596524" cy="1633604"/>
          </a:xfrm>
        </p:grpSpPr>
        <p:pic>
          <p:nvPicPr>
            <p:cNvPr id="24" name="Picture 23" descr="SNC00285"/>
            <p:cNvPicPr/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682633" y="1114307"/>
              <a:ext cx="2259063" cy="163360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25" name="Picture 24" descr="SNC00282"/>
            <p:cNvPicPr/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45172" y="1114307"/>
              <a:ext cx="1468392" cy="163360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</p:grpSp>
      <p:pic>
        <p:nvPicPr>
          <p:cNvPr id="26" name="Picture 7" descr="Z:\H&amp;S\Brian\MS battery Cans\battery can pictures 021.jpg"/>
          <p:cNvPicPr>
            <a:picLocks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162508" y="4920931"/>
            <a:ext cx="914400" cy="11468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4" descr="Image result for lidocaine carpu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92" y="2437593"/>
            <a:ext cx="1116719" cy="11167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7" t="28889" r="1711" b="20944"/>
          <a:stretch/>
        </p:blipFill>
        <p:spPr>
          <a:xfrm>
            <a:off x="7162508" y="1256947"/>
            <a:ext cx="914400" cy="91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105037" y="2652171"/>
            <a:ext cx="103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(Return to Central Sterile)</a:t>
            </a: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2" descr="Image result for lidocaine carpul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58" y="1173819"/>
            <a:ext cx="1620984" cy="10806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7" t="9999" b="40000"/>
          <a:stretch/>
        </p:blipFill>
        <p:spPr>
          <a:xfrm>
            <a:off x="7159682" y="2345113"/>
            <a:ext cx="917225" cy="12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077" y="61113"/>
            <a:ext cx="7162800" cy="990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EH&amp;S Research Safety Team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34" y="1676400"/>
            <a:ext cx="9011285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Us: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labsafety@columbia.edu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EH&amp;S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Website:</a:t>
            </a:r>
          </a:p>
          <a:p>
            <a:pPr marL="0" lvl="1" algn="ctr"/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www.ehs.columbia.edu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ctr"/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EH&amp;S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 Center Campus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ctr"/>
            <a:r>
              <a:rPr lang="en-US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617 W. 168</a:t>
            </a:r>
            <a:r>
              <a:rPr lang="en-US" sz="20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Street, 2</a:t>
            </a:r>
            <a:r>
              <a:rPr lang="en-US" sz="20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nd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Floor</a:t>
            </a:r>
          </a:p>
          <a:p>
            <a:pPr marL="0" lvl="1" algn="ctr"/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212) 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305-6780</a:t>
            </a:r>
            <a:endParaRPr lang="en-US" sz="20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en-US" sz="15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90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89240" y="76200"/>
            <a:ext cx="8229600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You!!</a:t>
            </a:r>
          </a:p>
        </p:txBody>
      </p:sp>
      <p:pic>
        <p:nvPicPr>
          <p:cNvPr id="4" name="Picture 3" descr="Life of an Educator: Top 10 &lt;strong&gt;questions&lt;/strong&gt; to ask yourself in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81200"/>
            <a:ext cx="2743200" cy="2743200"/>
          </a:xfrm>
          <a:prstGeom prst="rect">
            <a:avLst/>
          </a:prstGeom>
        </p:spPr>
      </p:pic>
      <p:pic>
        <p:nvPicPr>
          <p:cNvPr id="5" name="Picture 4" descr="Free illustration: Tooth, &lt;strong&gt;Dentist&lt;/strong&gt;, Close, Body Care - Free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88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York State Law </a:t>
            </a:r>
            <a:r>
              <a:rPr lang="en-US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mercury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mercury amalgam waste generated in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practice be properly managed to avoid environmental contamination.</a:t>
            </a:r>
          </a:p>
          <a:p>
            <a:pPr marL="0" indent="0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collaboration with EH&amp;S, the College of Dental Medicine (CDM) has prepared an updated, streamlined program for the management of wastes generated in CDM clinics (on campus).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9C697DF-2122-47A5-B754-77F4C775971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4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25603" y="96930"/>
            <a:ext cx="8517632" cy="86636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Columbia University Policy:</a:t>
            </a:r>
            <a:br>
              <a:rPr lang="en-US" sz="32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Drain Disposal</a:t>
            </a:r>
            <a:endParaRPr lang="en-US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744323" y="1937518"/>
            <a:ext cx="7880195" cy="1371600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0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Drain Disposal Policy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hazardous waste must be collected for safe and proper disposal through EH&amp;S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 rotWithShape="1">
          <a:blip r:embed="rId3" cstate="screen"/>
          <a:srcRect t="7039"/>
          <a:stretch/>
        </p:blipFill>
        <p:spPr bwMode="auto">
          <a:xfrm>
            <a:off x="3312304" y="3203822"/>
            <a:ext cx="2744231" cy="3352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722" y="3874127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6" y="3920329"/>
            <a:ext cx="2821619" cy="2045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335" y="1134430"/>
            <a:ext cx="851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to CDM’s commitment to proper waste management is its adherence to the University’s “No Drain Disposal” Policy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 </a:t>
            </a:r>
            <a:b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Waste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34061"/>
            <a:ext cx="3810000" cy="397220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and capsules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Teeth (with amalgam)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Teeth (no amalgam)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Chair-side traps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3671" y="2634061"/>
            <a:ext cx="533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Lidocaine</a:t>
            </a:r>
            <a:r>
              <a:rPr lang="en-US" sz="2400" dirty="0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Marcaine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carpules</a:t>
            </a:r>
            <a:endParaRPr lang="en-US" sz="2400" dirty="0">
              <a:solidFill>
                <a:srgbClr val="4F81BD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pharmaceutical </a:t>
            </a: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cans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Butane and Torches</a:t>
            </a:r>
            <a:endParaRPr lang="en-US" sz="2400" dirty="0">
              <a:solidFill>
                <a:srgbClr val="4F81BD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Batteries</a:t>
            </a:r>
            <a:endParaRPr lang="en-US" sz="2400" dirty="0">
              <a:solidFill>
                <a:srgbClr val="4F81BD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99" y="1335277"/>
            <a:ext cx="8305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following types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are specifically addressed in this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presentation: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 Amalgam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8534400" cy="2829208"/>
          </a:xfrm>
        </p:spPr>
        <p:txBody>
          <a:bodyPr>
            <a:normAutofit fontScale="92500" lnSpcReduction="20000"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capsules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Non-contact amalgam scrap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</a:t>
            </a:r>
            <a:r>
              <a:rPr lang="en-US" sz="3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teeth 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amalgam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Chair-side traps with visible amalgam*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(* - special collection practices apply; see “Chair Side Traps” slide)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478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Specifically, the following types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amalgam waste are now managed under CDM’s streamlined collection program: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105092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450" y="2799362"/>
            <a:ext cx="4941150" cy="3677638"/>
          </a:xfrm>
        </p:spPr>
        <p:txBody>
          <a:bodyPr>
            <a:normAutofit fontScale="77500" lnSpcReduction="20000"/>
          </a:bodyPr>
          <a:lstStyle/>
          <a:p>
            <a:r>
              <a:rPr lang="en-US" sz="23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Tray-based sorting – 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amalgam-containing materials used during patient care are sorted into “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Dixie” ® 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cups and set aside on the instrument tray.</a:t>
            </a:r>
          </a:p>
          <a:p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conclusion of treatment, tray contents are returned to 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designated 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collection point for used instruments 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each clinical area </a:t>
            </a:r>
            <a:endParaRPr lang="en-US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“Dixie”® cup(s) are emptied into “Amalgam Waste” containers located near each instrument tub and collection point. 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“Dixie” ® 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cups are then discarded in regular trash.</a:t>
            </a:r>
            <a:endParaRPr lang="en-US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27F3A-4F43-419E-B37E-25A0598FA074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232921" y="2910433"/>
            <a:ext cx="1673480" cy="1240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289" y="4510897"/>
            <a:ext cx="1139311" cy="1494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491" y="4235984"/>
            <a:ext cx="1682609" cy="1099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445" y="4672255"/>
            <a:ext cx="733135" cy="3973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731" y="1197762"/>
            <a:ext cx="8862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Effective July, 2019:  CDM personnel will collect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store all contact and non-contact scrap amalgam in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wall-mounted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containers labeled as “Amalgam Waste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in accordance with the following procedures: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490" y="5420338"/>
            <a:ext cx="1682609" cy="1169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721" y="5611884"/>
            <a:ext cx="733135" cy="3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4648200" cy="4419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Following patient care, the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tray and/or instrument cassettes, along with the segregated cup(s) of collected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are transported by the provider to the designated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collection point for the floor.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Containers are mounted on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 7th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8th and 9th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floors.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58561" y="-17318"/>
            <a:ext cx="7162800" cy="1050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b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&amp; Capsules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38148" b="30001"/>
          <a:stretch/>
        </p:blipFill>
        <p:spPr>
          <a:xfrm>
            <a:off x="5283494" y="2133600"/>
            <a:ext cx="3404853" cy="33436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87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27F3A-4F43-419E-B37E-25A0598FA074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0" y="1838005"/>
            <a:ext cx="2369226" cy="13926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60616">
            <a:off x="4043300" y="3481588"/>
            <a:ext cx="737680" cy="402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708" y="4003450"/>
            <a:ext cx="1077363" cy="1411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111780" y="4176558"/>
            <a:ext cx="402371" cy="1156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924" y="10197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Dental Waste Management: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Amalgam &amp; </a:t>
            </a:r>
            <a:r>
              <a:rPr lang="en-US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Capsules - SUMMARY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84594">
            <a:off x="2148531" y="3548940"/>
            <a:ext cx="737680" cy="40237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63501" y="1981200"/>
            <a:ext cx="7315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867400" y="2286000"/>
            <a:ext cx="838200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7662" y="1552112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Teeth with amalgam restorations ONLY!*</a:t>
            </a:r>
            <a:endParaRPr lang="en-U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Image result for amalgam shavin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1" y="1726931"/>
            <a:ext cx="2057400" cy="15430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480" y="5619605"/>
            <a:ext cx="871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- Note, containers will be pre-filled with disinfectant solution.  If amalgam-containing tooth is also contaminated with blood, proceed with disposal into Amalgam Waste container.</a:t>
            </a:r>
            <a:endParaRPr lang="en-US" sz="1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38148" b="30001"/>
          <a:stretch/>
        </p:blipFill>
        <p:spPr>
          <a:xfrm>
            <a:off x="6216770" y="3050110"/>
            <a:ext cx="2471577" cy="24271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17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RRENTXMLFILE" val="P:\Training (active)\Training Presentations\Special Trainings for Special Groups\CODM\CODM_Training\2013 4th Year\CODM Waste Management 3-12-2013.xml"/>
  <p:tag name="XMLFILE" val="P:\Training (active)\Training Presentations\Special Trainings for Special Groups\CODM\CODM_Training\2013 4th Year\CODM Waste Management 3-12-2013.xml"/>
  <p:tag name="CUMFILE" val="P:\Training (active)\Training Presentations\Special Trainings for Special Groups\CODM\CODM_Training\2013 4th Year\CODM Waste Management 3-12-2013.cul"/>
  <p:tag name="PPTXFILE" val="P:\Training (active)\Training Presentations\Special Trainings for Special Groups\CODM\CODM_Training\2013 4th Year\CODM Waste Management 3-12-2013.pptx"/>
  <p:tag name="ARTICULATE_PROJECT_OPEN" val="0"/>
  <p:tag name="ARTICULATE_SLIDE_COUNT" val="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SE THIS THEME FOR ALL NEW AND UPDATED PRESENTA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6405</TotalTime>
  <Words>1237</Words>
  <Application>Microsoft Office PowerPoint</Application>
  <PresentationFormat>On-screen Show (4:3)</PresentationFormat>
  <Paragraphs>180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Narrow</vt:lpstr>
      <vt:lpstr>Calibri</vt:lpstr>
      <vt:lpstr>Palatino Linotype</vt:lpstr>
      <vt:lpstr>Verdana</vt:lpstr>
      <vt:lpstr>Wingdings</vt:lpstr>
      <vt:lpstr>USE THIS THEME FOR ALL NEW AND UPDATED PRESENTATIONS</vt:lpstr>
      <vt:lpstr>Waste Management Guidelines in the College of Dental Medicine</vt:lpstr>
      <vt:lpstr>Training Outline</vt:lpstr>
      <vt:lpstr>Introduction</vt:lpstr>
      <vt:lpstr>Columbia University Policy: No Drain Disposal</vt:lpstr>
      <vt:lpstr>Dental Waste Management:  Types of Waste</vt:lpstr>
      <vt:lpstr>Dental Waste Management: Amalgam</vt:lpstr>
      <vt:lpstr>Dental Waste Management: Amalgam &amp; Capsules</vt:lpstr>
      <vt:lpstr>PowerPoint Presentation</vt:lpstr>
      <vt:lpstr>PowerPoint Presentation</vt:lpstr>
      <vt:lpstr>Dental Waste Management : Amalgam &amp; Capsules - SUMMARY</vt:lpstr>
      <vt:lpstr>New Management Practice: Extracted Teeth without Amalgam</vt:lpstr>
      <vt:lpstr>Dental Waste Management:  Chair Side Traps</vt:lpstr>
      <vt:lpstr>Dental Waste Management: Aerosol Cans</vt:lpstr>
      <vt:lpstr>Dental Waste Management: Butane and Torches</vt:lpstr>
      <vt:lpstr>Dental Waste Management: Pharmaceutical Waste</vt:lpstr>
      <vt:lpstr>Dental Waste Management: Pharmaceutical Waste</vt:lpstr>
      <vt:lpstr>Dental Waste Management : Pharmaceutical Waste</vt:lpstr>
      <vt:lpstr>Dental Waste Management: Sharps</vt:lpstr>
      <vt:lpstr>Dental Waste Management: Used Batteries</vt:lpstr>
      <vt:lpstr>Dental Waste Management: Review</vt:lpstr>
      <vt:lpstr>Dental Waste Management: Review</vt:lpstr>
      <vt:lpstr>Dental Waste Management: Review</vt:lpstr>
      <vt:lpstr>EH&amp;S Research Safety Team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Waste Management</dc:title>
  <dc:creator>Rebecca Lonergan</dc:creator>
  <cp:lastModifiedBy>Shively, Pamela S.</cp:lastModifiedBy>
  <cp:revision>216</cp:revision>
  <cp:lastPrinted>2019-04-02T18:49:50Z</cp:lastPrinted>
  <dcterms:created xsi:type="dcterms:W3CDTF">2011-10-06T12:08:57Z</dcterms:created>
  <dcterms:modified xsi:type="dcterms:W3CDTF">2021-10-26T17:02:33Z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8344AB22-F914-46A1-B714-0932C7C1DFA8</vt:lpwstr>
  </property>
  <property fmtid="{D5CDD505-2E9C-101B-9397-08002B2CF9AE}" pid="3" name="ArticulatePath">
    <vt:lpwstr>RASCAL CDM Amalgam Waste Management Training  2021 FINAL</vt:lpwstr>
  </property>
</Properties>
</file>