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2" r:id="rId1"/>
  </p:sldMasterIdLst>
  <p:notesMasterIdLst>
    <p:notesMasterId r:id="rId8"/>
  </p:notesMasterIdLst>
  <p:handoutMasterIdLst>
    <p:handoutMasterId r:id="rId9"/>
  </p:handoutMasterIdLst>
  <p:sldIdLst>
    <p:sldId id="372" r:id="rId2"/>
    <p:sldId id="371" r:id="rId3"/>
    <p:sldId id="368" r:id="rId4"/>
    <p:sldId id="369" r:id="rId5"/>
    <p:sldId id="370" r:id="rId6"/>
    <p:sldId id="373" r:id="rId7"/>
  </p:sldIdLst>
  <p:sldSz cx="9144000" cy="6858000" type="screen4x3"/>
  <p:notesSz cx="6858000" cy="9296400"/>
  <p:custDataLst>
    <p:tags r:id="rId10"/>
  </p:custDataLst>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1">
          <p15:clr>
            <a:srgbClr val="A4A3A4"/>
          </p15:clr>
        </p15:guide>
        <p15:guide id="2" pos="2880">
          <p15:clr>
            <a:srgbClr val="A4A3A4"/>
          </p15:clr>
        </p15:guide>
      </p15:sldGuideLst>
    </p:ext>
    <p:ext uri="{2D200454-40CA-4A62-9FC3-DE9A4176ACB9}">
      <p15:notesGuideLst xmlns:p15="http://schemas.microsoft.com/office/powerpoint/2012/main">
        <p15:guide id="1" orient="horz" pos="2927"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170" autoAdjust="0"/>
    <p:restoredTop sz="96408" autoAdjust="0"/>
  </p:normalViewPr>
  <p:slideViewPr>
    <p:cSldViewPr>
      <p:cViewPr varScale="1">
        <p:scale>
          <a:sx n="120" d="100"/>
          <a:sy n="120" d="100"/>
        </p:scale>
        <p:origin x="1776" y="108"/>
      </p:cViewPr>
      <p:guideLst>
        <p:guide orient="horz" pos="2161"/>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85" d="100"/>
        <a:sy n="85" d="100"/>
      </p:scale>
      <p:origin x="0" y="0"/>
    </p:cViewPr>
  </p:sorterViewPr>
  <p:notesViewPr>
    <p:cSldViewPr>
      <p:cViewPr>
        <p:scale>
          <a:sx n="93" d="100"/>
          <a:sy n="93" d="100"/>
        </p:scale>
        <p:origin x="2850" y="66"/>
      </p:cViewPr>
      <p:guideLst>
        <p:guide orient="horz" pos="2927"/>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tags" Target="tags/tag1.xml"/><Relationship Id="rId4" Type="http://schemas.openxmlformats.org/officeDocument/2006/relationships/slide" Target="slides/slide3.xml"/><Relationship Id="rId9" Type="http://schemas.openxmlformats.org/officeDocument/2006/relationships/handoutMaster" Target="handoutMasters/handout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0"/>
            <a:ext cx="2971800" cy="463550"/>
          </a:xfrm>
          <a:prstGeom prst="rect">
            <a:avLst/>
          </a:prstGeom>
          <a:noFill/>
          <a:ln w="9525">
            <a:noFill/>
            <a:miter lim="800000"/>
            <a:headEnd/>
            <a:tailEnd/>
          </a:ln>
          <a:effectLst/>
        </p:spPr>
        <p:txBody>
          <a:bodyPr vert="horz" wrap="square" lIns="91562" tIns="45781" rIns="91562" bIns="45781" numCol="1" anchor="t" anchorCtr="0" compatLnSpc="1">
            <a:prstTxWarp prst="textNoShape">
              <a:avLst/>
            </a:prstTxWarp>
          </a:bodyPr>
          <a:lstStyle>
            <a:lvl1pPr eaLnBrk="1" hangingPunct="1">
              <a:defRPr sz="1100">
                <a:cs typeface="+mn-cs"/>
              </a:defRPr>
            </a:lvl1pPr>
          </a:lstStyle>
          <a:p>
            <a:pPr>
              <a:defRPr/>
            </a:pPr>
            <a:endParaRPr lang="en-US"/>
          </a:p>
        </p:txBody>
      </p:sp>
      <p:sp>
        <p:nvSpPr>
          <p:cNvPr id="24579" name="Rectangle 3"/>
          <p:cNvSpPr>
            <a:spLocks noGrp="1" noChangeArrowheads="1"/>
          </p:cNvSpPr>
          <p:nvPr>
            <p:ph type="dt" sz="quarter" idx="1"/>
          </p:nvPr>
        </p:nvSpPr>
        <p:spPr bwMode="auto">
          <a:xfrm>
            <a:off x="3886200" y="0"/>
            <a:ext cx="2971800" cy="463550"/>
          </a:xfrm>
          <a:prstGeom prst="rect">
            <a:avLst/>
          </a:prstGeom>
          <a:noFill/>
          <a:ln w="9525">
            <a:noFill/>
            <a:miter lim="800000"/>
            <a:headEnd/>
            <a:tailEnd/>
          </a:ln>
          <a:effectLst/>
        </p:spPr>
        <p:txBody>
          <a:bodyPr vert="horz" wrap="square" lIns="91562" tIns="45781" rIns="91562" bIns="45781" numCol="1" anchor="t" anchorCtr="0" compatLnSpc="1">
            <a:prstTxWarp prst="textNoShape">
              <a:avLst/>
            </a:prstTxWarp>
          </a:bodyPr>
          <a:lstStyle>
            <a:lvl1pPr algn="r" eaLnBrk="1" hangingPunct="1">
              <a:defRPr sz="1100">
                <a:cs typeface="+mn-cs"/>
              </a:defRPr>
            </a:lvl1pPr>
          </a:lstStyle>
          <a:p>
            <a:pPr>
              <a:defRPr/>
            </a:pPr>
            <a:endParaRPr lang="en-US"/>
          </a:p>
        </p:txBody>
      </p:sp>
      <p:sp>
        <p:nvSpPr>
          <p:cNvPr id="24580" name="Rectangle 4"/>
          <p:cNvSpPr>
            <a:spLocks noGrp="1" noChangeArrowheads="1"/>
          </p:cNvSpPr>
          <p:nvPr>
            <p:ph type="ftr" sz="quarter" idx="2"/>
          </p:nvPr>
        </p:nvSpPr>
        <p:spPr bwMode="auto">
          <a:xfrm>
            <a:off x="0" y="8832850"/>
            <a:ext cx="2971800" cy="463550"/>
          </a:xfrm>
          <a:prstGeom prst="rect">
            <a:avLst/>
          </a:prstGeom>
          <a:noFill/>
          <a:ln w="9525">
            <a:noFill/>
            <a:miter lim="800000"/>
            <a:headEnd/>
            <a:tailEnd/>
          </a:ln>
          <a:effectLst/>
        </p:spPr>
        <p:txBody>
          <a:bodyPr vert="horz" wrap="square" lIns="91562" tIns="45781" rIns="91562" bIns="45781" numCol="1" anchor="b" anchorCtr="0" compatLnSpc="1">
            <a:prstTxWarp prst="textNoShape">
              <a:avLst/>
            </a:prstTxWarp>
          </a:bodyPr>
          <a:lstStyle>
            <a:lvl1pPr eaLnBrk="1" hangingPunct="1">
              <a:defRPr sz="1100">
                <a:cs typeface="+mn-cs"/>
              </a:defRPr>
            </a:lvl1pPr>
          </a:lstStyle>
          <a:p>
            <a:pPr>
              <a:defRPr/>
            </a:pPr>
            <a:endParaRPr lang="en-US"/>
          </a:p>
        </p:txBody>
      </p:sp>
      <p:sp>
        <p:nvSpPr>
          <p:cNvPr id="24581" name="Rectangle 5"/>
          <p:cNvSpPr>
            <a:spLocks noGrp="1" noChangeArrowheads="1"/>
          </p:cNvSpPr>
          <p:nvPr>
            <p:ph type="sldNum" sz="quarter" idx="3"/>
          </p:nvPr>
        </p:nvSpPr>
        <p:spPr bwMode="auto">
          <a:xfrm>
            <a:off x="3886200" y="8832850"/>
            <a:ext cx="2971800" cy="463550"/>
          </a:xfrm>
          <a:prstGeom prst="rect">
            <a:avLst/>
          </a:prstGeom>
          <a:noFill/>
          <a:ln w="9525">
            <a:noFill/>
            <a:miter lim="800000"/>
            <a:headEnd/>
            <a:tailEnd/>
          </a:ln>
          <a:effectLst/>
        </p:spPr>
        <p:txBody>
          <a:bodyPr vert="horz" wrap="square" lIns="91562" tIns="45781" rIns="91562" bIns="45781" numCol="1" anchor="b" anchorCtr="0" compatLnSpc="1">
            <a:prstTxWarp prst="textNoShape">
              <a:avLst/>
            </a:prstTxWarp>
          </a:bodyPr>
          <a:lstStyle>
            <a:lvl1pPr algn="r" eaLnBrk="1" hangingPunct="1">
              <a:defRPr sz="1100"/>
            </a:lvl1pPr>
          </a:lstStyle>
          <a:p>
            <a:pPr>
              <a:defRPr/>
            </a:pPr>
            <a:fld id="{E9A33D91-BF15-4D57-925C-E72BD243746E}" type="slidenum">
              <a:rPr lang="en-US" altLang="en-US"/>
              <a:pPr>
                <a:defRPr/>
              </a:pPr>
              <a:t>‹#›</a:t>
            </a:fld>
            <a:endParaRPr lang="en-US" altLang="en-US"/>
          </a:p>
        </p:txBody>
      </p:sp>
    </p:spTree>
    <p:extLst>
      <p:ext uri="{BB962C8B-B14F-4D97-AF65-F5344CB8AC3E}">
        <p14:creationId xmlns:p14="http://schemas.microsoft.com/office/powerpoint/2010/main" val="8858048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2971800" cy="463550"/>
          </a:xfrm>
          <a:prstGeom prst="rect">
            <a:avLst/>
          </a:prstGeom>
          <a:noFill/>
          <a:ln w="9525">
            <a:noFill/>
            <a:miter lim="800000"/>
            <a:headEnd/>
            <a:tailEnd/>
          </a:ln>
          <a:effectLst/>
        </p:spPr>
        <p:txBody>
          <a:bodyPr vert="horz" wrap="square" lIns="91562" tIns="45781" rIns="91562" bIns="45781" numCol="1" anchor="t" anchorCtr="0" compatLnSpc="1">
            <a:prstTxWarp prst="textNoShape">
              <a:avLst/>
            </a:prstTxWarp>
          </a:bodyPr>
          <a:lstStyle>
            <a:lvl1pPr eaLnBrk="1" hangingPunct="1">
              <a:defRPr sz="1100">
                <a:cs typeface="+mn-cs"/>
              </a:defRPr>
            </a:lvl1pPr>
          </a:lstStyle>
          <a:p>
            <a:pPr>
              <a:defRPr/>
            </a:pPr>
            <a:endParaRPr lang="en-US"/>
          </a:p>
        </p:txBody>
      </p:sp>
      <p:sp>
        <p:nvSpPr>
          <p:cNvPr id="21507" name="Rectangle 3"/>
          <p:cNvSpPr>
            <a:spLocks noGrp="1" noChangeArrowheads="1"/>
          </p:cNvSpPr>
          <p:nvPr>
            <p:ph type="dt" idx="1"/>
          </p:nvPr>
        </p:nvSpPr>
        <p:spPr bwMode="auto">
          <a:xfrm>
            <a:off x="3886200" y="0"/>
            <a:ext cx="2971800" cy="463550"/>
          </a:xfrm>
          <a:prstGeom prst="rect">
            <a:avLst/>
          </a:prstGeom>
          <a:noFill/>
          <a:ln w="9525">
            <a:noFill/>
            <a:miter lim="800000"/>
            <a:headEnd/>
            <a:tailEnd/>
          </a:ln>
          <a:effectLst/>
        </p:spPr>
        <p:txBody>
          <a:bodyPr vert="horz" wrap="square" lIns="91562" tIns="45781" rIns="91562" bIns="45781" numCol="1" anchor="t" anchorCtr="0" compatLnSpc="1">
            <a:prstTxWarp prst="textNoShape">
              <a:avLst/>
            </a:prstTxWarp>
          </a:bodyPr>
          <a:lstStyle>
            <a:lvl1pPr algn="r" eaLnBrk="1" hangingPunct="1">
              <a:defRPr sz="1100">
                <a:cs typeface="+mn-cs"/>
              </a:defRPr>
            </a:lvl1pPr>
          </a:lstStyle>
          <a:p>
            <a:pPr>
              <a:defRPr/>
            </a:pPr>
            <a:endParaRPr lang="en-US"/>
          </a:p>
        </p:txBody>
      </p:sp>
      <p:sp>
        <p:nvSpPr>
          <p:cNvPr id="2052" name="Rectangle 4"/>
          <p:cNvSpPr>
            <a:spLocks noGrp="1" noRot="1" noChangeAspect="1" noChangeArrowheads="1" noTextEdit="1"/>
          </p:cNvSpPr>
          <p:nvPr>
            <p:ph type="sldImg" idx="2"/>
          </p:nvPr>
        </p:nvSpPr>
        <p:spPr bwMode="auto">
          <a:xfrm>
            <a:off x="1106488" y="698500"/>
            <a:ext cx="4645025" cy="34845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9" name="Rectangle 5"/>
          <p:cNvSpPr>
            <a:spLocks noGrp="1" noChangeArrowheads="1"/>
          </p:cNvSpPr>
          <p:nvPr>
            <p:ph type="body" sz="quarter" idx="3"/>
          </p:nvPr>
        </p:nvSpPr>
        <p:spPr bwMode="auto">
          <a:xfrm>
            <a:off x="914400" y="4416427"/>
            <a:ext cx="5029200" cy="4181474"/>
          </a:xfrm>
          <a:prstGeom prst="rect">
            <a:avLst/>
          </a:prstGeom>
          <a:noFill/>
          <a:ln w="9525">
            <a:noFill/>
            <a:miter lim="800000"/>
            <a:headEnd/>
            <a:tailEnd/>
          </a:ln>
          <a:effectLst/>
        </p:spPr>
        <p:txBody>
          <a:bodyPr vert="horz" wrap="square" lIns="91562" tIns="45781" rIns="91562" bIns="4578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1510" name="Rectangle 6"/>
          <p:cNvSpPr>
            <a:spLocks noGrp="1" noChangeArrowheads="1"/>
          </p:cNvSpPr>
          <p:nvPr>
            <p:ph type="ftr" sz="quarter" idx="4"/>
          </p:nvPr>
        </p:nvSpPr>
        <p:spPr bwMode="auto">
          <a:xfrm>
            <a:off x="0" y="8832850"/>
            <a:ext cx="2971800" cy="463550"/>
          </a:xfrm>
          <a:prstGeom prst="rect">
            <a:avLst/>
          </a:prstGeom>
          <a:noFill/>
          <a:ln w="9525">
            <a:noFill/>
            <a:miter lim="800000"/>
            <a:headEnd/>
            <a:tailEnd/>
          </a:ln>
          <a:effectLst/>
        </p:spPr>
        <p:txBody>
          <a:bodyPr vert="horz" wrap="square" lIns="91562" tIns="45781" rIns="91562" bIns="45781" numCol="1" anchor="b" anchorCtr="0" compatLnSpc="1">
            <a:prstTxWarp prst="textNoShape">
              <a:avLst/>
            </a:prstTxWarp>
          </a:bodyPr>
          <a:lstStyle>
            <a:lvl1pPr eaLnBrk="1" hangingPunct="1">
              <a:defRPr sz="1100">
                <a:cs typeface="+mn-cs"/>
              </a:defRPr>
            </a:lvl1pPr>
          </a:lstStyle>
          <a:p>
            <a:pPr>
              <a:defRPr/>
            </a:pPr>
            <a:endParaRPr lang="en-US"/>
          </a:p>
        </p:txBody>
      </p:sp>
      <p:sp>
        <p:nvSpPr>
          <p:cNvPr id="21511" name="Rectangle 7"/>
          <p:cNvSpPr>
            <a:spLocks noGrp="1" noChangeArrowheads="1"/>
          </p:cNvSpPr>
          <p:nvPr>
            <p:ph type="sldNum" sz="quarter" idx="5"/>
          </p:nvPr>
        </p:nvSpPr>
        <p:spPr bwMode="auto">
          <a:xfrm>
            <a:off x="3886200" y="8832850"/>
            <a:ext cx="2971800" cy="463550"/>
          </a:xfrm>
          <a:prstGeom prst="rect">
            <a:avLst/>
          </a:prstGeom>
          <a:noFill/>
          <a:ln w="9525">
            <a:noFill/>
            <a:miter lim="800000"/>
            <a:headEnd/>
            <a:tailEnd/>
          </a:ln>
          <a:effectLst/>
        </p:spPr>
        <p:txBody>
          <a:bodyPr vert="horz" wrap="square" lIns="91562" tIns="45781" rIns="91562" bIns="45781" numCol="1" anchor="b" anchorCtr="0" compatLnSpc="1">
            <a:prstTxWarp prst="textNoShape">
              <a:avLst/>
            </a:prstTxWarp>
          </a:bodyPr>
          <a:lstStyle>
            <a:lvl1pPr algn="r" eaLnBrk="1" hangingPunct="1">
              <a:defRPr sz="1100"/>
            </a:lvl1pPr>
          </a:lstStyle>
          <a:p>
            <a:pPr>
              <a:defRPr/>
            </a:pPr>
            <a:fld id="{CEB3004B-FC9B-4B04-ABA2-997F6667E7B1}" type="slidenum">
              <a:rPr lang="en-US" altLang="en-US"/>
              <a:pPr>
                <a:defRPr/>
              </a:pPr>
              <a:t>‹#›</a:t>
            </a:fld>
            <a:endParaRPr lang="en-US" altLang="en-US"/>
          </a:p>
        </p:txBody>
      </p:sp>
    </p:spTree>
    <p:extLst>
      <p:ext uri="{BB962C8B-B14F-4D97-AF65-F5344CB8AC3E}">
        <p14:creationId xmlns:p14="http://schemas.microsoft.com/office/powerpoint/2010/main" val="266544441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a:ln/>
        </p:spPr>
      </p:sp>
      <p:sp>
        <p:nvSpPr>
          <p:cNvPr id="51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51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100">
                <a:solidFill>
                  <a:schemeClr val="tx1"/>
                </a:solidFill>
                <a:latin typeface="Times New Roman" panose="02020603050405020304" pitchFamily="18" charset="0"/>
              </a:defRPr>
            </a:lvl1pPr>
            <a:lvl2pPr marL="741828" indent="-284105">
              <a:spcBef>
                <a:spcPct val="30000"/>
              </a:spcBef>
              <a:defRPr sz="1100">
                <a:solidFill>
                  <a:schemeClr val="tx1"/>
                </a:solidFill>
                <a:latin typeface="Times New Roman" panose="02020603050405020304" pitchFamily="18" charset="0"/>
              </a:defRPr>
            </a:lvl2pPr>
            <a:lvl3pPr marL="1142732" indent="-227283">
              <a:spcBef>
                <a:spcPct val="30000"/>
              </a:spcBef>
              <a:defRPr sz="1100">
                <a:solidFill>
                  <a:schemeClr val="tx1"/>
                </a:solidFill>
                <a:latin typeface="Times New Roman" panose="02020603050405020304" pitchFamily="18" charset="0"/>
              </a:defRPr>
            </a:lvl3pPr>
            <a:lvl4pPr marL="1602035" indent="-227283">
              <a:spcBef>
                <a:spcPct val="30000"/>
              </a:spcBef>
              <a:defRPr sz="1100">
                <a:solidFill>
                  <a:schemeClr val="tx1"/>
                </a:solidFill>
                <a:latin typeface="Times New Roman" panose="02020603050405020304" pitchFamily="18" charset="0"/>
              </a:defRPr>
            </a:lvl4pPr>
            <a:lvl5pPr marL="2058180" indent="-227283">
              <a:spcBef>
                <a:spcPct val="30000"/>
              </a:spcBef>
              <a:defRPr sz="1100">
                <a:solidFill>
                  <a:schemeClr val="tx1"/>
                </a:solidFill>
                <a:latin typeface="Times New Roman" panose="02020603050405020304" pitchFamily="18" charset="0"/>
              </a:defRPr>
            </a:lvl5pPr>
            <a:lvl6pPr marL="2512748" indent="-227283" eaLnBrk="0" fontAlgn="base" hangingPunct="0">
              <a:spcBef>
                <a:spcPct val="30000"/>
              </a:spcBef>
              <a:spcAft>
                <a:spcPct val="0"/>
              </a:spcAft>
              <a:defRPr sz="1100">
                <a:solidFill>
                  <a:schemeClr val="tx1"/>
                </a:solidFill>
                <a:latin typeface="Times New Roman" panose="02020603050405020304" pitchFamily="18" charset="0"/>
              </a:defRPr>
            </a:lvl6pPr>
            <a:lvl7pPr marL="2967315" indent="-227283" eaLnBrk="0" fontAlgn="base" hangingPunct="0">
              <a:spcBef>
                <a:spcPct val="30000"/>
              </a:spcBef>
              <a:spcAft>
                <a:spcPct val="0"/>
              </a:spcAft>
              <a:defRPr sz="1100">
                <a:solidFill>
                  <a:schemeClr val="tx1"/>
                </a:solidFill>
                <a:latin typeface="Times New Roman" panose="02020603050405020304" pitchFamily="18" charset="0"/>
              </a:defRPr>
            </a:lvl7pPr>
            <a:lvl8pPr marL="3421882" indent="-227283" eaLnBrk="0" fontAlgn="base" hangingPunct="0">
              <a:spcBef>
                <a:spcPct val="30000"/>
              </a:spcBef>
              <a:spcAft>
                <a:spcPct val="0"/>
              </a:spcAft>
              <a:defRPr sz="1100">
                <a:solidFill>
                  <a:schemeClr val="tx1"/>
                </a:solidFill>
                <a:latin typeface="Times New Roman" panose="02020603050405020304" pitchFamily="18" charset="0"/>
              </a:defRPr>
            </a:lvl8pPr>
            <a:lvl9pPr marL="3876450" indent="-227283" eaLnBrk="0" fontAlgn="base" hangingPunct="0">
              <a:spcBef>
                <a:spcPct val="30000"/>
              </a:spcBef>
              <a:spcAft>
                <a:spcPct val="0"/>
              </a:spcAft>
              <a:defRPr sz="1100">
                <a:solidFill>
                  <a:schemeClr val="tx1"/>
                </a:solidFill>
                <a:latin typeface="Times New Roman" panose="02020603050405020304" pitchFamily="18" charset="0"/>
              </a:defRPr>
            </a:lvl9pPr>
          </a:lstStyle>
          <a:p>
            <a:pPr>
              <a:spcBef>
                <a:spcPct val="0"/>
              </a:spcBef>
            </a:pPr>
            <a:fld id="{1C3CA501-BB65-4A85-8DB7-158EB84304AD}" type="slidenum">
              <a:rPr lang="en-US" altLang="en-US" smtClean="0"/>
              <a:pPr>
                <a:spcBef>
                  <a:spcPct val="0"/>
                </a:spcBef>
              </a:pPr>
              <a:t>1</a:t>
            </a:fld>
            <a:endParaRPr lang="en-US" altLang="en-US" smtClean="0"/>
          </a:p>
        </p:txBody>
      </p:sp>
    </p:spTree>
    <p:extLst>
      <p:ext uri="{BB962C8B-B14F-4D97-AF65-F5344CB8AC3E}">
        <p14:creationId xmlns:p14="http://schemas.microsoft.com/office/powerpoint/2010/main" val="11075058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9135">
              <a:defRPr/>
            </a:pPr>
            <a:r>
              <a:rPr lang="en-US" altLang="en-US" dirty="0" smtClean="0"/>
              <a:t>We have had several instances of Inappropriate Sharps Disposal at CDM.</a:t>
            </a:r>
            <a:r>
              <a:rPr lang="en-US" altLang="en-US" baseline="0" dirty="0" smtClean="0"/>
              <a:t> It’s always been an issue but has got especially concerning with 8 sharps having been found in the regular trash in September alone. And those were the ones that were found. There were probably others too.</a:t>
            </a:r>
            <a:endParaRPr lang="en-US" altLang="en-US" dirty="0" smtClean="0"/>
          </a:p>
          <a:p>
            <a:endParaRPr lang="en-US" dirty="0" smtClean="0">
              <a:latin typeface="Verdana" panose="020B0604030504040204" pitchFamily="34" charset="0"/>
              <a:ea typeface="Verdana" panose="020B0604030504040204" pitchFamily="34" charset="0"/>
              <a:cs typeface="Verdana" panose="020B0604030504040204" pitchFamily="34" charset="0"/>
            </a:endParaRPr>
          </a:p>
          <a:p>
            <a:r>
              <a:rPr lang="en-US" dirty="0" smtClean="0">
                <a:latin typeface="Verdana" panose="020B0604030504040204" pitchFamily="34" charset="0"/>
                <a:ea typeface="Verdana" panose="020B0604030504040204" pitchFamily="34" charset="0"/>
                <a:cs typeface="Verdana" panose="020B0604030504040204" pitchFamily="34" charset="0"/>
              </a:rPr>
              <a:t>You may get injured</a:t>
            </a:r>
            <a:r>
              <a:rPr lang="en-US" baseline="0" dirty="0" smtClean="0">
                <a:latin typeface="Verdana" panose="020B0604030504040204" pitchFamily="34" charset="0"/>
                <a:ea typeface="Verdana" panose="020B0604030504040204" pitchFamily="34" charset="0"/>
                <a:cs typeface="Verdana" panose="020B0604030504040204" pitchFamily="34" charset="0"/>
              </a:rPr>
              <a:t> putting additional waste in the bag. You will need to seek immediate medical attention. You will consider taking post exposure prophylaxis drugs which have unpleasant side effects. Getting HIV is a lifelong thing.</a:t>
            </a:r>
            <a:endParaRPr lang="en-US" dirty="0" smtClean="0">
              <a:latin typeface="Verdana" panose="020B0604030504040204" pitchFamily="34" charset="0"/>
              <a:ea typeface="Verdana" panose="020B0604030504040204" pitchFamily="34" charset="0"/>
              <a:cs typeface="Verdana" panose="020B0604030504040204" pitchFamily="34" charset="0"/>
            </a:endParaRPr>
          </a:p>
          <a:p>
            <a:r>
              <a:rPr lang="en-US" dirty="0" smtClean="0">
                <a:latin typeface="Verdana" panose="020B0604030504040204" pitchFamily="34" charset="0"/>
                <a:ea typeface="Verdana" panose="020B0604030504040204" pitchFamily="34" charset="0"/>
                <a:cs typeface="Verdana" panose="020B0604030504040204" pitchFamily="34" charset="0"/>
              </a:rPr>
              <a:t>Your colleague may get injured the same</a:t>
            </a:r>
            <a:r>
              <a:rPr lang="en-US" baseline="0" dirty="0" smtClean="0">
                <a:latin typeface="Verdana" panose="020B0604030504040204" pitchFamily="34" charset="0"/>
                <a:ea typeface="Verdana" panose="020B0604030504040204" pitchFamily="34" charset="0"/>
                <a:cs typeface="Verdana" panose="020B0604030504040204" pitchFamily="34" charset="0"/>
              </a:rPr>
              <a:t> way</a:t>
            </a:r>
            <a:r>
              <a:rPr lang="en-US" dirty="0" smtClean="0">
                <a:latin typeface="Verdana" panose="020B0604030504040204" pitchFamily="34" charset="0"/>
                <a:ea typeface="Verdana" panose="020B0604030504040204" pitchFamily="34" charset="0"/>
                <a:cs typeface="Verdana" panose="020B0604030504040204" pitchFamily="34" charset="0"/>
              </a:rPr>
              <a:t>. They will seek</a:t>
            </a:r>
            <a:r>
              <a:rPr lang="en-US" baseline="0" dirty="0" smtClean="0">
                <a:latin typeface="Verdana" panose="020B0604030504040204" pitchFamily="34" charset="0"/>
                <a:ea typeface="Verdana" panose="020B0604030504040204" pitchFamily="34" charset="0"/>
                <a:cs typeface="Verdana" panose="020B0604030504040204" pitchFamily="34" charset="0"/>
              </a:rPr>
              <a:t> the </a:t>
            </a:r>
            <a:r>
              <a:rPr lang="en-US" dirty="0" smtClean="0">
                <a:latin typeface="Verdana" panose="020B0604030504040204" pitchFamily="34" charset="0"/>
                <a:ea typeface="Verdana" panose="020B0604030504040204" pitchFamily="34" charset="0"/>
                <a:cs typeface="Verdana" panose="020B0604030504040204" pitchFamily="34" charset="0"/>
              </a:rPr>
              <a:t>same attention. How would you feel knowing that your negligence caused this</a:t>
            </a:r>
          </a:p>
          <a:p>
            <a:r>
              <a:rPr lang="en-US" dirty="0" smtClean="0">
                <a:latin typeface="Verdana" panose="020B0604030504040204" pitchFamily="34" charset="0"/>
                <a:ea typeface="Verdana" panose="020B0604030504040204" pitchFamily="34" charset="0"/>
                <a:cs typeface="Verdana" panose="020B0604030504040204" pitchFamily="34" charset="0"/>
              </a:rPr>
              <a:t>Facilities custodians may get injured. The custodians are our valued colleagues too. Do you know the name of the custodian who services your area? When custodians are injured by sharps they too</a:t>
            </a:r>
            <a:r>
              <a:rPr lang="en-US" baseline="0" dirty="0" smtClean="0">
                <a:latin typeface="Verdana" panose="020B0604030504040204" pitchFamily="34" charset="0"/>
                <a:ea typeface="Verdana" panose="020B0604030504040204" pitchFamily="34" charset="0"/>
                <a:cs typeface="Verdana" panose="020B0604030504040204" pitchFamily="34" charset="0"/>
              </a:rPr>
              <a:t> take post exposure prophylaxis. Drugs with some unpleasant side effects. The good relationship we have with facilities workers and their union has taken years to build. Do you want to destroy that trust in a single moment?</a:t>
            </a:r>
          </a:p>
          <a:p>
            <a:r>
              <a:rPr lang="en-US" baseline="0" dirty="0" smtClean="0">
                <a:latin typeface="Verdana" panose="020B0604030504040204" pitchFamily="34" charset="0"/>
                <a:ea typeface="Verdana" panose="020B0604030504040204" pitchFamily="34" charset="0"/>
                <a:cs typeface="Verdana" panose="020B0604030504040204" pitchFamily="34" charset="0"/>
              </a:rPr>
              <a:t>If a complaint is lodged with OSHA this Federal Agency may come in and seem this as an unsafe work environment. They can put a stop work order on this clinic. No one gets to do any work, No one gets any dental care. If you think being here for 20 minutes is eating </a:t>
            </a:r>
            <a:r>
              <a:rPr lang="en-US" baseline="0" dirty="0" err="1" smtClean="0">
                <a:latin typeface="Verdana" panose="020B0604030504040204" pitchFamily="34" charset="0"/>
                <a:ea typeface="Verdana" panose="020B0604030504040204" pitchFamily="34" charset="0"/>
                <a:cs typeface="Verdana" panose="020B0604030504040204" pitchFamily="34" charset="0"/>
              </a:rPr>
              <a:t>eating</a:t>
            </a:r>
            <a:r>
              <a:rPr lang="en-US" baseline="0" dirty="0" smtClean="0">
                <a:latin typeface="Verdana" panose="020B0604030504040204" pitchFamily="34" charset="0"/>
                <a:ea typeface="Verdana" panose="020B0604030504040204" pitchFamily="34" charset="0"/>
                <a:cs typeface="Verdana" panose="020B0604030504040204" pitchFamily="34" charset="0"/>
              </a:rPr>
              <a:t> your valuable day, consider how much time you will be spending being retrained when the clinic is out of operation.</a:t>
            </a:r>
          </a:p>
          <a:p>
            <a:endParaRPr lang="en-US" dirty="0" smtClean="0">
              <a:latin typeface="Verdana" panose="020B0604030504040204" pitchFamily="34" charset="0"/>
              <a:ea typeface="Verdana" panose="020B0604030504040204" pitchFamily="34" charset="0"/>
              <a:cs typeface="Verdana" panose="020B0604030504040204" pitchFamily="34" charset="0"/>
            </a:endParaRPr>
          </a:p>
          <a:p>
            <a:endParaRPr lang="en-US" dirty="0"/>
          </a:p>
        </p:txBody>
      </p:sp>
      <p:sp>
        <p:nvSpPr>
          <p:cNvPr id="4" name="Slide Number Placeholder 3"/>
          <p:cNvSpPr>
            <a:spLocks noGrp="1"/>
          </p:cNvSpPr>
          <p:nvPr>
            <p:ph type="sldNum" sz="quarter" idx="10"/>
          </p:nvPr>
        </p:nvSpPr>
        <p:spPr/>
        <p:txBody>
          <a:bodyPr/>
          <a:lstStyle/>
          <a:p>
            <a:pPr>
              <a:defRPr/>
            </a:pPr>
            <a:fld id="{CEB3004B-FC9B-4B04-ABA2-997F6667E7B1}" type="slidenum">
              <a:rPr lang="en-US" altLang="en-US" smtClean="0"/>
              <a:pPr>
                <a:defRPr/>
              </a:pPr>
              <a:t>2</a:t>
            </a:fld>
            <a:endParaRPr lang="en-US" altLang="en-US"/>
          </a:p>
        </p:txBody>
      </p:sp>
    </p:spTree>
    <p:extLst>
      <p:ext uri="{BB962C8B-B14F-4D97-AF65-F5344CB8AC3E}">
        <p14:creationId xmlns:p14="http://schemas.microsoft.com/office/powerpoint/2010/main" val="26635957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100">
                <a:solidFill>
                  <a:schemeClr val="tx1"/>
                </a:solidFill>
                <a:latin typeface="Times New Roman" panose="02020603050405020304" pitchFamily="18" charset="0"/>
              </a:defRPr>
            </a:lvl1pPr>
            <a:lvl2pPr marL="741828" indent="-284105">
              <a:spcBef>
                <a:spcPct val="30000"/>
              </a:spcBef>
              <a:defRPr sz="1100">
                <a:solidFill>
                  <a:schemeClr val="tx1"/>
                </a:solidFill>
                <a:latin typeface="Times New Roman" panose="02020603050405020304" pitchFamily="18" charset="0"/>
              </a:defRPr>
            </a:lvl2pPr>
            <a:lvl3pPr marL="1142732" indent="-227283">
              <a:spcBef>
                <a:spcPct val="30000"/>
              </a:spcBef>
              <a:defRPr sz="1100">
                <a:solidFill>
                  <a:schemeClr val="tx1"/>
                </a:solidFill>
                <a:latin typeface="Times New Roman" panose="02020603050405020304" pitchFamily="18" charset="0"/>
              </a:defRPr>
            </a:lvl3pPr>
            <a:lvl4pPr marL="1602035" indent="-227283">
              <a:spcBef>
                <a:spcPct val="30000"/>
              </a:spcBef>
              <a:defRPr sz="1100">
                <a:solidFill>
                  <a:schemeClr val="tx1"/>
                </a:solidFill>
                <a:latin typeface="Times New Roman" panose="02020603050405020304" pitchFamily="18" charset="0"/>
              </a:defRPr>
            </a:lvl4pPr>
            <a:lvl5pPr marL="2058180" indent="-227283">
              <a:spcBef>
                <a:spcPct val="30000"/>
              </a:spcBef>
              <a:defRPr sz="1100">
                <a:solidFill>
                  <a:schemeClr val="tx1"/>
                </a:solidFill>
                <a:latin typeface="Times New Roman" panose="02020603050405020304" pitchFamily="18" charset="0"/>
              </a:defRPr>
            </a:lvl5pPr>
            <a:lvl6pPr marL="2512748" indent="-227283" eaLnBrk="0" fontAlgn="base" hangingPunct="0">
              <a:spcBef>
                <a:spcPct val="30000"/>
              </a:spcBef>
              <a:spcAft>
                <a:spcPct val="0"/>
              </a:spcAft>
              <a:defRPr sz="1100">
                <a:solidFill>
                  <a:schemeClr val="tx1"/>
                </a:solidFill>
                <a:latin typeface="Times New Roman" panose="02020603050405020304" pitchFamily="18" charset="0"/>
              </a:defRPr>
            </a:lvl6pPr>
            <a:lvl7pPr marL="2967315" indent="-227283" eaLnBrk="0" fontAlgn="base" hangingPunct="0">
              <a:spcBef>
                <a:spcPct val="30000"/>
              </a:spcBef>
              <a:spcAft>
                <a:spcPct val="0"/>
              </a:spcAft>
              <a:defRPr sz="1100">
                <a:solidFill>
                  <a:schemeClr val="tx1"/>
                </a:solidFill>
                <a:latin typeface="Times New Roman" panose="02020603050405020304" pitchFamily="18" charset="0"/>
              </a:defRPr>
            </a:lvl7pPr>
            <a:lvl8pPr marL="3421882" indent="-227283" eaLnBrk="0" fontAlgn="base" hangingPunct="0">
              <a:spcBef>
                <a:spcPct val="30000"/>
              </a:spcBef>
              <a:spcAft>
                <a:spcPct val="0"/>
              </a:spcAft>
              <a:defRPr sz="1100">
                <a:solidFill>
                  <a:schemeClr val="tx1"/>
                </a:solidFill>
                <a:latin typeface="Times New Roman" panose="02020603050405020304" pitchFamily="18" charset="0"/>
              </a:defRPr>
            </a:lvl8pPr>
            <a:lvl9pPr marL="3876450" indent="-227283" eaLnBrk="0" fontAlgn="base" hangingPunct="0">
              <a:spcBef>
                <a:spcPct val="30000"/>
              </a:spcBef>
              <a:spcAft>
                <a:spcPct val="0"/>
              </a:spcAft>
              <a:defRPr sz="1100">
                <a:solidFill>
                  <a:schemeClr val="tx1"/>
                </a:solidFill>
                <a:latin typeface="Times New Roman" panose="02020603050405020304" pitchFamily="18" charset="0"/>
              </a:defRPr>
            </a:lvl9pPr>
          </a:lstStyle>
          <a:p>
            <a:pPr>
              <a:spcBef>
                <a:spcPct val="0"/>
              </a:spcBef>
            </a:pPr>
            <a:fld id="{0EF15541-BD21-4F5C-B358-31F1ED17AA55}" type="slidenum">
              <a:rPr lang="en-US" altLang="en-US" smtClean="0"/>
              <a:pPr>
                <a:spcBef>
                  <a:spcPct val="0"/>
                </a:spcBef>
              </a:pPr>
              <a:t>3</a:t>
            </a:fld>
            <a:endParaRPr lang="en-US" altLang="en-US" smtClean="0"/>
          </a:p>
        </p:txBody>
      </p:sp>
      <p:sp>
        <p:nvSpPr>
          <p:cNvPr id="54276" name="Rectangle 3"/>
          <p:cNvSpPr>
            <a:spLocks noGrp="1" noChangeArrowheads="1"/>
          </p:cNvSpPr>
          <p:nvPr>
            <p:ph type="body" idx="3"/>
          </p:nvPr>
        </p:nvSpPr>
        <p:spPr>
          <a:xfrm>
            <a:off x="892178" y="4391026"/>
            <a:ext cx="5049838" cy="423703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t>Does anyone remember this slide from</a:t>
            </a:r>
            <a:r>
              <a:rPr lang="en-US" altLang="en-US" baseline="0" dirty="0" smtClean="0"/>
              <a:t> 3</a:t>
            </a:r>
            <a:r>
              <a:rPr lang="en-US" altLang="en-US" baseline="30000" dirty="0" smtClean="0"/>
              <a:t>rd</a:t>
            </a:r>
            <a:r>
              <a:rPr lang="en-US" altLang="en-US" baseline="0" dirty="0" smtClean="0"/>
              <a:t> year or 4</a:t>
            </a:r>
            <a:r>
              <a:rPr lang="en-US" altLang="en-US" baseline="30000" dirty="0" smtClean="0"/>
              <a:t>th</a:t>
            </a:r>
            <a:r>
              <a:rPr lang="en-US" altLang="en-US" baseline="0" dirty="0" smtClean="0"/>
              <a:t> year annual training? Were you paying attention or doing something else on your phone? There is a copy of this chart in all the clinics as a friendly reminder. </a:t>
            </a:r>
          </a:p>
          <a:p>
            <a:pPr eaLnBrk="1" hangingPunct="1"/>
            <a:endParaRPr lang="en-US" altLang="en-US" baseline="0" dirty="0" smtClean="0"/>
          </a:p>
          <a:p>
            <a:pPr eaLnBrk="1" hangingPunct="1"/>
            <a:r>
              <a:rPr lang="en-US" altLang="en-US" baseline="0" dirty="0" smtClean="0"/>
              <a:t>T</a:t>
            </a:r>
            <a:r>
              <a:rPr lang="en-US" altLang="en-US" dirty="0" smtClean="0"/>
              <a:t>hese are all sharps. Even dental wires, even blunt end needles.</a:t>
            </a:r>
            <a:r>
              <a:rPr lang="en-US" altLang="en-US" baseline="0" dirty="0" smtClean="0"/>
              <a:t> Anything that could rip a red bag goes in the sharps containers.</a:t>
            </a:r>
          </a:p>
          <a:p>
            <a:pPr eaLnBrk="1" hangingPunct="1"/>
            <a:endParaRPr lang="en-US" altLang="en-US" baseline="0" dirty="0" smtClean="0"/>
          </a:p>
          <a:p>
            <a:pPr eaLnBrk="1" hangingPunct="1"/>
            <a:endParaRPr lang="en-US" altLang="en-US" dirty="0" smtClean="0"/>
          </a:p>
        </p:txBody>
      </p:sp>
    </p:spTree>
    <p:extLst>
      <p:ext uri="{BB962C8B-B14F-4D97-AF65-F5344CB8AC3E}">
        <p14:creationId xmlns:p14="http://schemas.microsoft.com/office/powerpoint/2010/main" val="19207453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Facilities</a:t>
            </a:r>
            <a:r>
              <a:rPr lang="en-US" baseline="0" dirty="0" smtClean="0"/>
              <a:t> pick up the bags, may note a problem with sharps as well as the location, and call our office. Waste is returned to CDM, </a:t>
            </a:r>
            <a:r>
              <a:rPr lang="en-US" dirty="0" smtClean="0"/>
              <a:t>Offenders will identified</a:t>
            </a:r>
            <a:r>
              <a:rPr lang="en-US" baseline="0" dirty="0" smtClean="0"/>
              <a:t> and counselled/lose clinic privileges.</a:t>
            </a:r>
            <a:endParaRPr lang="en-US" dirty="0"/>
          </a:p>
        </p:txBody>
      </p:sp>
      <p:sp>
        <p:nvSpPr>
          <p:cNvPr id="4" name="Slide Number Placeholder 3"/>
          <p:cNvSpPr>
            <a:spLocks noGrp="1"/>
          </p:cNvSpPr>
          <p:nvPr>
            <p:ph type="sldNum" sz="quarter" idx="10"/>
          </p:nvPr>
        </p:nvSpPr>
        <p:spPr/>
        <p:txBody>
          <a:bodyPr/>
          <a:lstStyle/>
          <a:p>
            <a:pPr>
              <a:defRPr/>
            </a:pPr>
            <a:fld id="{CEB3004B-FC9B-4B04-ABA2-997F6667E7B1}" type="slidenum">
              <a:rPr lang="en-US" altLang="en-US" smtClean="0"/>
              <a:pPr>
                <a:defRPr/>
              </a:pPr>
              <a:t>4</a:t>
            </a:fld>
            <a:endParaRPr lang="en-US" altLang="en-US"/>
          </a:p>
        </p:txBody>
      </p:sp>
    </p:spTree>
    <p:extLst>
      <p:ext uri="{BB962C8B-B14F-4D97-AF65-F5344CB8AC3E}">
        <p14:creationId xmlns:p14="http://schemas.microsoft.com/office/powerpoint/2010/main" val="7386485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Rounds performed last Friday to ascertain the extent of the problem. We</a:t>
            </a:r>
            <a:r>
              <a:rPr lang="en-US" baseline="0" dirty="0" smtClean="0"/>
              <a:t> pored over the trash with plastic tongs. </a:t>
            </a:r>
            <a:r>
              <a:rPr lang="en-US" dirty="0" smtClean="0"/>
              <a:t>4 sharps</a:t>
            </a:r>
            <a:r>
              <a:rPr lang="en-US" baseline="0" dirty="0" smtClean="0"/>
              <a:t> found in regular trash. Identified this as a systemic problem. If we can associate provider names with discarded sharps, offenders will be counseled and may lose clinic privileges</a:t>
            </a:r>
            <a:endParaRPr lang="en-US" dirty="0"/>
          </a:p>
        </p:txBody>
      </p:sp>
      <p:sp>
        <p:nvSpPr>
          <p:cNvPr id="4" name="Slide Number Placeholder 3"/>
          <p:cNvSpPr>
            <a:spLocks noGrp="1"/>
          </p:cNvSpPr>
          <p:nvPr>
            <p:ph type="sldNum" sz="quarter" idx="10"/>
          </p:nvPr>
        </p:nvSpPr>
        <p:spPr/>
        <p:txBody>
          <a:bodyPr/>
          <a:lstStyle/>
          <a:p>
            <a:pPr>
              <a:defRPr/>
            </a:pPr>
            <a:fld id="{CEB3004B-FC9B-4B04-ABA2-997F6667E7B1}" type="slidenum">
              <a:rPr lang="en-US" altLang="en-US" smtClean="0"/>
              <a:pPr>
                <a:defRPr/>
              </a:pPr>
              <a:t>5</a:t>
            </a:fld>
            <a:endParaRPr lang="en-US" altLang="en-US"/>
          </a:p>
        </p:txBody>
      </p:sp>
    </p:spTree>
    <p:extLst>
      <p:ext uri="{BB962C8B-B14F-4D97-AF65-F5344CB8AC3E}">
        <p14:creationId xmlns:p14="http://schemas.microsoft.com/office/powerpoint/2010/main" val="28273864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Check yourself before you wreck yourself…..</a:t>
            </a:r>
            <a:endParaRPr lang="en-US" dirty="0"/>
          </a:p>
        </p:txBody>
      </p:sp>
      <p:sp>
        <p:nvSpPr>
          <p:cNvPr id="4" name="Slide Number Placeholder 3"/>
          <p:cNvSpPr>
            <a:spLocks noGrp="1"/>
          </p:cNvSpPr>
          <p:nvPr>
            <p:ph type="sldNum" sz="quarter" idx="10"/>
          </p:nvPr>
        </p:nvSpPr>
        <p:spPr/>
        <p:txBody>
          <a:bodyPr/>
          <a:lstStyle/>
          <a:p>
            <a:pPr>
              <a:defRPr/>
            </a:pPr>
            <a:fld id="{CEB3004B-FC9B-4B04-ABA2-997F6667E7B1}" type="slidenum">
              <a:rPr lang="en-US" altLang="en-US" smtClean="0"/>
              <a:pPr>
                <a:defRPr/>
              </a:pPr>
              <a:t>6</a:t>
            </a:fld>
            <a:endParaRPr lang="en-US" altLang="en-US"/>
          </a:p>
        </p:txBody>
      </p:sp>
    </p:spTree>
    <p:extLst>
      <p:ext uri="{BB962C8B-B14F-4D97-AF65-F5344CB8AC3E}">
        <p14:creationId xmlns:p14="http://schemas.microsoft.com/office/powerpoint/2010/main" val="20584791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chemeClr val="accent1">
                    <a:lumMod val="7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accent1">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Slide Number Placeholder 5"/>
          <p:cNvSpPr>
            <a:spLocks noGrp="1"/>
          </p:cNvSpPr>
          <p:nvPr>
            <p:ph type="sldNum" sz="quarter" idx="10"/>
          </p:nvPr>
        </p:nvSpPr>
        <p:spPr/>
        <p:txBody>
          <a:bodyPr/>
          <a:lstStyle>
            <a:lvl1pPr>
              <a:defRPr/>
            </a:lvl1pPr>
          </a:lstStyle>
          <a:p>
            <a:pPr>
              <a:defRPr/>
            </a:pPr>
            <a:fld id="{21611F84-62AC-4FA1-8FCA-1215021A1BF4}" type="slidenum">
              <a:rPr lang="en-US" altLang="en-US"/>
              <a:pPr>
                <a:defRPr/>
              </a:pPr>
              <a:t>‹#›</a:t>
            </a:fld>
            <a:endParaRPr lang="en-US" altLang="en-US"/>
          </a:p>
        </p:txBody>
      </p:sp>
    </p:spTree>
    <p:extLst>
      <p:ext uri="{BB962C8B-B14F-4D97-AF65-F5344CB8AC3E}">
        <p14:creationId xmlns:p14="http://schemas.microsoft.com/office/powerpoint/2010/main" val="1528470846"/>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p:txBody>
          <a:bodyPr/>
          <a:lstStyle>
            <a:lvl1pPr>
              <a:defRPr/>
            </a:lvl1pPr>
          </a:lstStyle>
          <a:p>
            <a:pPr>
              <a:defRPr/>
            </a:pPr>
            <a:fld id="{C5501A1E-FE0D-403A-8980-53ED0B58C6A3}" type="slidenum">
              <a:rPr lang="en-US" altLang="en-US"/>
              <a:pPr>
                <a:defRPr/>
              </a:pPr>
              <a:t>‹#›</a:t>
            </a:fld>
            <a:endParaRPr lang="en-US" altLang="en-US"/>
          </a:p>
        </p:txBody>
      </p:sp>
    </p:spTree>
    <p:extLst>
      <p:ext uri="{BB962C8B-B14F-4D97-AF65-F5344CB8AC3E}">
        <p14:creationId xmlns:p14="http://schemas.microsoft.com/office/powerpoint/2010/main" val="2221248322"/>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5"/>
          <p:cNvSpPr>
            <a:spLocks noGrp="1"/>
          </p:cNvSpPr>
          <p:nvPr>
            <p:ph type="sldNum" sz="quarter" idx="10"/>
          </p:nvPr>
        </p:nvSpPr>
        <p:spPr/>
        <p:txBody>
          <a:bodyPr/>
          <a:lstStyle>
            <a:lvl1pPr>
              <a:defRPr/>
            </a:lvl1pPr>
          </a:lstStyle>
          <a:p>
            <a:pPr>
              <a:defRPr/>
            </a:pPr>
            <a:fld id="{50687FB5-4799-4285-8177-8411D0DFF4EB}" type="slidenum">
              <a:rPr lang="en-US" altLang="en-US"/>
              <a:pPr>
                <a:defRPr/>
              </a:pPr>
              <a:t>‹#›</a:t>
            </a:fld>
            <a:endParaRPr lang="en-US" altLang="en-US"/>
          </a:p>
        </p:txBody>
      </p:sp>
    </p:spTree>
    <p:extLst>
      <p:ext uri="{BB962C8B-B14F-4D97-AF65-F5344CB8AC3E}">
        <p14:creationId xmlns:p14="http://schemas.microsoft.com/office/powerpoint/2010/main" val="3916375566"/>
      </p:ext>
    </p:extLst>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accent1">
                    <a:lumMod val="7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accent1">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Slide Number Placeholder 5"/>
          <p:cNvSpPr>
            <a:spLocks noGrp="1"/>
          </p:cNvSpPr>
          <p:nvPr>
            <p:ph type="sldNum" sz="quarter" idx="10"/>
          </p:nvPr>
        </p:nvSpPr>
        <p:spPr/>
        <p:txBody>
          <a:bodyPr/>
          <a:lstStyle>
            <a:lvl1pPr>
              <a:defRPr/>
            </a:lvl1pPr>
          </a:lstStyle>
          <a:p>
            <a:pPr>
              <a:defRPr/>
            </a:pPr>
            <a:fld id="{2ACE0DEC-6B9C-428F-9EB0-F55BB330E3C6}" type="slidenum">
              <a:rPr lang="en-US" altLang="en-US"/>
              <a:pPr>
                <a:defRPr/>
              </a:pPr>
              <a:t>‹#›</a:t>
            </a:fld>
            <a:endParaRPr lang="en-US" altLang="en-US"/>
          </a:p>
        </p:txBody>
      </p:sp>
    </p:spTree>
    <p:extLst>
      <p:ext uri="{BB962C8B-B14F-4D97-AF65-F5344CB8AC3E}">
        <p14:creationId xmlns:p14="http://schemas.microsoft.com/office/powerpoint/2010/main" val="286041499"/>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10"/>
          </p:nvPr>
        </p:nvSpPr>
        <p:spPr/>
        <p:txBody>
          <a:bodyPr/>
          <a:lstStyle>
            <a:lvl1pPr>
              <a:defRPr/>
            </a:lvl1pPr>
          </a:lstStyle>
          <a:p>
            <a:pPr>
              <a:defRPr/>
            </a:pPr>
            <a:fld id="{3EB5C4CA-13A6-480D-8F5C-6976CFBD106B}" type="slidenum">
              <a:rPr lang="en-US" altLang="en-US"/>
              <a:pPr>
                <a:defRPr/>
              </a:pPr>
              <a:t>‹#›</a:t>
            </a:fld>
            <a:endParaRPr lang="en-US" altLang="en-US"/>
          </a:p>
        </p:txBody>
      </p:sp>
    </p:spTree>
    <p:extLst>
      <p:ext uri="{BB962C8B-B14F-4D97-AF65-F5344CB8AC3E}">
        <p14:creationId xmlns:p14="http://schemas.microsoft.com/office/powerpoint/2010/main" val="1795504939"/>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a:spLocks noGrp="1"/>
          </p:cNvSpPr>
          <p:nvPr>
            <p:ph type="sldNum" sz="quarter" idx="10"/>
          </p:nvPr>
        </p:nvSpPr>
        <p:spPr/>
        <p:txBody>
          <a:bodyPr/>
          <a:lstStyle>
            <a:lvl1pPr>
              <a:defRPr/>
            </a:lvl1pPr>
          </a:lstStyle>
          <a:p>
            <a:pPr>
              <a:defRPr/>
            </a:pPr>
            <a:fld id="{5608E6D6-11C1-4144-BF18-2DBC28F310F3}" type="slidenum">
              <a:rPr lang="en-US" altLang="en-US"/>
              <a:pPr>
                <a:defRPr/>
              </a:pPr>
              <a:t>‹#›</a:t>
            </a:fld>
            <a:endParaRPr lang="en-US" altLang="en-US"/>
          </a:p>
        </p:txBody>
      </p:sp>
    </p:spTree>
    <p:extLst>
      <p:ext uri="{BB962C8B-B14F-4D97-AF65-F5344CB8AC3E}">
        <p14:creationId xmlns:p14="http://schemas.microsoft.com/office/powerpoint/2010/main" val="4187235366"/>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5"/>
          <p:cNvSpPr>
            <a:spLocks noGrp="1"/>
          </p:cNvSpPr>
          <p:nvPr>
            <p:ph type="sldNum" sz="quarter" idx="10"/>
          </p:nvPr>
        </p:nvSpPr>
        <p:spPr/>
        <p:txBody>
          <a:bodyPr/>
          <a:lstStyle>
            <a:lvl1pPr>
              <a:defRPr/>
            </a:lvl1pPr>
          </a:lstStyle>
          <a:p>
            <a:pPr>
              <a:defRPr/>
            </a:pPr>
            <a:fld id="{31C6EDC1-40E3-4536-83E0-678D4556F991}" type="slidenum">
              <a:rPr lang="en-US" altLang="en-US"/>
              <a:pPr>
                <a:defRPr/>
              </a:pPr>
              <a:t>‹#›</a:t>
            </a:fld>
            <a:endParaRPr lang="en-US" altLang="en-US"/>
          </a:p>
        </p:txBody>
      </p:sp>
    </p:spTree>
    <p:extLst>
      <p:ext uri="{BB962C8B-B14F-4D97-AF65-F5344CB8AC3E}">
        <p14:creationId xmlns:p14="http://schemas.microsoft.com/office/powerpoint/2010/main" val="3946705330"/>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32966789-E554-4E54-83D2-FA4E5CF80446}" type="slidenum">
              <a:rPr lang="en-US" altLang="en-US"/>
              <a:pPr>
                <a:defRPr/>
              </a:pPr>
              <a:t>‹#›</a:t>
            </a:fld>
            <a:endParaRPr lang="en-US" altLang="en-US"/>
          </a:p>
        </p:txBody>
      </p:sp>
    </p:spTree>
    <p:extLst>
      <p:ext uri="{BB962C8B-B14F-4D97-AF65-F5344CB8AC3E}">
        <p14:creationId xmlns:p14="http://schemas.microsoft.com/office/powerpoint/2010/main" val="2510898769"/>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A277ADF3-81F0-4303-963C-25BAE2D44586}" type="slidenum">
              <a:rPr lang="en-US" altLang="en-US"/>
              <a:pPr>
                <a:defRPr/>
              </a:pPr>
              <a:t>‹#›</a:t>
            </a:fld>
            <a:endParaRPr lang="en-US" altLang="en-US"/>
          </a:p>
        </p:txBody>
      </p:sp>
    </p:spTree>
    <p:extLst>
      <p:ext uri="{BB962C8B-B14F-4D97-AF65-F5344CB8AC3E}">
        <p14:creationId xmlns:p14="http://schemas.microsoft.com/office/powerpoint/2010/main" val="461735797"/>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chemeClr val="accent1">
                    <a:lumMod val="75000"/>
                  </a:schemeClr>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1142999"/>
            <a:ext cx="5486400" cy="358457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70E8C736-87BD-4E0B-9B65-DE55251FD9C7}" type="slidenum">
              <a:rPr lang="en-US" altLang="en-US"/>
              <a:pPr>
                <a:defRPr/>
              </a:pPr>
              <a:t>‹#›</a:t>
            </a:fld>
            <a:endParaRPr lang="en-US" altLang="en-US"/>
          </a:p>
        </p:txBody>
      </p:sp>
    </p:spTree>
    <p:extLst>
      <p:ext uri="{BB962C8B-B14F-4D97-AF65-F5344CB8AC3E}">
        <p14:creationId xmlns:p14="http://schemas.microsoft.com/office/powerpoint/2010/main" val="3632401811"/>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0"/>
            <a:ext cx="9144000" cy="10668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027" name="Title Placeholder 1"/>
          <p:cNvSpPr>
            <a:spLocks noGrp="1"/>
          </p:cNvSpPr>
          <p:nvPr>
            <p:ph type="title"/>
          </p:nvPr>
        </p:nvSpPr>
        <p:spPr bwMode="auto">
          <a:xfrm>
            <a:off x="457200" y="76200"/>
            <a:ext cx="8229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Text Placeholder 2"/>
          <p:cNvSpPr>
            <a:spLocks noGrp="1"/>
          </p:cNvSpPr>
          <p:nvPr>
            <p:ph type="body" idx="1"/>
          </p:nvPr>
        </p:nvSpPr>
        <p:spPr bwMode="auto">
          <a:xfrm>
            <a:off x="457200" y="1295400"/>
            <a:ext cx="82296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pic>
        <p:nvPicPr>
          <p:cNvPr id="1029" name="Picture 6"/>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76200" y="6472238"/>
            <a:ext cx="2362200" cy="38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lide Number Placeholder 5"/>
          <p:cNvSpPr>
            <a:spLocks noGrp="1"/>
          </p:cNvSpPr>
          <p:nvPr>
            <p:ph type="sldNum" sz="quarter" idx="4"/>
          </p:nvPr>
        </p:nvSpPr>
        <p:spPr>
          <a:xfrm>
            <a:off x="8742363" y="685800"/>
            <a:ext cx="401637"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600" b="1">
                <a:solidFill>
                  <a:schemeClr val="bg1"/>
                </a:solidFill>
                <a:latin typeface="Arial Narrow" panose="020B0606020202030204" pitchFamily="34" charset="0"/>
              </a:defRPr>
            </a:lvl1pPr>
          </a:lstStyle>
          <a:p>
            <a:pPr>
              <a:defRPr/>
            </a:pPr>
            <a:fld id="{5D91F7A1-3DBE-440F-BA6B-3C764C8186FD}" type="slidenum">
              <a:rPr lang="en-US" altLang="en-US"/>
              <a:pPr>
                <a:defRPr/>
              </a:pPr>
              <a:t>‹#›</a:t>
            </a:fld>
            <a:endParaRPr lang="en-US" altLang="en-US"/>
          </a:p>
        </p:txBody>
      </p:sp>
      <p:sp>
        <p:nvSpPr>
          <p:cNvPr id="3079" name="TextBox 7"/>
          <p:cNvSpPr txBox="1">
            <a:spLocks noChangeArrowheads="1"/>
          </p:cNvSpPr>
          <p:nvPr/>
        </p:nvSpPr>
        <p:spPr bwMode="auto">
          <a:xfrm>
            <a:off x="7111453" y="6396038"/>
            <a:ext cx="1829347" cy="446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eaLnBrk="1" hangingPunct="1">
              <a:defRPr/>
            </a:pPr>
            <a:r>
              <a:rPr lang="en-US" altLang="en-US" sz="1200" dirty="0" smtClean="0">
                <a:solidFill>
                  <a:srgbClr val="376092"/>
                </a:solidFill>
                <a:latin typeface="Verdana" panose="020B0604030504040204" pitchFamily="34" charset="0"/>
                <a:ea typeface="Verdana" panose="020B0604030504040204" pitchFamily="34" charset="0"/>
                <a:cs typeface="Verdana" panose="020B0604030504040204" pitchFamily="34" charset="0"/>
              </a:rPr>
              <a:t>Biosafety</a:t>
            </a:r>
            <a:br>
              <a:rPr lang="en-US" altLang="en-US" sz="1200" dirty="0" smtClean="0">
                <a:solidFill>
                  <a:srgbClr val="376092"/>
                </a:solidFill>
                <a:latin typeface="Verdana" panose="020B0604030504040204" pitchFamily="34" charset="0"/>
                <a:ea typeface="Verdana" panose="020B0604030504040204" pitchFamily="34" charset="0"/>
                <a:cs typeface="Verdana" panose="020B0604030504040204" pitchFamily="34" charset="0"/>
              </a:rPr>
            </a:br>
            <a:r>
              <a:rPr lang="en-US" altLang="en-US" sz="1100" dirty="0" smtClean="0">
                <a:solidFill>
                  <a:srgbClr val="376092"/>
                </a:solidFill>
                <a:latin typeface="Verdana" panose="020B0604030504040204" pitchFamily="34" charset="0"/>
                <a:ea typeface="Verdana" panose="020B0604030504040204" pitchFamily="34" charset="0"/>
                <a:cs typeface="Verdana" panose="020B0604030504040204" pitchFamily="34" charset="0"/>
              </a:rPr>
              <a:t>www.ehs.columbia.edu</a:t>
            </a:r>
          </a:p>
        </p:txBody>
      </p:sp>
    </p:spTree>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Lst>
  <p:transition/>
  <p:timing>
    <p:tnLst>
      <p:par>
        <p:cTn id="1" dur="indefinite" restart="never" nodeType="tmRoot"/>
      </p:par>
    </p:tnLst>
  </p:timing>
  <p:hf sldNum="0" hdr="0" ftr="0" dt="0"/>
  <p:txStyles>
    <p:titleStyle>
      <a:lvl1pPr algn="ctr" rtl="0" eaLnBrk="0" fontAlgn="base" hangingPunct="0">
        <a:spcBef>
          <a:spcPct val="0"/>
        </a:spcBef>
        <a:spcAft>
          <a:spcPct val="0"/>
        </a:spcAft>
        <a:defRPr sz="4400" kern="1200">
          <a:solidFill>
            <a:schemeClr val="bg1"/>
          </a:solidFill>
          <a:latin typeface="Arial" pitchFamily="34" charset="0"/>
          <a:ea typeface="+mj-ea"/>
          <a:cs typeface="Arial" pitchFamily="34" charset="0"/>
        </a:defRPr>
      </a:lvl1pPr>
      <a:lvl2pPr algn="ctr" rtl="0" eaLnBrk="0" fontAlgn="base" hangingPunct="0">
        <a:spcBef>
          <a:spcPct val="0"/>
        </a:spcBef>
        <a:spcAft>
          <a:spcPct val="0"/>
        </a:spcAft>
        <a:defRPr sz="4400">
          <a:solidFill>
            <a:schemeClr val="bg1"/>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bg1"/>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bg1"/>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bg1"/>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bg1"/>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bg1"/>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bg1"/>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bg1"/>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Font typeface="Wingdings" panose="05000000000000000000" pitchFamily="2" charset="2"/>
        <a:buChar char="Ø"/>
        <a:defRPr sz="2400" kern="1200">
          <a:solidFill>
            <a:srgbClr val="376092"/>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panose="020B0604020202020204" pitchFamily="34" charset="0"/>
        <a:buChar char="–"/>
        <a:defRPr sz="2400" kern="1200">
          <a:solidFill>
            <a:srgbClr val="376092"/>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Wingdings" panose="05000000000000000000" pitchFamily="2" charset="2"/>
        <a:buChar char="ü"/>
        <a:defRPr sz="2400" kern="1200">
          <a:solidFill>
            <a:srgbClr val="376092"/>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Wingdings" panose="05000000000000000000" pitchFamily="2" charset="2"/>
        <a:buChar char="§"/>
        <a:defRPr sz="2400" kern="1200">
          <a:solidFill>
            <a:srgbClr val="376092"/>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400" kern="1200">
          <a:solidFill>
            <a:srgbClr val="37609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biosafety@columbia.edu"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52400" y="3276600"/>
            <a:ext cx="8839200" cy="914400"/>
          </a:xfrm>
        </p:spPr>
        <p:txBody>
          <a:bodyPr/>
          <a:lstStyle/>
          <a:p>
            <a:pPr eaLnBrk="1" hangingPunct="1"/>
            <a:r>
              <a:rPr lang="en-US" altLang="en-US" sz="3200" b="1"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A</a:t>
            </a:r>
            <a:r>
              <a:rPr lang="en-US" altLang="en-US" sz="3200" b="1" dirty="0" smtClean="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ppropriate Sharps Disposal</a:t>
            </a:r>
            <a:br>
              <a:rPr lang="en-US" altLang="en-US" sz="3200" b="1" dirty="0" smtClean="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br>
            <a:r>
              <a:rPr lang="en-US" altLang="en-US" sz="2800" dirty="0" smtClean="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College of Dental Medicine </a:t>
            </a:r>
            <a:br>
              <a:rPr lang="en-US" altLang="en-US" sz="2800" dirty="0" smtClean="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br>
            <a:r>
              <a:rPr lang="en-US" altLang="en-US" sz="2800"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
            </a:r>
            <a:br>
              <a:rPr lang="en-US" altLang="en-US" sz="2800"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br>
            <a:r>
              <a:rPr lang="en-US" altLang="en-US" sz="2800" dirty="0" smtClean="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
            </a:r>
            <a:br>
              <a:rPr lang="en-US" altLang="en-US" sz="2800" dirty="0" smtClean="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br>
            <a:r>
              <a:rPr lang="en-US" altLang="en-US" sz="2800"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
            </a:r>
            <a:br>
              <a:rPr lang="en-US" altLang="en-US" sz="2800"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br>
            <a:r>
              <a:rPr lang="en-US" altLang="en-US" sz="2800" dirty="0" smtClean="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hlinkClick r:id="rId3"/>
              </a:rPr>
              <a:t>biosafety@columbia.edu</a:t>
            </a:r>
            <a:r>
              <a:rPr lang="en-US" altLang="en-US" sz="2800" dirty="0" smtClean="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
            </a:r>
            <a:br>
              <a:rPr lang="en-US" altLang="en-US" sz="2800" dirty="0" smtClean="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br>
            <a:endParaRPr lang="en-US" altLang="en-US" sz="2800" dirty="0" smtClean="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6" name="Rectangle 3"/>
          <p:cNvSpPr txBox="1">
            <a:spLocks noChangeArrowheads="1"/>
          </p:cNvSpPr>
          <p:nvPr/>
        </p:nvSpPr>
        <p:spPr>
          <a:xfrm>
            <a:off x="1765631" y="1905000"/>
            <a:ext cx="5043364" cy="1828800"/>
          </a:xfrm>
          <a:prstGeom prst="rect">
            <a:avLst/>
          </a:prstGeom>
        </p:spPr>
        <p:txBody>
          <a:bodyPr/>
          <a:lstStyle>
            <a:lvl1pPr marL="342900" indent="-342900" algn="l" defTabSz="914400" rtl="0" eaLnBrk="1" latinLnBrk="0" hangingPunct="1">
              <a:spcBef>
                <a:spcPct val="20000"/>
              </a:spcBef>
              <a:buFont typeface="Wingdings" pitchFamily="2" charset="2"/>
              <a:buChar char="Ø"/>
              <a:defRPr sz="2400" kern="1200">
                <a:solidFill>
                  <a:schemeClr val="accent1">
                    <a:lumMod val="75000"/>
                  </a:schemeClr>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400" kern="1200">
                <a:solidFill>
                  <a:schemeClr val="accent1">
                    <a:lumMod val="75000"/>
                  </a:schemeClr>
                </a:solidFill>
                <a:latin typeface="Arial" pitchFamily="34" charset="0"/>
                <a:ea typeface="+mn-ea"/>
                <a:cs typeface="Arial" pitchFamily="34" charset="0"/>
              </a:defRPr>
            </a:lvl2pPr>
            <a:lvl3pPr marL="1143000" indent="-228600" algn="l" defTabSz="914400" rtl="0" eaLnBrk="1" latinLnBrk="0" hangingPunct="1">
              <a:spcBef>
                <a:spcPct val="20000"/>
              </a:spcBef>
              <a:buFont typeface="Wingdings" pitchFamily="2" charset="2"/>
              <a:buChar char="ü"/>
              <a:defRPr sz="2400" kern="1200">
                <a:solidFill>
                  <a:schemeClr val="accent1">
                    <a:lumMod val="75000"/>
                  </a:schemeClr>
                </a:solidFill>
                <a:latin typeface="Arial" pitchFamily="34" charset="0"/>
                <a:ea typeface="+mn-ea"/>
                <a:cs typeface="Arial" pitchFamily="34" charset="0"/>
              </a:defRPr>
            </a:lvl3pPr>
            <a:lvl4pPr marL="1600200" indent="-228600" algn="l" defTabSz="914400" rtl="0" eaLnBrk="1" latinLnBrk="0" hangingPunct="1">
              <a:spcBef>
                <a:spcPct val="20000"/>
              </a:spcBef>
              <a:buFont typeface="Wingdings" pitchFamily="2" charset="2"/>
              <a:buChar char="§"/>
              <a:defRPr sz="2400" kern="1200">
                <a:solidFill>
                  <a:schemeClr val="accent1">
                    <a:lumMod val="75000"/>
                  </a:schemeClr>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400" kern="1200">
                <a:solidFill>
                  <a:schemeClr val="accent1">
                    <a:lumMod val="7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Wingdings" pitchFamily="2" charset="2"/>
              <a:buNone/>
              <a:defRPr/>
            </a:pPr>
            <a:endParaRPr lang="en-US" b="1" dirty="0" smtClean="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028377296"/>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
            <a:ext cx="8229600" cy="914400"/>
          </a:xfrm>
        </p:spPr>
        <p:txBody>
          <a:bodyPr/>
          <a:lstStyle/>
          <a:p>
            <a:r>
              <a:rPr lang="en-US" sz="2800" b="1" dirty="0" smtClean="0">
                <a:latin typeface="Verdana" panose="020B0604030504040204" pitchFamily="34" charset="0"/>
                <a:ea typeface="Verdana" panose="020B0604030504040204" pitchFamily="34" charset="0"/>
                <a:cs typeface="Verdana" panose="020B0604030504040204" pitchFamily="34" charset="0"/>
              </a:rPr>
              <a:t>What happens when a sharp is inappropriately disposed into a bag?</a:t>
            </a:r>
            <a:endParaRPr lang="en-US" sz="2800" b="1" dirty="0">
              <a:latin typeface="Verdana" panose="020B0604030504040204" pitchFamily="34" charset="0"/>
              <a:ea typeface="Verdana" panose="020B0604030504040204" pitchFamily="34" charset="0"/>
              <a:cs typeface="Verdana" panose="020B0604030504040204"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92417" y="3886200"/>
            <a:ext cx="3114261" cy="2335696"/>
          </a:xfrm>
          <a:prstGeom prst="rect">
            <a:avLst/>
          </a:prstGeom>
        </p:spPr>
      </p:pic>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l="24167" r="22500" b="33333"/>
          <a:stretch/>
        </p:blipFill>
        <p:spPr>
          <a:xfrm>
            <a:off x="5943600" y="1143000"/>
            <a:ext cx="2676939" cy="2509630"/>
          </a:xfrm>
          <a:prstGeom prst="rect">
            <a:avLst/>
          </a:prstGeom>
        </p:spPr>
      </p:pic>
      <p:sp>
        <p:nvSpPr>
          <p:cNvPr id="3" name="TextBox 2"/>
          <p:cNvSpPr txBox="1"/>
          <p:nvPr/>
        </p:nvSpPr>
        <p:spPr>
          <a:xfrm>
            <a:off x="152400" y="1219200"/>
            <a:ext cx="5486400" cy="2862322"/>
          </a:xfrm>
          <a:prstGeom prst="rect">
            <a:avLst/>
          </a:prstGeom>
          <a:noFill/>
        </p:spPr>
        <p:txBody>
          <a:bodyPr wrap="square" rtlCol="0">
            <a:spAutoFit/>
          </a:bodyPr>
          <a:lstStyle/>
          <a:p>
            <a:pPr marL="342900" indent="-342900">
              <a:buFont typeface="Wingdings" panose="05000000000000000000" pitchFamily="2" charset="2"/>
              <a:buChar char="Ø"/>
            </a:pPr>
            <a:r>
              <a:rPr lang="en-US" sz="2000" dirty="0" smtClean="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You may get injured</a:t>
            </a:r>
          </a:p>
          <a:p>
            <a:pPr marL="342900" indent="-342900">
              <a:buFont typeface="Wingdings" panose="05000000000000000000" pitchFamily="2" charset="2"/>
              <a:buChar char="Ø"/>
            </a:pPr>
            <a:r>
              <a:rPr lang="en-US" sz="2000" dirty="0" smtClean="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Your colleague may get injured</a:t>
            </a:r>
          </a:p>
          <a:p>
            <a:pPr marL="342900" indent="-342900">
              <a:buFont typeface="Wingdings" panose="05000000000000000000" pitchFamily="2" charset="2"/>
              <a:buChar char="Ø"/>
            </a:pPr>
            <a:r>
              <a:rPr lang="en-US" sz="2000" dirty="0" smtClean="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Facilities custodians may get injured</a:t>
            </a:r>
          </a:p>
          <a:p>
            <a:pPr marL="342900" indent="-342900">
              <a:buFont typeface="Arial" panose="020B0604020202020204" pitchFamily="34" charset="0"/>
              <a:buChar char="•"/>
            </a:pPr>
            <a:endParaRPr lang="en-US" sz="2000"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endParaRPr>
          </a:p>
          <a:p>
            <a:r>
              <a:rPr lang="en-US" sz="2000" dirty="0" smtClean="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This is an enormous liability for the College and University</a:t>
            </a:r>
          </a:p>
          <a:p>
            <a:endParaRPr lang="en-US" sz="2000" dirty="0" smtClean="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endParaRPr>
          </a:p>
          <a:p>
            <a:r>
              <a:rPr lang="en-US" sz="2000" dirty="0" smtClean="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Sharps must be disposed into the wall-mounted sharps container</a:t>
            </a:r>
            <a:endParaRPr lang="en-US" sz="2000"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endParaRPr>
          </a:p>
        </p:txBody>
      </p:sp>
      <p:pic>
        <p:nvPicPr>
          <p:cNvPr id="6" name="Picture 2" descr="http://www.unimedmidwest.com/Sharps/Images/WME3galWallMtUnit30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1200" y="4593941"/>
            <a:ext cx="1448126" cy="1608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25874546"/>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4" descr="Screen Clipping"/>
          <p:cNvPicPr>
            <a:picLocks noChangeAspect="1"/>
          </p:cNvPicPr>
          <p:nvPr/>
        </p:nvPicPr>
        <p:blipFill rotWithShape="1">
          <a:blip r:embed="rId3">
            <a:extLst>
              <a:ext uri="{28A0092B-C50C-407E-A947-70E740481C1C}">
                <a14:useLocalDpi xmlns:a14="http://schemas.microsoft.com/office/drawing/2010/main" val="0"/>
              </a:ext>
            </a:extLst>
          </a:blip>
          <a:srcRect r="24362" b="1396"/>
          <a:stretch/>
        </p:blipFill>
        <p:spPr bwMode="auto">
          <a:xfrm>
            <a:off x="4191001" y="1143000"/>
            <a:ext cx="2872378" cy="4855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1" name="Rectangle 2"/>
          <p:cNvSpPr>
            <a:spLocks noGrp="1" noChangeArrowheads="1"/>
          </p:cNvSpPr>
          <p:nvPr>
            <p:ph type="title"/>
          </p:nvPr>
        </p:nvSpPr>
        <p:spPr>
          <a:xfrm>
            <a:off x="65881" y="129646"/>
            <a:ext cx="9078119" cy="717550"/>
          </a:xfrm>
        </p:spPr>
        <p:txBody>
          <a:bodyPr/>
          <a:lstStyle/>
          <a:p>
            <a:pPr eaLnBrk="1" hangingPunct="1"/>
            <a:r>
              <a:rPr lang="en-US" altLang="en-US" sz="3200" b="1" dirty="0" smtClean="0">
                <a:latin typeface="Verdana" panose="020B0604030504040204" pitchFamily="34" charset="0"/>
                <a:ea typeface="Verdana" panose="020B0604030504040204" pitchFamily="34" charset="0"/>
                <a:cs typeface="Verdana" panose="020B0604030504040204" pitchFamily="34" charset="0"/>
              </a:rPr>
              <a:t>Regulated Medical Waste Management</a:t>
            </a:r>
          </a:p>
        </p:txBody>
      </p:sp>
      <p:sp>
        <p:nvSpPr>
          <p:cNvPr id="53252" name="Rectangle 3"/>
          <p:cNvSpPr txBox="1">
            <a:spLocks noChangeArrowheads="1"/>
          </p:cNvSpPr>
          <p:nvPr/>
        </p:nvSpPr>
        <p:spPr bwMode="auto">
          <a:xfrm>
            <a:off x="-23446" y="1143000"/>
            <a:ext cx="43434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Wingdings" panose="05000000000000000000" pitchFamily="2" charset="2"/>
              <a:buChar char="Ø"/>
              <a:defRPr sz="2400">
                <a:solidFill>
                  <a:srgbClr val="376092"/>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rgbClr val="376092"/>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ü"/>
              <a:defRPr sz="2400">
                <a:solidFill>
                  <a:srgbClr val="376092"/>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400">
                <a:solidFill>
                  <a:srgbClr val="376092"/>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400">
                <a:solidFill>
                  <a:srgbClr val="37609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400">
                <a:solidFill>
                  <a:srgbClr val="37609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400">
                <a:solidFill>
                  <a:srgbClr val="37609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400">
                <a:solidFill>
                  <a:srgbClr val="37609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400">
                <a:solidFill>
                  <a:srgbClr val="376092"/>
                </a:solidFill>
                <a:latin typeface="Arial" panose="020B0604020202020204" pitchFamily="34" charset="0"/>
                <a:cs typeface="Arial" panose="020B0604020202020204" pitchFamily="34" charset="0"/>
              </a:defRPr>
            </a:lvl9pPr>
          </a:lstStyle>
          <a:p>
            <a:pPr eaLnBrk="1" hangingPunct="1">
              <a:buSzPct val="75000"/>
            </a:pPr>
            <a:r>
              <a:rPr lang="en-US" altLang="en-US" sz="2000" dirty="0" smtClean="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Wall charts identifying appropriate disposal routes for regulated medical waste are posted throughout the clinics</a:t>
            </a:r>
          </a:p>
          <a:p>
            <a:pPr marL="457200" lvl="1" indent="0" eaLnBrk="1" hangingPunct="1">
              <a:buSzPct val="75000"/>
              <a:buNone/>
            </a:pPr>
            <a:endParaRPr lang="en-US" altLang="en-US" sz="800"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endParaRPr>
          </a:p>
          <a:p>
            <a:pPr eaLnBrk="1" hangingPunct="1">
              <a:buSzPct val="75000"/>
            </a:pPr>
            <a:r>
              <a:rPr lang="en-US" altLang="en-US" sz="2000" dirty="0" smtClean="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Please take note of the types of materials that require disposal in a sharps container</a:t>
            </a:r>
          </a:p>
          <a:p>
            <a:pPr lvl="1" eaLnBrk="1" hangingPunct="1">
              <a:buSzPct val="75000"/>
            </a:pPr>
            <a:r>
              <a:rPr lang="en-US" altLang="en-US" sz="2000" dirty="0" smtClean="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Endodontic files</a:t>
            </a:r>
          </a:p>
          <a:p>
            <a:pPr lvl="1" eaLnBrk="1" hangingPunct="1">
              <a:buSzPct val="75000"/>
            </a:pPr>
            <a:r>
              <a:rPr lang="en-US" altLang="en-US" sz="2000" dirty="0" smtClean="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Dental wires</a:t>
            </a:r>
          </a:p>
          <a:p>
            <a:pPr lvl="1" eaLnBrk="1" hangingPunct="1">
              <a:buSzPct val="75000"/>
            </a:pPr>
            <a:r>
              <a:rPr lang="en-US" altLang="en-US" sz="2000" dirty="0" smtClean="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Any syringes with a needle</a:t>
            </a:r>
          </a:p>
          <a:p>
            <a:pPr lvl="1" eaLnBrk="1" hangingPunct="1">
              <a:buSzPct val="75000"/>
            </a:pPr>
            <a:r>
              <a:rPr lang="en-US" altLang="en-US" sz="2000" dirty="0" smtClean="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Scalpels</a:t>
            </a:r>
          </a:p>
          <a:p>
            <a:pPr lvl="1" eaLnBrk="1" hangingPunct="1">
              <a:buSzPct val="75000"/>
            </a:pPr>
            <a:r>
              <a:rPr lang="en-US" altLang="en-US" sz="2000" dirty="0" smtClean="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Dental Burrs</a:t>
            </a:r>
          </a:p>
          <a:p>
            <a:pPr lvl="1" eaLnBrk="1" hangingPunct="1">
              <a:buSzPct val="75000"/>
            </a:pPr>
            <a:r>
              <a:rPr lang="en-US" altLang="en-US" sz="2000" dirty="0" smtClean="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Anesthetic needles</a:t>
            </a:r>
            <a:endParaRPr lang="en-US" altLang="en-US" sz="2000"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endParaRPr>
          </a:p>
        </p:txBody>
      </p:sp>
      <p:pic>
        <p:nvPicPr>
          <p:cNvPr id="5" name="Picture 4" descr="Screen Clipping"/>
          <p:cNvPicPr>
            <a:picLocks noChangeAspect="1"/>
          </p:cNvPicPr>
          <p:nvPr/>
        </p:nvPicPr>
        <p:blipFill rotWithShape="1">
          <a:blip r:embed="rId3">
            <a:extLst>
              <a:ext uri="{28A0092B-C50C-407E-A947-70E740481C1C}">
                <a14:useLocalDpi xmlns:a14="http://schemas.microsoft.com/office/drawing/2010/main" val="0"/>
              </a:ext>
            </a:extLst>
          </a:blip>
          <a:srcRect t="8553" r="72255" b="50930"/>
          <a:stretch/>
        </p:blipFill>
        <p:spPr bwMode="auto">
          <a:xfrm>
            <a:off x="7239000" y="1447800"/>
            <a:ext cx="1840752" cy="3485941"/>
          </a:xfrm>
          <a:prstGeom prst="rect">
            <a:avLst/>
          </a:prstGeom>
          <a:noFill/>
          <a:ln w="5715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latin typeface="Verdana" panose="020B0604030504040204" pitchFamily="34" charset="0"/>
                <a:ea typeface="Verdana" panose="020B0604030504040204" pitchFamily="34" charset="0"/>
                <a:cs typeface="Verdana" panose="020B0604030504040204" pitchFamily="34" charset="0"/>
              </a:rPr>
              <a:t>These items are all sharps:</a:t>
            </a:r>
            <a:endParaRPr lang="en-US" sz="3600" b="1" dirty="0">
              <a:latin typeface="Verdana" panose="020B0604030504040204" pitchFamily="34" charset="0"/>
              <a:ea typeface="Verdana" panose="020B0604030504040204" pitchFamily="34" charset="0"/>
              <a:cs typeface="Verdana" panose="020B0604030504040204" pitchFamily="34" charset="0"/>
            </a:endParaRPr>
          </a:p>
        </p:txBody>
      </p:sp>
      <p:pic>
        <p:nvPicPr>
          <p:cNvPr id="6" name="Picture 2" descr="ae04c83d-8caf-45a6-b789-2272f2195c39@namprd0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260" t="36730" r="3355" b="32867"/>
          <a:stretch/>
        </p:blipFill>
        <p:spPr bwMode="auto">
          <a:xfrm rot="10800000" flipV="1">
            <a:off x="2362200" y="5410200"/>
            <a:ext cx="464777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l="24580" t="50000" r="43969" b="24194"/>
          <a:stretch/>
        </p:blipFill>
        <p:spPr>
          <a:xfrm>
            <a:off x="2895600" y="2057400"/>
            <a:ext cx="3474138" cy="2137931"/>
          </a:xfrm>
          <a:prstGeom prst="rect">
            <a:avLst/>
          </a:prstGeom>
        </p:spPr>
      </p:pic>
      <p:sp>
        <p:nvSpPr>
          <p:cNvPr id="3" name="TextBox 2"/>
          <p:cNvSpPr txBox="1"/>
          <p:nvPr/>
        </p:nvSpPr>
        <p:spPr>
          <a:xfrm>
            <a:off x="66047" y="1219200"/>
            <a:ext cx="9101399" cy="707886"/>
          </a:xfrm>
          <a:prstGeom prst="rect">
            <a:avLst/>
          </a:prstGeom>
          <a:noFill/>
        </p:spPr>
        <p:txBody>
          <a:bodyPr wrap="square" rtlCol="0">
            <a:spAutoFit/>
          </a:bodyPr>
          <a:lstStyle/>
          <a:p>
            <a:pPr algn="ctr"/>
            <a:r>
              <a:rPr lang="en-US" sz="2000" dirty="0" smtClean="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Part of unused kit – Even unused sharps as part of a kit must be segregated prior to disposal</a:t>
            </a:r>
            <a:endParaRPr lang="en-US" sz="2000"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10" name="TextBox 9"/>
          <p:cNvSpPr txBox="1"/>
          <p:nvPr/>
        </p:nvSpPr>
        <p:spPr>
          <a:xfrm>
            <a:off x="152400" y="4648200"/>
            <a:ext cx="8991600" cy="707886"/>
          </a:xfrm>
          <a:prstGeom prst="rect">
            <a:avLst/>
          </a:prstGeom>
          <a:noFill/>
        </p:spPr>
        <p:txBody>
          <a:bodyPr wrap="square" rtlCol="0">
            <a:spAutoFit/>
          </a:bodyPr>
          <a:lstStyle/>
          <a:p>
            <a:pPr algn="ctr"/>
            <a:r>
              <a:rPr lang="en-US" sz="2000" dirty="0" smtClean="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Blunt needle – Needles used to dispense </a:t>
            </a:r>
          </a:p>
          <a:p>
            <a:pPr algn="ctr"/>
            <a:r>
              <a:rPr lang="en-US" sz="2000" dirty="0" smtClean="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etching solution are still sharps</a:t>
            </a:r>
            <a:endParaRPr lang="en-US" sz="2000"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57685823"/>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latin typeface="Verdana" panose="020B0604030504040204" pitchFamily="34" charset="0"/>
                <a:ea typeface="Verdana" panose="020B0604030504040204" pitchFamily="34" charset="0"/>
                <a:cs typeface="Verdana" panose="020B0604030504040204" pitchFamily="34" charset="0"/>
              </a:rPr>
              <a:t>Compliance Rounds</a:t>
            </a:r>
            <a:endParaRPr lang="en-US" sz="4000" b="1" dirty="0">
              <a:latin typeface="Verdana" panose="020B0604030504040204" pitchFamily="34" charset="0"/>
              <a:ea typeface="Verdana" panose="020B0604030504040204" pitchFamily="34" charset="0"/>
              <a:cs typeface="Verdana" panose="020B0604030504040204" pitchFamily="34" charset="0"/>
            </a:endParaRP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t="7526"/>
          <a:stretch/>
        </p:blipFill>
        <p:spPr>
          <a:xfrm>
            <a:off x="4572000" y="1143000"/>
            <a:ext cx="4248150" cy="5237922"/>
          </a:xfrm>
          <a:prstGeom prst="rect">
            <a:avLst/>
          </a:prstGeom>
        </p:spPr>
      </p:pic>
      <p:sp>
        <p:nvSpPr>
          <p:cNvPr id="5" name="AutoShape 2" descr="Image result for worried fac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48600" y="3505200"/>
            <a:ext cx="309563" cy="309563"/>
          </a:xfrm>
          <a:prstGeom prst="rect">
            <a:avLst/>
          </a:prstGeom>
        </p:spPr>
      </p:pic>
      <p:sp>
        <p:nvSpPr>
          <p:cNvPr id="6" name="Rectangle 3"/>
          <p:cNvSpPr txBox="1">
            <a:spLocks noChangeArrowheads="1"/>
          </p:cNvSpPr>
          <p:nvPr/>
        </p:nvSpPr>
        <p:spPr bwMode="auto">
          <a:xfrm>
            <a:off x="0" y="1295400"/>
            <a:ext cx="4581525"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Wingdings" panose="05000000000000000000" pitchFamily="2" charset="2"/>
              <a:buChar char="Ø"/>
              <a:defRPr sz="2400">
                <a:solidFill>
                  <a:srgbClr val="376092"/>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rgbClr val="376092"/>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ü"/>
              <a:defRPr sz="2400">
                <a:solidFill>
                  <a:srgbClr val="376092"/>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400">
                <a:solidFill>
                  <a:srgbClr val="376092"/>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400">
                <a:solidFill>
                  <a:srgbClr val="37609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400">
                <a:solidFill>
                  <a:srgbClr val="37609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400">
                <a:solidFill>
                  <a:srgbClr val="37609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400">
                <a:solidFill>
                  <a:srgbClr val="37609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400">
                <a:solidFill>
                  <a:srgbClr val="376092"/>
                </a:solidFill>
                <a:latin typeface="Arial" panose="020B0604020202020204" pitchFamily="34" charset="0"/>
                <a:cs typeface="Arial" panose="020B0604020202020204" pitchFamily="34" charset="0"/>
              </a:defRPr>
            </a:lvl9pPr>
          </a:lstStyle>
          <a:p>
            <a:pPr eaLnBrk="1" hangingPunct="1">
              <a:buSzPct val="75000"/>
            </a:pPr>
            <a:r>
              <a:rPr lang="en-US" altLang="en-US" sz="2000" dirty="0" smtClean="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EH&amp;S and clinic administrators perform compliance rounds to monitor waste bags for inappropriately disposed sharps</a:t>
            </a:r>
          </a:p>
          <a:p>
            <a:pPr marL="457200" lvl="1" indent="0" eaLnBrk="1" hangingPunct="1">
              <a:buSzPct val="75000"/>
              <a:buNone/>
            </a:pPr>
            <a:endParaRPr lang="en-US" altLang="en-US" sz="800"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endParaRPr>
          </a:p>
          <a:p>
            <a:pPr eaLnBrk="1" hangingPunct="1">
              <a:buSzPct val="75000"/>
            </a:pPr>
            <a:r>
              <a:rPr lang="en-US" altLang="en-US" sz="2000" dirty="0" smtClean="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Penalties for non-compliance can include revocation of clinic privileges</a:t>
            </a:r>
            <a:endParaRPr lang="en-US" altLang="en-US" sz="2000"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26144486"/>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latin typeface="Verdana" panose="020B0604030504040204" pitchFamily="34" charset="0"/>
                <a:ea typeface="Verdana" panose="020B0604030504040204" pitchFamily="34" charset="0"/>
                <a:cs typeface="Verdana" panose="020B0604030504040204" pitchFamily="34" charset="0"/>
              </a:rPr>
              <a:t>How do I do the right thing?</a:t>
            </a:r>
            <a:endParaRPr lang="en-US" sz="3600" b="1" dirty="0">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a:xfrm>
            <a:off x="152400" y="1295400"/>
            <a:ext cx="8915400" cy="5105400"/>
          </a:xfrm>
        </p:spPr>
        <p:txBody>
          <a:bodyPr/>
          <a:lstStyle/>
          <a:p>
            <a:r>
              <a:rPr lang="en-US" sz="2000" dirty="0" smtClean="0">
                <a:latin typeface="Verdana" panose="020B0604030504040204" pitchFamily="34" charset="0"/>
                <a:ea typeface="Verdana" panose="020B0604030504040204" pitchFamily="34" charset="0"/>
                <a:cs typeface="Verdana" panose="020B0604030504040204" pitchFamily="34" charset="0"/>
              </a:rPr>
              <a:t>You make a decision every time you discard something in the clinic - Make that decision the right one</a:t>
            </a:r>
          </a:p>
          <a:p>
            <a:r>
              <a:rPr lang="en-US" sz="2000" dirty="0" smtClean="0">
                <a:latin typeface="Verdana" panose="020B0604030504040204" pitchFamily="34" charset="0"/>
                <a:ea typeface="Verdana" panose="020B0604030504040204" pitchFamily="34" charset="0"/>
                <a:cs typeface="Verdana" panose="020B0604030504040204" pitchFamily="34" charset="0"/>
              </a:rPr>
              <a:t>Look out for your colleagues</a:t>
            </a:r>
          </a:p>
          <a:p>
            <a:r>
              <a:rPr lang="en-US" sz="2000" dirty="0" smtClean="0">
                <a:latin typeface="Verdana" panose="020B0604030504040204" pitchFamily="34" charset="0"/>
                <a:ea typeface="Verdana" panose="020B0604030504040204" pitchFamily="34" charset="0"/>
                <a:cs typeface="Verdana" panose="020B0604030504040204" pitchFamily="34" charset="0"/>
              </a:rPr>
              <a:t>If you see an unsafe practice, say something</a:t>
            </a:r>
          </a:p>
          <a:p>
            <a:r>
              <a:rPr lang="en-US" sz="2000" dirty="0" smtClean="0">
                <a:latin typeface="Verdana" panose="020B0604030504040204" pitchFamily="34" charset="0"/>
                <a:ea typeface="Verdana" panose="020B0604030504040204" pitchFamily="34" charset="0"/>
                <a:cs typeface="Verdana" panose="020B0604030504040204" pitchFamily="34" charset="0"/>
              </a:rPr>
              <a:t>As well as watching over what happens with the patient, Faculty should carefully observe how materials are disposed, and correct any aberrant behaviors</a:t>
            </a:r>
            <a:endParaRPr lang="en-US" sz="20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251930119"/>
      </p:ext>
    </p:ext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XMLFILE" val="C:\Users\Jean\Desktop\2014 4th year\cdm biosafety training 4th year 2014.xml"/>
  <p:tag name="LASTRESULTFILE" val="C:\Users\Jean\Desktop\2014 4th year\cdm biosafety training 4th year 2014_backup_20140527_121243.xml"/>
  <p:tag name="CURRENTXMLFILE" val="P:\Training (active)\Training Presentations\Special Trainings for Special Groups\CODM\CODM_Training\2016 Staff\cdm biosafety training Staff 2016.xml"/>
  <p:tag name="CUMFILE" val="P:\Training (active)\Training Presentations\Special Trainings for Special Groups\CODM\CODM_Training\2016 Staff\cdm biosafety training Staff 2016.cul"/>
  <p:tag name="PPTXFILE" val="P:\Training (active)\Training Presentations\Special Trainings for Special Groups\CODM\CODM_Training\2016 Staff\cdm biosafety training Staff 2016.ppt"/>
</p:tagLst>
</file>

<file path=ppt/theme/theme1.xml><?xml version="1.0" encoding="utf-8"?>
<a:theme xmlns:a="http://schemas.openxmlformats.org/drawingml/2006/main" name="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Theme1</Template>
  <TotalTime>8944</TotalTime>
  <Words>673</Words>
  <Application>Microsoft Office PowerPoint</Application>
  <PresentationFormat>On-screen Show (4:3)</PresentationFormat>
  <Paragraphs>50</Paragraphs>
  <Slides>6</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vt:i4>
      </vt:variant>
    </vt:vector>
  </HeadingPairs>
  <TitlesOfParts>
    <vt:vector size="13" baseType="lpstr">
      <vt:lpstr>Arial</vt:lpstr>
      <vt:lpstr>Arial Narrow</vt:lpstr>
      <vt:lpstr>Palatino Linotype</vt:lpstr>
      <vt:lpstr>Times New Roman</vt:lpstr>
      <vt:lpstr>Verdana</vt:lpstr>
      <vt:lpstr>Wingdings</vt:lpstr>
      <vt:lpstr>Theme1</vt:lpstr>
      <vt:lpstr>Appropriate Sharps Disposal College of Dental Medicine     biosafety@columbia.edu </vt:lpstr>
      <vt:lpstr>What happens when a sharp is inappropriately disposed into a bag?</vt:lpstr>
      <vt:lpstr>Regulated Medical Waste Management</vt:lpstr>
      <vt:lpstr>These items are all sharps:</vt:lpstr>
      <vt:lpstr>Compliance Rounds</vt:lpstr>
      <vt:lpstr>How do I do the right thing?</vt:lpstr>
    </vt:vector>
  </TitlesOfParts>
  <Company>Columbia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Bloodborne Pathogens/Infection Control Tuberculosis Awareness     Paul Rubock Environmental Health and Safety Biological Safety Officer</dc:title>
  <dc:creator>Aston, Christopher</dc:creator>
  <cp:lastModifiedBy>Sacheli, Jillian D.</cp:lastModifiedBy>
  <cp:revision>244</cp:revision>
  <cp:lastPrinted>2017-10-24T21:49:30Z</cp:lastPrinted>
  <dcterms:created xsi:type="dcterms:W3CDTF">2005-02-22T17:55:24Z</dcterms:created>
  <dcterms:modified xsi:type="dcterms:W3CDTF">2019-06-21T19:40:34Z</dcterms:modified>
</cp:coreProperties>
</file>