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 id="2147483686" r:id="rId5"/>
  </p:sldMasterIdLst>
  <p:notesMasterIdLst>
    <p:notesMasterId r:id="rId15"/>
  </p:notesMasterIdLst>
  <p:sldIdLst>
    <p:sldId id="256" r:id="rId6"/>
    <p:sldId id="271" r:id="rId7"/>
    <p:sldId id="278" r:id="rId8"/>
    <p:sldId id="275" r:id="rId9"/>
    <p:sldId id="260" r:id="rId10"/>
    <p:sldId id="258" r:id="rId11"/>
    <p:sldId id="270" r:id="rId12"/>
    <p:sldId id="279" r:id="rId13"/>
    <p:sldId id="276" r:id="rId14"/>
  </p:sldIdLst>
  <p:sldSz cx="10058400" cy="7772400"/>
  <p:notesSz cx="9296400" cy="7010400"/>
  <p:custDataLst>
    <p:tags r:id="rId16"/>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490109-3DFE-F2FE-DD66-AF65640D038C}" name="Aloe, Sarah A." initials="" userId="S::sa4073@cumc.columbia.edu::44556643-bfeb-4c5a-929f-39fa8a85d45f" providerId="AD"/>
  <p188:author id="{2885B446-B373-A29B-909E-C5F63CCB27E4}" name="Bryant, Calista M." initials="BM" userId="S::cb3917@cumc.columbia.edu::7de09894-e78c-4504-ad55-1c50d56da472" providerId="AD"/>
  <p188:author id="{F048B382-CE34-88D0-D6B0-AD3DEB70EFC6}" name="da Silva, Hadler A." initials="dA" userId="S::had2130@cumc.columbia.edu::381314e4-6249-4d09-8d43-5d301f4cd6d9" providerId="AD"/>
  <p188:author id="{BA1CC48F-E6A3-1A34-9415-61E686A160EB}" name="Skorodinsky, David" initials="" userId="S::ds4010@cumc.columbia.edu::e1a6ac26-f4c0-46fd-a87b-9ff90ad99c2b" providerId="AD"/>
  <p188:author id="{7C4D1DBD-C991-41B2-367F-CA8C094B663A}" name="Pettinato, Christopher F." initials="PF" userId="S::cfp5@cumc.columbia.edu::41575409-d133-48c7-9e5b-eccf7331b514" providerId="AD"/>
  <p188:author id="{45C99AC2-170A-8760-4DC6-7A0F609486A3}" name="Bolger, Katie M." initials="BM" userId="S::kb2803@cumc.columbia.edu::c269fb78-94e1-468c-9e8c-14df43956d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B860EB-5F5A-2540-786D-CAA6C3CBA1BD}" v="17" dt="2024-02-20T14:31:54.586"/>
    <p1510:client id="{F6916262-988E-4B54-A300-E7B1AF04CE97}" v="80" dt="2024-02-20T15:28:05.0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174" autoAdjust="0"/>
    <p:restoredTop sz="82209" autoAdjust="0"/>
  </p:normalViewPr>
  <p:slideViewPr>
    <p:cSldViewPr snapToGrid="0">
      <p:cViewPr varScale="1">
        <p:scale>
          <a:sx n="80" d="100"/>
          <a:sy n="80" d="100"/>
        </p:scale>
        <p:origin x="1212" y="84"/>
      </p:cViewPr>
      <p:guideLst>
        <p:guide orient="horz" pos="2448"/>
        <p:guide pos="31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29640" y="3329940"/>
            <a:ext cx="7437120" cy="3154680"/>
          </a:xfrm>
          <a:prstGeom prst="rect">
            <a:avLst/>
          </a:prstGeom>
          <a:noFill/>
          <a:ln>
            <a:noFill/>
          </a:ln>
        </p:spPr>
        <p:txBody>
          <a:bodyPr spcFirstLastPara="1" wrap="square" lIns="93162" tIns="93162" rIns="93162" bIns="93162"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56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b="1" dirty="0"/>
              <a:t>Edits:</a:t>
            </a:r>
          </a:p>
          <a:p>
            <a:pPr marL="0" indent="0">
              <a:buNone/>
            </a:pPr>
            <a:r>
              <a:rPr lang="en-US" dirty="0"/>
              <a:t>Quad 1: PI info</a:t>
            </a:r>
          </a:p>
          <a:p>
            <a:pPr marL="0" indent="0">
              <a:buNone/>
            </a:pPr>
            <a:r>
              <a:rPr lang="en-US" dirty="0"/>
              <a:t>Quad 2: Emergency Contact (based on SA photos)</a:t>
            </a:r>
          </a:p>
          <a:p>
            <a:pPr marL="0" indent="0">
              <a:buNone/>
            </a:pPr>
            <a:r>
              <a:rPr lang="en-US" dirty="0"/>
              <a:t>Rest stay same, unless SA photos show different</a:t>
            </a:r>
          </a:p>
        </p:txBody>
      </p:sp>
    </p:spTree>
    <p:extLst>
      <p:ext uri="{BB962C8B-B14F-4D97-AF65-F5344CB8AC3E}">
        <p14:creationId xmlns:p14="http://schemas.microsoft.com/office/powerpoint/2010/main" val="160763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Missing: water reactive, cryogenic, unstable </a:t>
            </a:r>
          </a:p>
          <a:p>
            <a:pPr marL="0" indent="0">
              <a:buNone/>
            </a:pPr>
            <a:endParaRPr lang="en-US"/>
          </a:p>
          <a:p>
            <a:pPr marL="0" indent="0">
              <a:buNone/>
            </a:pPr>
            <a:r>
              <a:rPr lang="en-US"/>
              <a:t>Insert cryogenic sign </a:t>
            </a:r>
          </a:p>
          <a:p>
            <a:pPr marL="0" indent="0">
              <a:buNone/>
            </a:pPr>
            <a:endParaRPr lang="en-US"/>
          </a:p>
          <a:p>
            <a:pPr marL="0" indent="0">
              <a:buNone/>
            </a:pPr>
            <a:r>
              <a:rPr lang="en-US"/>
              <a:t>Change gas and dangerous when wet, spontaneously combustible to GHS pictograms </a:t>
            </a:r>
          </a:p>
        </p:txBody>
      </p:sp>
    </p:spTree>
    <p:extLst>
      <p:ext uri="{BB962C8B-B14F-4D97-AF65-F5344CB8AC3E}">
        <p14:creationId xmlns:p14="http://schemas.microsoft.com/office/powerpoint/2010/main" val="2366018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9808088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6400" y="525463"/>
            <a:ext cx="3403600" cy="2628900"/>
          </a:xfrm>
        </p:spPr>
      </p:sp>
      <p:sp>
        <p:nvSpPr>
          <p:cNvPr id="3" name="Notes Placeholder 2"/>
          <p:cNvSpPr>
            <a:spLocks noGrp="1"/>
          </p:cNvSpPr>
          <p:nvPr>
            <p:ph type="body" idx="1"/>
          </p:nvPr>
        </p:nvSpPr>
        <p:spPr/>
        <p:txBody>
          <a:bodyPr/>
          <a:lstStyle/>
          <a:p>
            <a:pPr>
              <a:buNone/>
            </a:pPr>
            <a:r>
              <a:rPr lang="en-US">
                <a:latin typeface="Calibri"/>
                <a:ea typeface="Calibri"/>
                <a:cs typeface="Calibri"/>
              </a:rPr>
              <a:t>Not sure if dimensions are right here</a:t>
            </a:r>
          </a:p>
        </p:txBody>
      </p:sp>
    </p:spTree>
    <p:extLst>
      <p:ext uri="{BB962C8B-B14F-4D97-AF65-F5344CB8AC3E}">
        <p14:creationId xmlns:p14="http://schemas.microsoft.com/office/powerpoint/2010/main" val="18475280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cacf80224b_0_2:notes"/>
          <p:cNvSpPr>
            <a:spLocks noGrp="1" noRot="1" noChangeAspect="1"/>
          </p:cNvSpPr>
          <p:nvPr>
            <p:ph type="sldImg" idx="2"/>
          </p:nvPr>
        </p:nvSpPr>
        <p:spPr>
          <a:xfrm>
            <a:off x="2946400" y="525463"/>
            <a:ext cx="3403600" cy="2628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cacf80224b_0_2:notes"/>
          <p:cNvSpPr txBox="1">
            <a:spLocks noGrp="1"/>
          </p:cNvSpPr>
          <p:nvPr>
            <p:ph type="body" idx="1"/>
          </p:nvPr>
        </p:nvSpPr>
        <p:spPr>
          <a:xfrm>
            <a:off x="929640" y="3329940"/>
            <a:ext cx="7437120" cy="3154680"/>
          </a:xfrm>
          <a:prstGeom prst="rect">
            <a:avLst/>
          </a:prstGeom>
        </p:spPr>
        <p:txBody>
          <a:bodyPr spcFirstLastPara="1" wrap="square" lIns="93162" tIns="93162" rIns="93162" bIns="93162" anchor="t" anchorCtr="0">
            <a:noAutofit/>
          </a:bodyPr>
          <a:lstStyle/>
          <a:p>
            <a:pPr marL="0" indent="0">
              <a:buNone/>
            </a:pPr>
            <a:r>
              <a:rPr lang="en-US"/>
              <a:t>Not sure about dimensions </a:t>
            </a:r>
          </a:p>
        </p:txBody>
      </p:sp>
    </p:spTree>
    <p:extLst>
      <p:ext uri="{BB962C8B-B14F-4D97-AF65-F5344CB8AC3E}">
        <p14:creationId xmlns:p14="http://schemas.microsoft.com/office/powerpoint/2010/main" val="4021674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42879" y="1125137"/>
            <a:ext cx="9372660" cy="3101707"/>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42870" y="4282680"/>
            <a:ext cx="9372660" cy="1197707"/>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1"/>
            </a:lvl1pPr>
            <a:lvl2pPr lvl="1" algn="ctr">
              <a:lnSpc>
                <a:spcPct val="100000"/>
              </a:lnSpc>
              <a:spcBef>
                <a:spcPts val="0"/>
              </a:spcBef>
              <a:spcAft>
                <a:spcPts val="0"/>
              </a:spcAft>
              <a:buSzPts val="2800"/>
              <a:buNone/>
              <a:defRPr sz="2801"/>
            </a:lvl2pPr>
            <a:lvl3pPr lvl="2" algn="ctr">
              <a:lnSpc>
                <a:spcPct val="100000"/>
              </a:lnSpc>
              <a:spcBef>
                <a:spcPts val="0"/>
              </a:spcBef>
              <a:spcAft>
                <a:spcPts val="0"/>
              </a:spcAft>
              <a:buSzPts val="2800"/>
              <a:buNone/>
              <a:defRPr sz="2801"/>
            </a:lvl3pPr>
            <a:lvl4pPr lvl="3" algn="ctr">
              <a:lnSpc>
                <a:spcPct val="100000"/>
              </a:lnSpc>
              <a:spcBef>
                <a:spcPts val="0"/>
              </a:spcBef>
              <a:spcAft>
                <a:spcPts val="0"/>
              </a:spcAft>
              <a:buSzPts val="2800"/>
              <a:buNone/>
              <a:defRPr sz="2801"/>
            </a:lvl4pPr>
            <a:lvl5pPr lvl="4" algn="ctr">
              <a:lnSpc>
                <a:spcPct val="100000"/>
              </a:lnSpc>
              <a:spcBef>
                <a:spcPts val="0"/>
              </a:spcBef>
              <a:spcAft>
                <a:spcPts val="0"/>
              </a:spcAft>
              <a:buSzPts val="2800"/>
              <a:buNone/>
              <a:defRPr sz="2801"/>
            </a:lvl5pPr>
            <a:lvl6pPr lvl="5" algn="ctr">
              <a:lnSpc>
                <a:spcPct val="100000"/>
              </a:lnSpc>
              <a:spcBef>
                <a:spcPts val="0"/>
              </a:spcBef>
              <a:spcAft>
                <a:spcPts val="0"/>
              </a:spcAft>
              <a:buSzPts val="2800"/>
              <a:buNone/>
              <a:defRPr sz="2801"/>
            </a:lvl6pPr>
            <a:lvl7pPr lvl="6" algn="ctr">
              <a:lnSpc>
                <a:spcPct val="100000"/>
              </a:lnSpc>
              <a:spcBef>
                <a:spcPts val="0"/>
              </a:spcBef>
              <a:spcAft>
                <a:spcPts val="0"/>
              </a:spcAft>
              <a:buSzPts val="2800"/>
              <a:buNone/>
              <a:defRPr sz="2801"/>
            </a:lvl7pPr>
            <a:lvl8pPr lvl="7" algn="ctr">
              <a:lnSpc>
                <a:spcPct val="100000"/>
              </a:lnSpc>
              <a:spcBef>
                <a:spcPts val="0"/>
              </a:spcBef>
              <a:spcAft>
                <a:spcPts val="0"/>
              </a:spcAft>
              <a:buSzPts val="2800"/>
              <a:buNone/>
              <a:defRPr sz="2801"/>
            </a:lvl8pPr>
            <a:lvl9pPr lvl="8" algn="ctr">
              <a:lnSpc>
                <a:spcPct val="100000"/>
              </a:lnSpc>
              <a:spcBef>
                <a:spcPts val="0"/>
              </a:spcBef>
              <a:spcAft>
                <a:spcPts val="0"/>
              </a:spcAft>
              <a:buSzPts val="2800"/>
              <a:buNone/>
              <a:defRPr sz="2801"/>
            </a:lvl9pPr>
          </a:lstStyle>
          <a:p>
            <a:endParaRPr/>
          </a:p>
        </p:txBody>
      </p:sp>
      <p:sp>
        <p:nvSpPr>
          <p:cNvPr id="12" name="Google Shape;12;p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095793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6000901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3482935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851981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909208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4365545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3720539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5623704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621759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42870" y="1741517"/>
            <a:ext cx="9372660" cy="5162560"/>
          </a:xfrm>
          <a:prstGeom prst="rect">
            <a:avLst/>
          </a:prstGeom>
        </p:spPr>
        <p:txBody>
          <a:bodyPr spcFirstLastPara="1" wrap="square" lIns="91425" tIns="91425" rIns="91425" bIns="91425" anchor="t"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2326552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13751282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DCF2D5-8339-4D00-B946-34ACCD56BBFB}" type="slidenum">
              <a:rPr lang="en-US" smtClean="0"/>
              <a:t>‹#›</a:t>
            </a:fld>
            <a:endParaRPr lang="en-US"/>
          </a:p>
        </p:txBody>
      </p:sp>
    </p:spTree>
    <p:extLst>
      <p:ext uri="{BB962C8B-B14F-4D97-AF65-F5344CB8AC3E}">
        <p14:creationId xmlns:p14="http://schemas.microsoft.com/office/powerpoint/2010/main" val="4214235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4287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5315640" y="1741517"/>
            <a:ext cx="4399890" cy="5162560"/>
          </a:xfrm>
          <a:prstGeom prst="rect">
            <a:avLst/>
          </a:prstGeom>
        </p:spPr>
        <p:txBody>
          <a:bodyPr spcFirstLastPara="1" wrap="square" lIns="91425" tIns="91425" rIns="91425" bIns="91425" anchor="t" anchorCtr="0">
            <a:normAutofit/>
          </a:bodyPr>
          <a:lstStyle>
            <a:lvl1pPr marL="457216" lvl="0" indent="-317512">
              <a:spcBef>
                <a:spcPts val="0"/>
              </a:spcBef>
              <a:spcAft>
                <a:spcPts val="0"/>
              </a:spcAft>
              <a:buSzPts val="1400"/>
              <a:buChar char="●"/>
              <a:defRPr sz="14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42870" y="672484"/>
            <a:ext cx="9372660" cy="865413"/>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42870" y="839574"/>
            <a:ext cx="3088800" cy="1141947"/>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42870" y="2099840"/>
            <a:ext cx="3088800" cy="4804427"/>
          </a:xfrm>
          <a:prstGeom prst="rect">
            <a:avLst/>
          </a:prstGeom>
        </p:spPr>
        <p:txBody>
          <a:bodyPr spcFirstLastPara="1" wrap="square" lIns="91425" tIns="91425" rIns="91425" bIns="91425" anchor="t" anchorCtr="0">
            <a:normAutofit/>
          </a:bodyPr>
          <a:lstStyle>
            <a:lvl1pPr marL="457216" lvl="0" indent="-304811">
              <a:spcBef>
                <a:spcPts val="0"/>
              </a:spcBef>
              <a:spcAft>
                <a:spcPts val="0"/>
              </a:spcAft>
              <a:buSzPts val="1200"/>
              <a:buChar char="●"/>
              <a:defRPr sz="1200"/>
            </a:lvl1pPr>
            <a:lvl2pPr marL="914434" lvl="1" indent="-304811">
              <a:spcBef>
                <a:spcPts val="0"/>
              </a:spcBef>
              <a:spcAft>
                <a:spcPts val="0"/>
              </a:spcAft>
              <a:buSzPts val="1200"/>
              <a:buChar char="○"/>
              <a:defRPr sz="1200"/>
            </a:lvl2pPr>
            <a:lvl3pPr marL="1371650" lvl="2" indent="-304811">
              <a:spcBef>
                <a:spcPts val="0"/>
              </a:spcBef>
              <a:spcAft>
                <a:spcPts val="0"/>
              </a:spcAft>
              <a:buSzPts val="1200"/>
              <a:buChar char="■"/>
              <a:defRPr sz="1200"/>
            </a:lvl3pPr>
            <a:lvl4pPr marL="1828867" lvl="3" indent="-304811">
              <a:spcBef>
                <a:spcPts val="0"/>
              </a:spcBef>
              <a:spcAft>
                <a:spcPts val="0"/>
              </a:spcAft>
              <a:buSzPts val="1200"/>
              <a:buChar char="●"/>
              <a:defRPr sz="1200"/>
            </a:lvl4pPr>
            <a:lvl5pPr marL="2286084" lvl="4" indent="-304811">
              <a:spcBef>
                <a:spcPts val="0"/>
              </a:spcBef>
              <a:spcAft>
                <a:spcPts val="0"/>
              </a:spcAft>
              <a:buSzPts val="1200"/>
              <a:buChar char="○"/>
              <a:defRPr sz="1200"/>
            </a:lvl5pPr>
            <a:lvl6pPr marL="2743301" lvl="5" indent="-304811">
              <a:spcBef>
                <a:spcPts val="0"/>
              </a:spcBef>
              <a:spcAft>
                <a:spcPts val="0"/>
              </a:spcAft>
              <a:buSzPts val="1200"/>
              <a:buChar char="■"/>
              <a:defRPr sz="1200"/>
            </a:lvl6pPr>
            <a:lvl7pPr marL="3200517" lvl="6" indent="-304811">
              <a:spcBef>
                <a:spcPts val="0"/>
              </a:spcBef>
              <a:spcAft>
                <a:spcPts val="0"/>
              </a:spcAft>
              <a:buSzPts val="1200"/>
              <a:buChar char="●"/>
              <a:defRPr sz="1200"/>
            </a:lvl7pPr>
            <a:lvl8pPr marL="3657734" lvl="7" indent="-304811">
              <a:spcBef>
                <a:spcPts val="0"/>
              </a:spcBef>
              <a:spcAft>
                <a:spcPts val="0"/>
              </a:spcAft>
              <a:buSzPts val="1200"/>
              <a:buChar char="○"/>
              <a:defRPr sz="1200"/>
            </a:lvl8pPr>
            <a:lvl9pPr marL="4114951" lvl="8" indent="-304811">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539275" y="680227"/>
            <a:ext cx="7004580" cy="6181653"/>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5029200" y="-187"/>
            <a:ext cx="5029200" cy="7772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9"/>
          <p:cNvSpPr txBox="1">
            <a:spLocks noGrp="1"/>
          </p:cNvSpPr>
          <p:nvPr>
            <p:ph type="title"/>
          </p:nvPr>
        </p:nvSpPr>
        <p:spPr>
          <a:xfrm>
            <a:off x="292050" y="1863464"/>
            <a:ext cx="4449720" cy="223992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1"/>
            </a:lvl1pPr>
            <a:lvl2pPr lvl="1" algn="ctr">
              <a:spcBef>
                <a:spcPts val="0"/>
              </a:spcBef>
              <a:spcAft>
                <a:spcPts val="0"/>
              </a:spcAft>
              <a:buSzPts val="4200"/>
              <a:buNone/>
              <a:defRPr sz="4201"/>
            </a:lvl2pPr>
            <a:lvl3pPr lvl="2" algn="ctr">
              <a:spcBef>
                <a:spcPts val="0"/>
              </a:spcBef>
              <a:spcAft>
                <a:spcPts val="0"/>
              </a:spcAft>
              <a:buSzPts val="4200"/>
              <a:buNone/>
              <a:defRPr sz="4201"/>
            </a:lvl3pPr>
            <a:lvl4pPr lvl="3" algn="ctr">
              <a:spcBef>
                <a:spcPts val="0"/>
              </a:spcBef>
              <a:spcAft>
                <a:spcPts val="0"/>
              </a:spcAft>
              <a:buSzPts val="4200"/>
              <a:buNone/>
              <a:defRPr sz="4201"/>
            </a:lvl4pPr>
            <a:lvl5pPr lvl="4" algn="ctr">
              <a:spcBef>
                <a:spcPts val="0"/>
              </a:spcBef>
              <a:spcAft>
                <a:spcPts val="0"/>
              </a:spcAft>
              <a:buSzPts val="4200"/>
              <a:buNone/>
              <a:defRPr sz="4201"/>
            </a:lvl5pPr>
            <a:lvl6pPr lvl="5" algn="ctr">
              <a:spcBef>
                <a:spcPts val="0"/>
              </a:spcBef>
              <a:spcAft>
                <a:spcPts val="0"/>
              </a:spcAft>
              <a:buSzPts val="4200"/>
              <a:buNone/>
              <a:defRPr sz="4201"/>
            </a:lvl6pPr>
            <a:lvl7pPr lvl="6" algn="ctr">
              <a:spcBef>
                <a:spcPts val="0"/>
              </a:spcBef>
              <a:spcAft>
                <a:spcPts val="0"/>
              </a:spcAft>
              <a:buSzPts val="4200"/>
              <a:buNone/>
              <a:defRPr sz="4201"/>
            </a:lvl7pPr>
            <a:lvl8pPr lvl="7" algn="ctr">
              <a:spcBef>
                <a:spcPts val="0"/>
              </a:spcBef>
              <a:spcAft>
                <a:spcPts val="0"/>
              </a:spcAft>
              <a:buSzPts val="4200"/>
              <a:buNone/>
              <a:defRPr sz="4201"/>
            </a:lvl8pPr>
            <a:lvl9pPr lvl="8" algn="ctr">
              <a:spcBef>
                <a:spcPts val="0"/>
              </a:spcBef>
              <a:spcAft>
                <a:spcPts val="0"/>
              </a:spcAft>
              <a:buSzPts val="4200"/>
              <a:buNone/>
              <a:defRPr sz="4201"/>
            </a:lvl9pPr>
          </a:lstStyle>
          <a:p>
            <a:endParaRPr/>
          </a:p>
        </p:txBody>
      </p:sp>
      <p:sp>
        <p:nvSpPr>
          <p:cNvPr id="38" name="Google Shape;38;p9"/>
          <p:cNvSpPr txBox="1">
            <a:spLocks noGrp="1"/>
          </p:cNvSpPr>
          <p:nvPr>
            <p:ph type="subTitle" idx="1"/>
          </p:nvPr>
        </p:nvSpPr>
        <p:spPr>
          <a:xfrm>
            <a:off x="292050" y="4235760"/>
            <a:ext cx="4449720" cy="1866373"/>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5433450" y="1094160"/>
            <a:ext cx="4220700" cy="5583707"/>
          </a:xfrm>
          <a:prstGeom prst="rect">
            <a:avLst/>
          </a:prstGeom>
        </p:spPr>
        <p:txBody>
          <a:bodyPr spcFirstLastPara="1" wrap="square" lIns="91425" tIns="91425" rIns="91425" bIns="91425" anchor="ctr" anchorCtr="0">
            <a:normAutofit/>
          </a:bodyPr>
          <a:lstStyle>
            <a:lvl1pPr marL="457216" lvl="0" indent="-342912">
              <a:spcBef>
                <a:spcPts val="0"/>
              </a:spcBef>
              <a:spcAft>
                <a:spcPts val="0"/>
              </a:spcAft>
              <a:buSzPts val="1800"/>
              <a:buChar char="●"/>
              <a:defRPr/>
            </a:lvl1pPr>
            <a:lvl2pPr marL="914434" lvl="1" indent="-317512">
              <a:spcBef>
                <a:spcPts val="0"/>
              </a:spcBef>
              <a:spcAft>
                <a:spcPts val="0"/>
              </a:spcAft>
              <a:buSzPts val="1400"/>
              <a:buChar char="○"/>
              <a:defRPr/>
            </a:lvl2pPr>
            <a:lvl3pPr marL="1371650" lvl="2" indent="-317512">
              <a:spcBef>
                <a:spcPts val="0"/>
              </a:spcBef>
              <a:spcAft>
                <a:spcPts val="0"/>
              </a:spcAft>
              <a:buSzPts val="1400"/>
              <a:buChar char="■"/>
              <a:defRPr/>
            </a:lvl3pPr>
            <a:lvl4pPr marL="1828867" lvl="3" indent="-317512">
              <a:spcBef>
                <a:spcPts val="0"/>
              </a:spcBef>
              <a:spcAft>
                <a:spcPts val="0"/>
              </a:spcAft>
              <a:buSzPts val="1400"/>
              <a:buChar char="●"/>
              <a:defRPr/>
            </a:lvl4pPr>
            <a:lvl5pPr marL="2286084" lvl="4" indent="-317512">
              <a:spcBef>
                <a:spcPts val="0"/>
              </a:spcBef>
              <a:spcAft>
                <a:spcPts val="0"/>
              </a:spcAft>
              <a:buSzPts val="1400"/>
              <a:buChar char="○"/>
              <a:defRPr/>
            </a:lvl5pPr>
            <a:lvl6pPr marL="2743301" lvl="5" indent="-317512">
              <a:spcBef>
                <a:spcPts val="0"/>
              </a:spcBef>
              <a:spcAft>
                <a:spcPts val="0"/>
              </a:spcAft>
              <a:buSzPts val="1400"/>
              <a:buChar char="■"/>
              <a:defRPr/>
            </a:lvl6pPr>
            <a:lvl7pPr marL="3200517" lvl="6" indent="-317512">
              <a:spcBef>
                <a:spcPts val="0"/>
              </a:spcBef>
              <a:spcAft>
                <a:spcPts val="0"/>
              </a:spcAft>
              <a:buSzPts val="1400"/>
              <a:buChar char="●"/>
              <a:defRPr/>
            </a:lvl7pPr>
            <a:lvl8pPr marL="3657734" lvl="7" indent="-317512">
              <a:spcBef>
                <a:spcPts val="0"/>
              </a:spcBef>
              <a:spcAft>
                <a:spcPts val="0"/>
              </a:spcAft>
              <a:buSzPts val="1400"/>
              <a:buChar char="○"/>
              <a:defRPr/>
            </a:lvl8pPr>
            <a:lvl9pPr marL="4114951" lvl="8" indent="-317512">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42870" y="6392869"/>
            <a:ext cx="6598680" cy="914373"/>
          </a:xfrm>
          <a:prstGeom prst="rect">
            <a:avLst/>
          </a:prstGeom>
        </p:spPr>
        <p:txBody>
          <a:bodyPr spcFirstLastPara="1" wrap="square" lIns="91425" tIns="91425" rIns="91425" bIns="91425" anchor="ctr" anchorCtr="0">
            <a:normAutofit/>
          </a:bodyPr>
          <a:lstStyle>
            <a:lvl1pPr marL="457216" lvl="0" indent="-228608">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42870" y="1671480"/>
            <a:ext cx="9372660" cy="2967067"/>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42870" y="4763364"/>
            <a:ext cx="9372660" cy="1965653"/>
          </a:xfrm>
          <a:prstGeom prst="rect">
            <a:avLst/>
          </a:prstGeom>
        </p:spPr>
        <p:txBody>
          <a:bodyPr spcFirstLastPara="1" wrap="square" lIns="91425" tIns="91425" rIns="91425" bIns="91425" anchor="t" anchorCtr="0">
            <a:normAutofit/>
          </a:bodyPr>
          <a:lstStyle>
            <a:lvl1pPr marL="457216" lvl="0" indent="-342912" algn="ctr">
              <a:spcBef>
                <a:spcPts val="0"/>
              </a:spcBef>
              <a:spcAft>
                <a:spcPts val="0"/>
              </a:spcAft>
              <a:buSzPts val="1800"/>
              <a:buChar char="●"/>
              <a:defRPr/>
            </a:lvl1pPr>
            <a:lvl2pPr marL="914434" lvl="1" indent="-317512" algn="ctr">
              <a:spcBef>
                <a:spcPts val="0"/>
              </a:spcBef>
              <a:spcAft>
                <a:spcPts val="0"/>
              </a:spcAft>
              <a:buSzPts val="1400"/>
              <a:buChar char="○"/>
              <a:defRPr/>
            </a:lvl2pPr>
            <a:lvl3pPr marL="1371650" lvl="2" indent="-317512" algn="ctr">
              <a:spcBef>
                <a:spcPts val="0"/>
              </a:spcBef>
              <a:spcAft>
                <a:spcPts val="0"/>
              </a:spcAft>
              <a:buSzPts val="1400"/>
              <a:buChar char="■"/>
              <a:defRPr/>
            </a:lvl3pPr>
            <a:lvl4pPr marL="1828867" lvl="3" indent="-317512" algn="ctr">
              <a:spcBef>
                <a:spcPts val="0"/>
              </a:spcBef>
              <a:spcAft>
                <a:spcPts val="0"/>
              </a:spcAft>
              <a:buSzPts val="1400"/>
              <a:buChar char="●"/>
              <a:defRPr/>
            </a:lvl4pPr>
            <a:lvl5pPr marL="2286084" lvl="4" indent="-317512" algn="ctr">
              <a:spcBef>
                <a:spcPts val="0"/>
              </a:spcBef>
              <a:spcAft>
                <a:spcPts val="0"/>
              </a:spcAft>
              <a:buSzPts val="1400"/>
              <a:buChar char="○"/>
              <a:defRPr/>
            </a:lvl5pPr>
            <a:lvl6pPr marL="2743301" lvl="5" indent="-317512" algn="ctr">
              <a:spcBef>
                <a:spcPts val="0"/>
              </a:spcBef>
              <a:spcAft>
                <a:spcPts val="0"/>
              </a:spcAft>
              <a:buSzPts val="1400"/>
              <a:buChar char="■"/>
              <a:defRPr/>
            </a:lvl6pPr>
            <a:lvl7pPr marL="3200517" lvl="6" indent="-317512" algn="ctr">
              <a:spcBef>
                <a:spcPts val="0"/>
              </a:spcBef>
              <a:spcAft>
                <a:spcPts val="0"/>
              </a:spcAft>
              <a:buSzPts val="1400"/>
              <a:buChar char="●"/>
              <a:defRPr/>
            </a:lvl7pPr>
            <a:lvl8pPr marL="3657734" lvl="7" indent="-317512" algn="ctr">
              <a:spcBef>
                <a:spcPts val="0"/>
              </a:spcBef>
              <a:spcAft>
                <a:spcPts val="0"/>
              </a:spcAft>
              <a:buSzPts val="1400"/>
              <a:buChar char="○"/>
              <a:defRPr/>
            </a:lvl8pPr>
            <a:lvl9pPr marL="4114951" lvl="8" indent="-317512"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9319704" y="7046640"/>
            <a:ext cx="603570" cy="594773"/>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42870" y="672484"/>
            <a:ext cx="9372660" cy="865413"/>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42870" y="1741517"/>
            <a:ext cx="9372660" cy="516256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9319704" y="7046640"/>
            <a:ext cx="603570" cy="594773"/>
          </a:xfrm>
          <a:prstGeom prst="rect">
            <a:avLst/>
          </a:prstGeom>
          <a:noFill/>
          <a:ln>
            <a:noFill/>
          </a:ln>
        </p:spPr>
        <p:txBody>
          <a:bodyPr spcFirstLastPara="1" wrap="square" lIns="91425" tIns="91425" rIns="91425" bIns="91425" anchor="ctr" anchorCtr="0">
            <a:normAutofit/>
          </a:bodyPr>
          <a:lstStyle>
            <a:lvl1pPr lvl="0" algn="r">
              <a:buNone/>
              <a:defRPr sz="1001">
                <a:solidFill>
                  <a:schemeClr val="dk2"/>
                </a:solidFill>
              </a:defRPr>
            </a:lvl1pPr>
            <a:lvl2pPr lvl="1" algn="r">
              <a:buNone/>
              <a:defRPr sz="1001">
                <a:solidFill>
                  <a:schemeClr val="dk2"/>
                </a:solidFill>
              </a:defRPr>
            </a:lvl2pPr>
            <a:lvl3pPr lvl="2" algn="r">
              <a:buNone/>
              <a:defRPr sz="1001">
                <a:solidFill>
                  <a:schemeClr val="dk2"/>
                </a:solidFill>
              </a:defRPr>
            </a:lvl3pPr>
            <a:lvl4pPr lvl="3" algn="r">
              <a:buNone/>
              <a:defRPr sz="1001">
                <a:solidFill>
                  <a:schemeClr val="dk2"/>
                </a:solidFill>
              </a:defRPr>
            </a:lvl4pPr>
            <a:lvl5pPr lvl="4" algn="r">
              <a:buNone/>
              <a:defRPr sz="1001">
                <a:solidFill>
                  <a:schemeClr val="dk2"/>
                </a:solidFill>
              </a:defRPr>
            </a:lvl5pPr>
            <a:lvl6pPr lvl="5" algn="r">
              <a:buNone/>
              <a:defRPr sz="1001">
                <a:solidFill>
                  <a:schemeClr val="dk2"/>
                </a:solidFill>
              </a:defRPr>
            </a:lvl6pPr>
            <a:lvl7pPr lvl="6" algn="r">
              <a:buNone/>
              <a:defRPr sz="1001">
                <a:solidFill>
                  <a:schemeClr val="dk2"/>
                </a:solidFill>
              </a:defRPr>
            </a:lvl7pPr>
            <a:lvl8pPr lvl="7" algn="r">
              <a:buNone/>
              <a:defRPr sz="1001">
                <a:solidFill>
                  <a:schemeClr val="dk2"/>
                </a:solidFill>
              </a:defRPr>
            </a:lvl8pPr>
            <a:lvl9pPr lvl="8" algn="r">
              <a:buNone/>
              <a:defRPr sz="1001">
                <a:solidFill>
                  <a:schemeClr val="dk2"/>
                </a:solidFill>
              </a:defRPr>
            </a:lvl9pPr>
          </a:lstStyle>
          <a:p>
            <a:fld id="{00000000-1234-1234-1234-123412341234}" type="slidenum">
              <a:rPr lang="en" smtClean="0"/>
              <a:pPr/>
              <a:t>‹#›</a:t>
            </a:fld>
            <a:endParaRPr lang="en"/>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7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C764DE79-268F-4C1A-8933-263129D2AF90}" type="datetimeFigureOut">
              <a:rPr lang="en-US" dirty="0"/>
              <a:t>2/20/2024</a:t>
            </a:fld>
            <a:endParaRPr lang="en-US" dirty="0"/>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380698493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defTabSz="1005840" rtl="0" eaLnBrk="1" latinLnBrk="0" hangingPunct="1">
        <a:lnSpc>
          <a:spcPct val="90000"/>
        </a:lnSpc>
        <a:spcBef>
          <a:spcPct val="0"/>
        </a:spcBef>
        <a:buNone/>
        <a:defRPr sz="484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labsafety@columbia.edu"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hyperlink" Target="mailto:labsafety@columbia.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research.columbia.edu/lion" TargetMode="External"/><Relationship Id="rId2" Type="http://schemas.openxmlformats.org/officeDocument/2006/relationships/slideLayout" Target="../slideLayouts/slideLayout11.xml"/><Relationship Id="rId1" Type="http://schemas.openxmlformats.org/officeDocument/2006/relationships/tags" Target="../tags/tag4.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hyperlink" Target="https://research.columbia.edu/lion" TargetMode="Externa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hyperlink" Target="mailto:labsafety@columbia.edu"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gif"/><Relationship Id="rId3" Type="http://schemas.openxmlformats.org/officeDocument/2006/relationships/notesSlide" Target="../notesSlides/notesSlide3.xml"/><Relationship Id="rId7" Type="http://schemas.openxmlformats.org/officeDocument/2006/relationships/image" Target="../media/image7.png"/><Relationship Id="rId12" Type="http://schemas.openxmlformats.org/officeDocument/2006/relationships/image" Target="../media/image12.gif"/><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png"/><Relationship Id="rId11" Type="http://schemas.openxmlformats.org/officeDocument/2006/relationships/image" Target="../media/image11.gif"/><Relationship Id="rId5" Type="http://schemas.openxmlformats.org/officeDocument/2006/relationships/image" Target="../media/image5.png"/><Relationship Id="rId15" Type="http://schemas.openxmlformats.org/officeDocument/2006/relationships/image" Target="../media/image2.jpeg"/><Relationship Id="rId10" Type="http://schemas.openxmlformats.org/officeDocument/2006/relationships/image" Target="../media/image10.gif"/><Relationship Id="rId4" Type="http://schemas.openxmlformats.org/officeDocument/2006/relationships/image" Target="../media/image4.png"/><Relationship Id="rId9" Type="http://schemas.openxmlformats.org/officeDocument/2006/relationships/image" Target="../media/image9.gif"/><Relationship Id="rId14" Type="http://schemas.openxmlformats.org/officeDocument/2006/relationships/image" Target="../media/image14.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hyperlink" Target="mailto:rso-ehrs@columbia.edu" TargetMode="External"/><Relationship Id="rId3" Type="http://schemas.openxmlformats.org/officeDocument/2006/relationships/notesSlide" Target="../notesSlides/notesSlide5.xml"/><Relationship Id="rId7" Type="http://schemas.openxmlformats.org/officeDocument/2006/relationships/image" Target="../media/image2.jpeg"/><Relationship Id="rId12" Type="http://schemas.openxmlformats.org/officeDocument/2006/relationships/hyperlink" Target="mailto:lasersafety@columbia.edu" TargetMode="External"/><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7.jpg"/><Relationship Id="rId11" Type="http://schemas.openxmlformats.org/officeDocument/2006/relationships/image" Target="../media/image21.png"/><Relationship Id="rId5" Type="http://schemas.openxmlformats.org/officeDocument/2006/relationships/image" Target="../media/image16.png"/><Relationship Id="rId15" Type="http://schemas.openxmlformats.org/officeDocument/2006/relationships/image" Target="../media/image22.png"/><Relationship Id="rId10" Type="http://schemas.openxmlformats.org/officeDocument/2006/relationships/image" Target="../media/image20.pn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hyperlink" Target="mailto:labsafety@columbia.edu"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559118" y="2131318"/>
            <a:ext cx="4572000" cy="4647396"/>
          </a:xfrm>
          <a:prstGeom prst="rect">
            <a:avLst/>
          </a:prstGeom>
          <a:noFill/>
          <a:ln>
            <a:noFill/>
          </a:ln>
        </p:spPr>
        <p:txBody>
          <a:bodyPr spcFirstLastPara="1" wrap="square" lIns="91425" tIns="91425" rIns="91425" bIns="91425" anchor="t" anchorCtr="0">
            <a:spAutoFit/>
          </a:bodyPr>
          <a:lstStyle/>
          <a:p>
            <a:r>
              <a:rPr lang="en" sz="1600" u="sng" dirty="0"/>
              <a:t>This file can be used to generate door signs for the large laboratory 4 x 4 door sign holders. </a:t>
            </a:r>
            <a:r>
              <a:rPr lang="en-US" sz="1600" u="sng" dirty="0"/>
              <a:t>I</a:t>
            </a:r>
            <a:r>
              <a:rPr lang="en" sz="1600" u="sng" dirty="0"/>
              <a:t>f you do not have a door sign holder outside of your laboratory door, contact </a:t>
            </a:r>
            <a:r>
              <a:rPr lang="en" sz="1600" u="sng" dirty="0">
                <a:hlinkClick r:id="rId4"/>
              </a:rPr>
              <a:t>labsafety@</a:t>
            </a:r>
            <a:r>
              <a:rPr lang="en-US" sz="1600" u="sng" dirty="0">
                <a:hlinkClick r:id="rId4"/>
              </a:rPr>
              <a:t>c</a:t>
            </a:r>
            <a:r>
              <a:rPr lang="en" sz="1600" u="sng" dirty="0">
                <a:hlinkClick r:id="rId4"/>
              </a:rPr>
              <a:t>olumbia.edu</a:t>
            </a:r>
            <a:r>
              <a:rPr lang="en" sz="1600" u="sng" dirty="0"/>
              <a:t>. This process should take 5-10 minutes.</a:t>
            </a:r>
          </a:p>
          <a:p>
            <a:endParaRPr lang="en" sz="1800" dirty="0"/>
          </a:p>
          <a:p>
            <a:r>
              <a:rPr lang="en" sz="1600" dirty="0">
                <a:solidFill>
                  <a:schemeClr val="tx1">
                    <a:lumMod val="85000"/>
                    <a:lumOff val="15000"/>
                  </a:schemeClr>
                </a:solidFill>
              </a:rPr>
              <a:t>1) Please download this file and open in PowerPoint for best results. </a:t>
            </a:r>
          </a:p>
          <a:p>
            <a:endParaRPr lang="en" sz="1600" dirty="0">
              <a:solidFill>
                <a:schemeClr val="tx1">
                  <a:lumMod val="85000"/>
                  <a:lumOff val="15000"/>
                </a:schemeClr>
              </a:solidFill>
            </a:endParaRPr>
          </a:p>
          <a:p>
            <a:r>
              <a:rPr lang="en" sz="1600" dirty="0">
                <a:solidFill>
                  <a:schemeClr val="tx1">
                    <a:lumMod val="85000"/>
                    <a:lumOff val="15000"/>
                  </a:schemeClr>
                </a:solidFill>
              </a:rPr>
              <a:t>2) Please follow instructions on individual slides and fill out each door sign to the best of your ability. </a:t>
            </a:r>
          </a:p>
          <a:p>
            <a:pPr lvl="5"/>
            <a:endParaRPr lang="en" sz="1600"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4"/>
              </a:rPr>
              <a:t>labsafety@</a:t>
            </a:r>
            <a:r>
              <a:rPr lang="en-US" sz="1600" u="sng" dirty="0">
                <a:hlinkClick r:id="rId4"/>
              </a:rPr>
              <a:t>c</a:t>
            </a:r>
            <a:r>
              <a:rPr lang="en" sz="1600" u="sng" dirty="0">
                <a:hlinkClick r:id="rId4"/>
              </a:rPr>
              <a:t>olumbia.</a:t>
            </a:r>
            <a:r>
              <a:rPr lang="en" sz="1600" dirty="0">
                <a:hlinkClick r:id="rId4"/>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0" name="Group 9">
            <a:extLst>
              <a:ext uri="{FF2B5EF4-FFF2-40B4-BE49-F238E27FC236}">
                <a16:creationId xmlns:a16="http://schemas.microsoft.com/office/drawing/2014/main" id="{4A2D81F6-D47E-41D5-8CB8-875789574B0D}"/>
              </a:ext>
            </a:extLst>
          </p:cNvPr>
          <p:cNvGrpSpPr/>
          <p:nvPr/>
        </p:nvGrpSpPr>
        <p:grpSpPr>
          <a:xfrm>
            <a:off x="5176119" y="2090040"/>
            <a:ext cx="4159325" cy="3916321"/>
            <a:chOff x="5713235" y="830813"/>
            <a:chExt cx="3156439" cy="3211347"/>
          </a:xfrm>
        </p:grpSpPr>
        <p:pic>
          <p:nvPicPr>
            <p:cNvPr id="5" name="Picture 4" descr="A white board with red text on it&#10;&#10;Description automatically generated">
              <a:extLst>
                <a:ext uri="{FF2B5EF4-FFF2-40B4-BE49-F238E27FC236}">
                  <a16:creationId xmlns:a16="http://schemas.microsoft.com/office/drawing/2014/main" id="{B88DF7FE-96F9-2ADA-89B4-5D3C05618840}"/>
                </a:ext>
              </a:extLst>
            </p:cNvPr>
            <p:cNvPicPr>
              <a:picLocks noChangeAspect="1"/>
            </p:cNvPicPr>
            <p:nvPr/>
          </p:nvPicPr>
          <p:blipFill rotWithShape="1">
            <a:blip r:embed="rId5"/>
            <a:srcRect l="15752" t="5529" r="16405" b="2440"/>
            <a:stretch/>
          </p:blipFill>
          <p:spPr>
            <a:xfrm rot="10800000">
              <a:off x="5713235" y="830813"/>
              <a:ext cx="3156439" cy="3211347"/>
            </a:xfrm>
            <a:prstGeom prst="rect">
              <a:avLst/>
            </a:prstGeom>
          </p:spPr>
        </p:pic>
        <p:sp>
          <p:nvSpPr>
            <p:cNvPr id="6" name="Rectangle 5">
              <a:extLst>
                <a:ext uri="{FF2B5EF4-FFF2-40B4-BE49-F238E27FC236}">
                  <a16:creationId xmlns:a16="http://schemas.microsoft.com/office/drawing/2014/main" id="{1B67E437-E70A-023A-949F-C689A796D4D6}"/>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1</a:t>
              </a:r>
            </a:p>
          </p:txBody>
        </p:sp>
        <p:sp>
          <p:nvSpPr>
            <p:cNvPr id="7" name="Rectangle 6">
              <a:extLst>
                <a:ext uri="{FF2B5EF4-FFF2-40B4-BE49-F238E27FC236}">
                  <a16:creationId xmlns:a16="http://schemas.microsoft.com/office/drawing/2014/main" id="{FA631DF7-6CD8-061C-824B-22E0088E1ED3}"/>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2</a:t>
              </a:r>
            </a:p>
          </p:txBody>
        </p:sp>
        <p:sp>
          <p:nvSpPr>
            <p:cNvPr id="8" name="Rectangle 7">
              <a:extLst>
                <a:ext uri="{FF2B5EF4-FFF2-40B4-BE49-F238E27FC236}">
                  <a16:creationId xmlns:a16="http://schemas.microsoft.com/office/drawing/2014/main" id="{71602AA0-B190-D31E-513F-977368FB8BEB}"/>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3</a:t>
              </a:r>
            </a:p>
          </p:txBody>
        </p:sp>
        <p:sp>
          <p:nvSpPr>
            <p:cNvPr id="9" name="Rectangle 8">
              <a:extLst>
                <a:ext uri="{FF2B5EF4-FFF2-40B4-BE49-F238E27FC236}">
                  <a16:creationId xmlns:a16="http://schemas.microsoft.com/office/drawing/2014/main" id="{9E47BF7A-53DA-98AF-1C8D-227C56B3812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4</a:t>
              </a:r>
            </a:p>
          </p:txBody>
        </p:sp>
      </p:grpSp>
      <p:sp>
        <p:nvSpPr>
          <p:cNvPr id="3" name="TextBox 2">
            <a:extLst>
              <a:ext uri="{FF2B5EF4-FFF2-40B4-BE49-F238E27FC236}">
                <a16:creationId xmlns:a16="http://schemas.microsoft.com/office/drawing/2014/main" id="{545C1826-92DE-4132-86F9-AFF65D9AC9B1}"/>
              </a:ext>
            </a:extLst>
          </p:cNvPr>
          <p:cNvSpPr txBox="1"/>
          <p:nvPr/>
        </p:nvSpPr>
        <p:spPr>
          <a:xfrm>
            <a:off x="457200" y="620522"/>
            <a:ext cx="8441598" cy="707886"/>
          </a:xfrm>
          <a:prstGeom prst="rect">
            <a:avLst/>
          </a:prstGeom>
          <a:noFill/>
        </p:spPr>
        <p:txBody>
          <a:bodyPr wrap="square" lIns="91440" tIns="45720" rIns="91440" bIns="45720" rtlCol="0" anchor="t">
            <a:spAutoFit/>
          </a:bodyPr>
          <a:lstStyle/>
          <a:p>
            <a:r>
              <a:rPr lang="en" sz="2000" b="1" dirty="0"/>
              <a:t>Welcome to the CUIMC laboratory door sign generator courtesy of Environmental Health &amp; Safety! </a:t>
            </a:r>
          </a:p>
        </p:txBody>
      </p:sp>
      <p:pic>
        <p:nvPicPr>
          <p:cNvPr id="1027" name="Picture 6" descr="image002">
            <a:extLst>
              <a:ext uri="{FF2B5EF4-FFF2-40B4-BE49-F238E27FC236}">
                <a16:creationId xmlns:a16="http://schemas.microsoft.com/office/drawing/2014/main" id="{A04E10E6-D436-4F7F-A299-8CB5C46D05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BD8B673-C74D-DA16-DF4F-9316E6DB2C8B}"/>
              </a:ext>
            </a:extLst>
          </p:cNvPr>
          <p:cNvSpPr txBox="1"/>
          <p:nvPr/>
        </p:nvSpPr>
        <p:spPr>
          <a:xfrm>
            <a:off x="457200" y="1267200"/>
            <a:ext cx="9144000" cy="812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i="1" dirty="0">
                <a:solidFill>
                  <a:srgbClr val="FF0000"/>
                </a:solidFill>
              </a:rPr>
              <a:t>In the event of an emergency, it is required for laboratory spaces to have emergency contact information as well as laboratory hazards posted on the outside of each laboratory door. Completion of this door sign generator is required by EH&amp;S. </a:t>
            </a:r>
            <a:endParaRPr lang="en-US" i="1" dirty="0">
              <a:solidFill>
                <a:srgbClr val="FF0000"/>
              </a:solidFill>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7" name="Google Shape;57;p13"/>
          <p:cNvSpPr txBox="1"/>
          <p:nvPr/>
        </p:nvSpPr>
        <p:spPr>
          <a:xfrm>
            <a:off x="462188" y="3930621"/>
            <a:ext cx="4714349" cy="2646848"/>
          </a:xfrm>
          <a:prstGeom prst="rect">
            <a:avLst/>
          </a:prstGeom>
          <a:noFill/>
          <a:ln>
            <a:noFill/>
          </a:ln>
        </p:spPr>
        <p:txBody>
          <a:bodyPr spcFirstLastPara="1" wrap="square" lIns="91425" tIns="91425" rIns="91425" bIns="91425" anchor="t" anchorCtr="0">
            <a:spAutoFit/>
          </a:bodyPr>
          <a:lstStyle/>
          <a:p>
            <a:r>
              <a:rPr lang="en" sz="1600" dirty="0">
                <a:solidFill>
                  <a:schemeClr val="tx1">
                    <a:lumMod val="85000"/>
                    <a:lumOff val="15000"/>
                  </a:schemeClr>
                </a:solidFill>
              </a:rPr>
              <a:t>Note: Each quad has been configured to fit into the signage slot. </a:t>
            </a:r>
            <a:r>
              <a:rPr lang="en" sz="1600" b="1" dirty="0">
                <a:solidFill>
                  <a:schemeClr val="tx1">
                    <a:lumMod val="85000"/>
                    <a:lumOff val="15000"/>
                  </a:schemeClr>
                </a:solidFill>
              </a:rPr>
              <a:t>Please do not change the dimensions of the signs</a:t>
            </a:r>
            <a:r>
              <a:rPr lang="en" sz="1600" dirty="0">
                <a:solidFill>
                  <a:schemeClr val="tx1">
                    <a:lumMod val="85000"/>
                    <a:lumOff val="15000"/>
                  </a:schemeClr>
                </a:solidFill>
              </a:rPr>
              <a:t>. </a:t>
            </a:r>
            <a:r>
              <a:rPr lang="en" sz="1600" dirty="0">
                <a:solidFill>
                  <a:schemeClr val="tx1">
                    <a:lumMod val="85000"/>
                    <a:lumOff val="15000"/>
                  </a:schemeClr>
                </a:solidFill>
                <a:highlight>
                  <a:srgbClr val="FFFF00"/>
                </a:highlight>
              </a:rPr>
              <a:t>Print each slide as a full page print out, scaled to actual size to fit a </a:t>
            </a:r>
            <a:r>
              <a:rPr lang="en" dirty="0">
                <a:solidFill>
                  <a:schemeClr val="tx1">
                    <a:lumMod val="85000"/>
                    <a:lumOff val="15000"/>
                  </a:schemeClr>
                </a:solidFill>
                <a:highlight>
                  <a:srgbClr val="FFFF00"/>
                </a:highlight>
              </a:rPr>
              <a:t>8.5” x11”</a:t>
            </a:r>
            <a:r>
              <a:rPr lang="en" sz="1600" dirty="0">
                <a:solidFill>
                  <a:schemeClr val="tx1">
                    <a:lumMod val="85000"/>
                    <a:lumOff val="15000"/>
                  </a:schemeClr>
                </a:solidFill>
                <a:highlight>
                  <a:srgbClr val="FFFF00"/>
                </a:highlight>
              </a:rPr>
              <a:t> piece of paper, before cutting out door sign for insertion. </a:t>
            </a:r>
            <a:endParaRPr lang="en" sz="1600" dirty="0">
              <a:solidFill>
                <a:schemeClr val="tx1">
                  <a:lumMod val="85000"/>
                  <a:lumOff val="15000"/>
                </a:schemeClr>
              </a:solidFill>
            </a:endParaRPr>
          </a:p>
          <a:p>
            <a:endParaRPr lang="en" sz="1600" dirty="0">
              <a:solidFill>
                <a:schemeClr val="tx1">
                  <a:lumMod val="85000"/>
                  <a:lumOff val="15000"/>
                </a:schemeClr>
              </a:solidFill>
            </a:endParaRPr>
          </a:p>
          <a:p>
            <a:r>
              <a:rPr lang="en" sz="1600" dirty="0">
                <a:solidFill>
                  <a:schemeClr val="tx1">
                    <a:lumMod val="85000"/>
                    <a:lumOff val="15000"/>
                  </a:schemeClr>
                </a:solidFill>
              </a:rPr>
              <a:t>Please contact </a:t>
            </a:r>
            <a:r>
              <a:rPr lang="en" sz="1600" u="sng" dirty="0">
                <a:hlinkClick r:id="rId4"/>
              </a:rPr>
              <a:t>labsafety@</a:t>
            </a:r>
            <a:r>
              <a:rPr lang="en-US" sz="1600" u="sng" dirty="0">
                <a:hlinkClick r:id="rId4"/>
              </a:rPr>
              <a:t>c</a:t>
            </a:r>
            <a:r>
              <a:rPr lang="en" sz="1600" u="sng" dirty="0">
                <a:hlinkClick r:id="rId4"/>
              </a:rPr>
              <a:t>olumbia.</a:t>
            </a:r>
            <a:r>
              <a:rPr lang="en" sz="1600" dirty="0">
                <a:hlinkClick r:id="rId4"/>
              </a:rPr>
              <a:t>edu</a:t>
            </a:r>
            <a:r>
              <a:rPr lang="en" sz="1600" dirty="0"/>
              <a:t> </a:t>
            </a:r>
            <a:r>
              <a:rPr lang="en" sz="1600" dirty="0">
                <a:solidFill>
                  <a:schemeClr val="tx1">
                    <a:lumMod val="85000"/>
                    <a:lumOff val="15000"/>
                  </a:schemeClr>
                </a:solidFill>
              </a:rPr>
              <a:t>if you have any questions or concerns about this sign maker. Thank you! </a:t>
            </a:r>
          </a:p>
        </p:txBody>
      </p:sp>
      <p:grpSp>
        <p:nvGrpSpPr>
          <p:cNvPr id="12" name="Group 11">
            <a:extLst>
              <a:ext uri="{FF2B5EF4-FFF2-40B4-BE49-F238E27FC236}">
                <a16:creationId xmlns:a16="http://schemas.microsoft.com/office/drawing/2014/main" id="{17BA7353-5446-41AA-855E-6B278434B395}"/>
              </a:ext>
            </a:extLst>
          </p:cNvPr>
          <p:cNvGrpSpPr/>
          <p:nvPr/>
        </p:nvGrpSpPr>
        <p:grpSpPr>
          <a:xfrm>
            <a:off x="5176537" y="2542774"/>
            <a:ext cx="4159325" cy="3916321"/>
            <a:chOff x="5713235" y="830813"/>
            <a:chExt cx="3156439" cy="3211347"/>
          </a:xfrm>
        </p:grpSpPr>
        <p:pic>
          <p:nvPicPr>
            <p:cNvPr id="13" name="Picture 12" descr="A white board with red text on it&#10;&#10;Description automatically generated">
              <a:extLst>
                <a:ext uri="{FF2B5EF4-FFF2-40B4-BE49-F238E27FC236}">
                  <a16:creationId xmlns:a16="http://schemas.microsoft.com/office/drawing/2014/main" id="{AF4EEC19-2386-4F9A-8EFF-2A26F4FEC76B}"/>
                </a:ext>
              </a:extLst>
            </p:cNvPr>
            <p:cNvPicPr>
              <a:picLocks noChangeAspect="1"/>
            </p:cNvPicPr>
            <p:nvPr/>
          </p:nvPicPr>
          <p:blipFill rotWithShape="1">
            <a:blip r:embed="rId5"/>
            <a:srcRect l="15752" t="5529" r="16405" b="2440"/>
            <a:stretch/>
          </p:blipFill>
          <p:spPr>
            <a:xfrm rot="10800000">
              <a:off x="5713235" y="830813"/>
              <a:ext cx="3156439" cy="3211347"/>
            </a:xfrm>
            <a:prstGeom prst="rect">
              <a:avLst/>
            </a:prstGeom>
          </p:spPr>
        </p:pic>
        <p:sp>
          <p:nvSpPr>
            <p:cNvPr id="14" name="Rectangle 13">
              <a:extLst>
                <a:ext uri="{FF2B5EF4-FFF2-40B4-BE49-F238E27FC236}">
                  <a16:creationId xmlns:a16="http://schemas.microsoft.com/office/drawing/2014/main" id="{E900045D-4483-49C3-A2AF-F6EE9F8CC170}"/>
                </a:ext>
              </a:extLst>
            </p:cNvPr>
            <p:cNvSpPr/>
            <p:nvPr/>
          </p:nvSpPr>
          <p:spPr>
            <a:xfrm>
              <a:off x="6144426"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1</a:t>
              </a:r>
            </a:p>
          </p:txBody>
        </p:sp>
        <p:sp>
          <p:nvSpPr>
            <p:cNvPr id="15" name="Rectangle 14">
              <a:extLst>
                <a:ext uri="{FF2B5EF4-FFF2-40B4-BE49-F238E27FC236}">
                  <a16:creationId xmlns:a16="http://schemas.microsoft.com/office/drawing/2014/main" id="{B0A43D7E-1BBC-4AE7-843C-C44D65E2F86F}"/>
                </a:ext>
              </a:extLst>
            </p:cNvPr>
            <p:cNvSpPr/>
            <p:nvPr/>
          </p:nvSpPr>
          <p:spPr>
            <a:xfrm>
              <a:off x="7634970" y="2383743"/>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2</a:t>
              </a:r>
            </a:p>
          </p:txBody>
        </p:sp>
        <p:sp>
          <p:nvSpPr>
            <p:cNvPr id="16" name="Rectangle 15">
              <a:extLst>
                <a:ext uri="{FF2B5EF4-FFF2-40B4-BE49-F238E27FC236}">
                  <a16:creationId xmlns:a16="http://schemas.microsoft.com/office/drawing/2014/main" id="{F9F1A8E9-3B5E-40BD-9DDA-49677646BF76}"/>
                </a:ext>
              </a:extLst>
            </p:cNvPr>
            <p:cNvSpPr/>
            <p:nvPr/>
          </p:nvSpPr>
          <p:spPr>
            <a:xfrm>
              <a:off x="6144426"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3</a:t>
              </a:r>
            </a:p>
          </p:txBody>
        </p:sp>
        <p:sp>
          <p:nvSpPr>
            <p:cNvPr id="17" name="Rectangle 16">
              <a:extLst>
                <a:ext uri="{FF2B5EF4-FFF2-40B4-BE49-F238E27FC236}">
                  <a16:creationId xmlns:a16="http://schemas.microsoft.com/office/drawing/2014/main" id="{69A5A449-977D-40D8-AA81-4815D9F13349}"/>
                </a:ext>
              </a:extLst>
            </p:cNvPr>
            <p:cNvSpPr/>
            <p:nvPr/>
          </p:nvSpPr>
          <p:spPr>
            <a:xfrm>
              <a:off x="7634970" y="3296718"/>
              <a:ext cx="837488" cy="1880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Quad 4</a:t>
              </a:r>
            </a:p>
          </p:txBody>
        </p:sp>
      </p:grpSp>
      <p:sp>
        <p:nvSpPr>
          <p:cNvPr id="3" name="TextBox 2">
            <a:extLst>
              <a:ext uri="{FF2B5EF4-FFF2-40B4-BE49-F238E27FC236}">
                <a16:creationId xmlns:a16="http://schemas.microsoft.com/office/drawing/2014/main" id="{C7C8FAD7-30FD-4591-A1C8-D991BAC67119}"/>
              </a:ext>
            </a:extLst>
          </p:cNvPr>
          <p:cNvSpPr txBox="1"/>
          <p:nvPr/>
        </p:nvSpPr>
        <p:spPr>
          <a:xfrm>
            <a:off x="457200" y="1359231"/>
            <a:ext cx="5798382" cy="2499146"/>
          </a:xfrm>
          <a:prstGeom prst="rect">
            <a:avLst/>
          </a:prstGeom>
          <a:noFill/>
        </p:spPr>
        <p:txBody>
          <a:bodyPr wrap="none" lIns="91440" tIns="45720" rIns="91440" bIns="45720" rtlCol="0" anchor="t">
            <a:spAutoFit/>
          </a:bodyPr>
          <a:lstStyle/>
          <a:p>
            <a:r>
              <a:rPr lang="en-US" sz="1600" dirty="0"/>
              <a:t>Quads 1-4 </a:t>
            </a:r>
            <a:r>
              <a:rPr lang="en" sz="1600" dirty="0"/>
              <a:t>should be filled out by your laboratory as follows:</a:t>
            </a:r>
          </a:p>
          <a:p>
            <a:pPr marL="342900" indent="-342900">
              <a:lnSpc>
                <a:spcPct val="200000"/>
              </a:lnSpc>
              <a:buAutoNum type="arabicPeriod"/>
            </a:pPr>
            <a:r>
              <a:rPr lang="en" b="1" dirty="0"/>
              <a:t>Occupancy information: Principal Investigators </a:t>
            </a:r>
            <a:r>
              <a:rPr lang="en" dirty="0"/>
              <a:t>(slide 3)</a:t>
            </a:r>
          </a:p>
          <a:p>
            <a:pPr marL="342900" indent="-342900">
              <a:lnSpc>
                <a:spcPct val="200000"/>
              </a:lnSpc>
              <a:buAutoNum type="arabicPeriod"/>
            </a:pPr>
            <a:r>
              <a:rPr lang="en" b="1" dirty="0"/>
              <a:t>24-hour Emergency Contact Information </a:t>
            </a:r>
            <a:r>
              <a:rPr lang="en" dirty="0"/>
              <a:t>(slide 4)</a:t>
            </a:r>
          </a:p>
          <a:p>
            <a:pPr marL="342900" indent="-342900">
              <a:lnSpc>
                <a:spcPct val="200000"/>
              </a:lnSpc>
              <a:buAutoNum type="arabicPeriod"/>
            </a:pPr>
            <a:r>
              <a:rPr lang="en" b="1" dirty="0"/>
              <a:t>Laboratory Hazard Pictograms </a:t>
            </a:r>
            <a:r>
              <a:rPr lang="en" dirty="0"/>
              <a:t>(slide 5/6)</a:t>
            </a:r>
          </a:p>
          <a:p>
            <a:pPr marL="342900" indent="-342900">
              <a:lnSpc>
                <a:spcPct val="200000"/>
              </a:lnSpc>
              <a:buAutoNum type="arabicPeriod"/>
            </a:pPr>
            <a:r>
              <a:rPr lang="en" b="1" dirty="0"/>
              <a:t>Specialty Hazards (if applicable) </a:t>
            </a:r>
            <a:r>
              <a:rPr lang="en" dirty="0"/>
              <a:t>(slide 7/8)</a:t>
            </a:r>
            <a:endParaRPr lang="en" sz="1600" dirty="0">
              <a:solidFill>
                <a:schemeClr val="tx1">
                  <a:lumMod val="85000"/>
                  <a:lumOff val="15000"/>
                </a:schemeClr>
              </a:solidFill>
            </a:endParaRPr>
          </a:p>
          <a:p>
            <a:endParaRPr lang="en-US" dirty="0"/>
          </a:p>
        </p:txBody>
      </p:sp>
      <p:sp>
        <p:nvSpPr>
          <p:cNvPr id="5" name="TextBox 4">
            <a:extLst>
              <a:ext uri="{FF2B5EF4-FFF2-40B4-BE49-F238E27FC236}">
                <a16:creationId xmlns:a16="http://schemas.microsoft.com/office/drawing/2014/main" id="{E0D5739E-64C9-8268-3700-9CBBA1113C2C}"/>
              </a:ext>
            </a:extLst>
          </p:cNvPr>
          <p:cNvSpPr txBox="1"/>
          <p:nvPr/>
        </p:nvSpPr>
        <p:spPr>
          <a:xfrm>
            <a:off x="457200" y="620522"/>
            <a:ext cx="8441598" cy="707886"/>
          </a:xfrm>
          <a:prstGeom prst="rect">
            <a:avLst/>
          </a:prstGeom>
          <a:noFill/>
        </p:spPr>
        <p:txBody>
          <a:bodyPr wrap="square" lIns="91440" tIns="45720" rIns="91440" bIns="45720" rtlCol="0" anchor="t">
            <a:spAutoFit/>
          </a:bodyPr>
          <a:lstStyle/>
          <a:p>
            <a:r>
              <a:rPr lang="en" sz="2000" b="1" dirty="0"/>
              <a:t>Welcome to the CUIMC laboratory door sign generator courtesy of Environmental Health &amp; Safety! </a:t>
            </a:r>
          </a:p>
        </p:txBody>
      </p:sp>
      <p:pic>
        <p:nvPicPr>
          <p:cNvPr id="4" name="Picture 6" descr="image002">
            <a:extLst>
              <a:ext uri="{FF2B5EF4-FFF2-40B4-BE49-F238E27FC236}">
                <a16:creationId xmlns:a16="http://schemas.microsoft.com/office/drawing/2014/main" id="{074FDD4E-F92E-BFF3-3565-8005C176158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716602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645F62-F9BB-40D3-2990-03D3676C3CD8}"/>
              </a:ext>
            </a:extLst>
          </p:cNvPr>
          <p:cNvSpPr/>
          <p:nvPr/>
        </p:nvSpPr>
        <p:spPr>
          <a:xfrm>
            <a:off x="1677342" y="1628542"/>
            <a:ext cx="6738519" cy="3817695"/>
          </a:xfrm>
          <a:prstGeom prst="rect">
            <a:avLst/>
          </a:prstGeom>
          <a:solidFill>
            <a:schemeClr val="accent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7" name="TextBox 6">
            <a:extLst>
              <a:ext uri="{FF2B5EF4-FFF2-40B4-BE49-F238E27FC236}">
                <a16:creationId xmlns:a16="http://schemas.microsoft.com/office/drawing/2014/main" id="{E7D11017-B8FB-C4E4-327A-350C24A45639}"/>
              </a:ext>
            </a:extLst>
          </p:cNvPr>
          <p:cNvSpPr txBox="1"/>
          <p:nvPr/>
        </p:nvSpPr>
        <p:spPr>
          <a:xfrm>
            <a:off x="1718508" y="1713714"/>
            <a:ext cx="6508014" cy="947375"/>
          </a:xfrm>
          <a:prstGeom prst="rect">
            <a:avLst/>
          </a:prstGeom>
          <a:noFill/>
        </p:spPr>
        <p:txBody>
          <a:bodyPr wrap="square" rtlCol="0">
            <a:spAutoFit/>
          </a:bodyPr>
          <a:lstStyle/>
          <a:p>
            <a:pPr defTabSz="635075">
              <a:buClrTx/>
            </a:pPr>
            <a:r>
              <a:rPr lang="en-US" sz="3334" b="1" kern="1200">
                <a:solidFill>
                  <a:srgbClr val="002060"/>
                </a:solidFill>
                <a:latin typeface="Calibri" panose="020F0502020204030204"/>
                <a:ea typeface="+mn-ea"/>
                <a:cs typeface="+mn-cs"/>
              </a:rPr>
              <a:t>Principal Investigator(s)</a:t>
            </a:r>
          </a:p>
          <a:p>
            <a:pPr defTabSz="635075">
              <a:buClrTx/>
            </a:pPr>
            <a:r>
              <a:rPr lang="en-US" sz="2222" b="1" kern="1200">
                <a:solidFill>
                  <a:srgbClr val="002060"/>
                </a:solidFill>
                <a:latin typeface="Calibri" panose="020F0502020204030204"/>
                <a:ea typeface="+mn-ea"/>
                <a:cs typeface="+mn-cs"/>
              </a:rPr>
              <a:t>Name(s) &amp; UNI(s) </a:t>
            </a:r>
            <a:r>
              <a:rPr lang="en-US" sz="2222" kern="1200">
                <a:solidFill>
                  <a:srgbClr val="002060"/>
                </a:solidFill>
                <a:latin typeface="Calibri" panose="020F0502020204030204"/>
                <a:ea typeface="+mn-ea"/>
                <a:cs typeface="+mn-cs"/>
              </a:rPr>
              <a:t>:</a:t>
            </a:r>
          </a:p>
        </p:txBody>
      </p:sp>
      <p:sp>
        <p:nvSpPr>
          <p:cNvPr id="9" name="TextBox 8">
            <a:extLst>
              <a:ext uri="{FF2B5EF4-FFF2-40B4-BE49-F238E27FC236}">
                <a16:creationId xmlns:a16="http://schemas.microsoft.com/office/drawing/2014/main" id="{9133F17E-0EDA-1E2B-2EB7-AE2D55B9C9C3}"/>
              </a:ext>
            </a:extLst>
          </p:cNvPr>
          <p:cNvSpPr txBox="1"/>
          <p:nvPr/>
        </p:nvSpPr>
        <p:spPr>
          <a:xfrm>
            <a:off x="1849118" y="2661088"/>
            <a:ext cx="6371400" cy="2196120"/>
          </a:xfrm>
          <a:prstGeom prst="rect">
            <a:avLst/>
          </a:prstGeom>
          <a:solidFill>
            <a:schemeClr val="bg1"/>
          </a:solidFill>
          <a:ln w="12700">
            <a:solidFill>
              <a:schemeClr val="tx1"/>
            </a:solidFill>
          </a:ln>
        </p:spPr>
        <p:txBody>
          <a:bodyPr wrap="square" lIns="127006" tIns="63503" rIns="127006" bIns="63503" rtlCol="0" anchor="t">
            <a:spAutoFit/>
          </a:bodyPr>
          <a:lstStyle/>
          <a:p>
            <a:pPr marL="342900" indent="-342900" defTabSz="635075">
              <a:buClrTx/>
              <a:buChar char="•"/>
            </a:pPr>
            <a:endParaRPr lang="en-US" sz="1946" kern="1200" dirty="0">
              <a:solidFill>
                <a:prstClr val="black"/>
              </a:solidFill>
              <a:latin typeface="Calibri" panose="020F0502020204030204"/>
              <a:ea typeface="Calibri"/>
              <a:cs typeface="Calibri"/>
            </a:endParaRPr>
          </a:p>
          <a:p>
            <a:pPr defTabSz="635075"/>
            <a:endParaRPr lang="en-US" sz="1900" kern="1200" dirty="0">
              <a:solidFill>
                <a:prstClr val="black"/>
              </a:solidFill>
              <a:latin typeface="Calibri" panose="020F0502020204030204"/>
              <a:ea typeface="+mn-ea"/>
              <a:cs typeface="Calibri"/>
            </a:endParaRPr>
          </a:p>
          <a:p>
            <a:pPr defTabSz="635075"/>
            <a:endParaRPr lang="en-US" sz="1900" kern="1200" dirty="0">
              <a:solidFill>
                <a:prstClr val="black"/>
              </a:solidFill>
              <a:latin typeface="Calibri" panose="020F0502020204030204"/>
              <a:ea typeface="+mn-ea"/>
              <a:cs typeface="Calibri"/>
            </a:endParaRPr>
          </a:p>
          <a:p>
            <a:pPr marL="342900" indent="-342900" defTabSz="635075">
              <a:buClrTx/>
              <a:buChar char="•"/>
            </a:pPr>
            <a:endParaRPr lang="en-US" sz="1946" kern="1200" dirty="0">
              <a:solidFill>
                <a:prstClr val="black"/>
              </a:solidFill>
              <a:latin typeface="Calibri" panose="020F0502020204030204"/>
              <a:ea typeface="+mn-ea"/>
              <a:cs typeface="Calibri"/>
            </a:endParaRPr>
          </a:p>
          <a:p>
            <a:pPr defTabSz="635075">
              <a:buClrTx/>
            </a:pPr>
            <a:endParaRPr lang="en-US" sz="1900" kern="1200" dirty="0">
              <a:solidFill>
                <a:prstClr val="black"/>
              </a:solidFill>
              <a:latin typeface="Calibri" panose="020F0502020204030204"/>
              <a:ea typeface="+mn-ea"/>
              <a:cs typeface="Calibri"/>
            </a:endParaRPr>
          </a:p>
          <a:p>
            <a:pPr marL="342900" indent="-342900" defTabSz="635075">
              <a:buClrTx/>
              <a:buChar char="•"/>
            </a:pPr>
            <a:endParaRPr lang="en-US" sz="1946" kern="1200" dirty="0">
              <a:solidFill>
                <a:prstClr val="black"/>
              </a:solidFill>
              <a:latin typeface="Calibri" panose="020F0502020204030204"/>
              <a:ea typeface="+mn-ea"/>
              <a:cs typeface="Calibri"/>
            </a:endParaRPr>
          </a:p>
          <a:p>
            <a:pPr marL="342900" indent="-342900" defTabSz="635075">
              <a:buClrTx/>
              <a:buChar char="•"/>
            </a:pPr>
            <a:endParaRPr lang="en-US" sz="1900" kern="1200" dirty="0">
              <a:solidFill>
                <a:prstClr val="black"/>
              </a:solidFill>
              <a:latin typeface="Calibri" panose="020F0502020204030204"/>
              <a:ea typeface="+mn-ea"/>
              <a:cs typeface="Calibri"/>
            </a:endParaRPr>
          </a:p>
        </p:txBody>
      </p:sp>
      <p:sp>
        <p:nvSpPr>
          <p:cNvPr id="2" name="TextBox 1">
            <a:extLst>
              <a:ext uri="{FF2B5EF4-FFF2-40B4-BE49-F238E27FC236}">
                <a16:creationId xmlns:a16="http://schemas.microsoft.com/office/drawing/2014/main" id="{6688DE14-B2B8-4B2C-D48B-A9084FB7BC08}"/>
              </a:ext>
            </a:extLst>
          </p:cNvPr>
          <p:cNvSpPr txBox="1"/>
          <p:nvPr/>
        </p:nvSpPr>
        <p:spPr>
          <a:xfrm>
            <a:off x="761227" y="5841529"/>
            <a:ext cx="8606147" cy="959243"/>
          </a:xfrm>
          <a:prstGeom prst="rect">
            <a:avLst/>
          </a:prstGeom>
          <a:noFill/>
        </p:spPr>
        <p:txBody>
          <a:bodyPr rot="0" spcFirstLastPara="0" vertOverflow="overflow" horzOverflow="overflow" vert="horz" wrap="square" lIns="127006" tIns="63503" rIns="127006" bIns="63503" numCol="1" spcCol="0" rtlCol="0" fromWordArt="0" anchor="t" anchorCtr="0" forceAA="0" compatLnSpc="1">
            <a:prstTxWarp prst="textNoShape">
              <a:avLst/>
            </a:prstTxWarp>
            <a:spAutoFit/>
          </a:bodyPr>
          <a:lstStyle/>
          <a:p>
            <a:pPr algn="ctr" rtl="0" fontAlgn="base"/>
            <a:r>
              <a:rPr lang="en-US" sz="1800">
                <a:latin typeface="Calibri" panose="020F0502020204030204" pitchFamily="34" charset="0"/>
              </a:rPr>
              <a:t>Please make sure to </a:t>
            </a:r>
            <a:r>
              <a:rPr lang="en-US" sz="1800">
                <a:solidFill>
                  <a:srgbClr val="FF0000"/>
                </a:solidFill>
                <a:latin typeface="Calibri" panose="020F0502020204030204" pitchFamily="34" charset="0"/>
              </a:rPr>
              <a:t>update</a:t>
            </a:r>
            <a:r>
              <a:rPr lang="en-US" sz="1800">
                <a:latin typeface="Calibri" panose="020F0502020204030204" pitchFamily="34" charset="0"/>
              </a:rPr>
              <a:t> lab roster &amp; contact information in the </a:t>
            </a:r>
            <a:r>
              <a:rPr lang="en-US" sz="1800">
                <a:solidFill>
                  <a:srgbClr val="FF0000"/>
                </a:solidFill>
                <a:latin typeface="Calibri" panose="020F0502020204030204" pitchFamily="34" charset="0"/>
              </a:rPr>
              <a:t>LION</a:t>
            </a:r>
            <a:r>
              <a:rPr lang="en-US" sz="1800">
                <a:latin typeface="Calibri" panose="020F0502020204030204" pitchFamily="34" charset="0"/>
              </a:rPr>
              <a:t> system.​</a:t>
            </a:r>
            <a:endParaRPr lang="en-US" sz="2400">
              <a:latin typeface="Segoe UI" panose="020B0502040204020203" pitchFamily="34" charset="0"/>
            </a:endParaRPr>
          </a:p>
          <a:p>
            <a:pPr algn="ctr" rtl="0" fontAlgn="base"/>
            <a:r>
              <a:rPr lang="en-US" sz="1800">
                <a:latin typeface="Calibri" panose="020F0502020204030204" pitchFamily="34" charset="0"/>
              </a:rPr>
              <a:t>The </a:t>
            </a:r>
            <a:r>
              <a:rPr lang="en-US" sz="1800">
                <a:solidFill>
                  <a:srgbClr val="FF0000"/>
                </a:solidFill>
                <a:latin typeface="Calibri" panose="020F0502020204030204" pitchFamily="34" charset="0"/>
              </a:rPr>
              <a:t>LION</a:t>
            </a:r>
            <a:r>
              <a:rPr lang="en-US" sz="1800">
                <a:latin typeface="Calibri" panose="020F0502020204030204" pitchFamily="34" charset="0"/>
              </a:rPr>
              <a:t> system can be accessed at the link below: ​</a:t>
            </a:r>
            <a:endParaRPr lang="en-US" sz="2400">
              <a:latin typeface="Segoe UI" panose="020B0502040204020203" pitchFamily="34" charset="0"/>
            </a:endParaRPr>
          </a:p>
          <a:p>
            <a:pPr algn="ctr" rtl="0" fontAlgn="base"/>
            <a:r>
              <a:rPr lang="en-US" sz="1800" u="sng">
                <a:solidFill>
                  <a:srgbClr val="0563C1"/>
                </a:solidFill>
                <a:latin typeface="Calibri" panose="020F0502020204030204" pitchFamily="34" charset="0"/>
                <a:hlinkClick r:id="rId3"/>
              </a:rPr>
              <a:t>https://research.columbia.edu/lion</a:t>
            </a:r>
            <a:r>
              <a:rPr lang="en-US" sz="1800">
                <a:latin typeface="Calibri" panose="020F0502020204030204" pitchFamily="34" charset="0"/>
              </a:rPr>
              <a:t> ​</a:t>
            </a:r>
            <a:endParaRPr lang="en-US" sz="2400">
              <a:latin typeface="Segoe UI" panose="020B0502040204020203" pitchFamily="34" charset="0"/>
            </a:endParaRPr>
          </a:p>
        </p:txBody>
      </p:sp>
      <p:sp>
        <p:nvSpPr>
          <p:cNvPr id="8" name="Google Shape;57;p13">
            <a:extLst>
              <a:ext uri="{FF2B5EF4-FFF2-40B4-BE49-F238E27FC236}">
                <a16:creationId xmlns:a16="http://schemas.microsoft.com/office/drawing/2014/main" id="{FBB58FE3-91BE-4671-9B57-9BAED3DD3777}"/>
              </a:ext>
            </a:extLst>
          </p:cNvPr>
          <p:cNvSpPr txBox="1"/>
          <p:nvPr/>
        </p:nvSpPr>
        <p:spPr>
          <a:xfrm>
            <a:off x="455250" y="665749"/>
            <a:ext cx="9089651" cy="669384"/>
          </a:xfrm>
          <a:prstGeom prst="rect">
            <a:avLst/>
          </a:prstGeom>
          <a:noFill/>
          <a:ln>
            <a:noFill/>
          </a:ln>
        </p:spPr>
        <p:txBody>
          <a:bodyPr spcFirstLastPara="1" wrap="square" lIns="91425" tIns="91425" rIns="91425" bIns="91425" anchor="t" anchorCtr="0">
            <a:spAutoFit/>
          </a:bodyPr>
          <a:lstStyle/>
          <a:p>
            <a:endParaRPr lang="en" sz="1050">
              <a:solidFill>
                <a:schemeClr val="tx1">
                  <a:lumMod val="85000"/>
                  <a:lumOff val="15000"/>
                </a:schemeClr>
              </a:solidFill>
              <a:highlight>
                <a:srgbClr val="FFFF00"/>
              </a:highlight>
            </a:endParaRPr>
          </a:p>
          <a:p>
            <a:r>
              <a:rPr lang="en" sz="1050">
                <a:solidFill>
                  <a:schemeClr val="tx1">
                    <a:lumMod val="85000"/>
                    <a:lumOff val="15000"/>
                  </a:schemeClr>
                </a:solidFill>
              </a:rPr>
              <a:t>Please enter information into the premade text box. </a:t>
            </a:r>
            <a:r>
              <a:rPr lang="en-US" sz="1050" b="1">
                <a:solidFill>
                  <a:schemeClr val="tx1">
                    <a:lumMod val="85000"/>
                    <a:lumOff val="15000"/>
                  </a:schemeClr>
                </a:solidFill>
              </a:rPr>
              <a:t>Please list name and UNIs for all PIs that occupy the room. Update the sign as PIs information changes.</a:t>
            </a:r>
            <a:endParaRPr lang="en" b="1">
              <a:solidFill>
                <a:schemeClr val="tx1">
                  <a:lumMod val="85000"/>
                  <a:lumOff val="15000"/>
                </a:schemeClr>
              </a:solidFill>
            </a:endParaRPr>
          </a:p>
        </p:txBody>
      </p:sp>
      <p:sp>
        <p:nvSpPr>
          <p:cNvPr id="6" name="TextBox 5">
            <a:extLst>
              <a:ext uri="{FF2B5EF4-FFF2-40B4-BE49-F238E27FC236}">
                <a16:creationId xmlns:a16="http://schemas.microsoft.com/office/drawing/2014/main" id="{4549AC86-471E-959C-4D29-38E1B13A8DC5}"/>
              </a:ext>
            </a:extLst>
          </p:cNvPr>
          <p:cNvSpPr txBox="1"/>
          <p:nvPr/>
        </p:nvSpPr>
        <p:spPr>
          <a:xfrm>
            <a:off x="455249" y="462024"/>
            <a:ext cx="570955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1: Occupancy Information</a:t>
            </a:r>
            <a:endParaRPr lang="en-US"/>
          </a:p>
        </p:txBody>
      </p:sp>
      <p:sp>
        <p:nvSpPr>
          <p:cNvPr id="3" name="TextBox 2">
            <a:extLst>
              <a:ext uri="{FF2B5EF4-FFF2-40B4-BE49-F238E27FC236}">
                <a16:creationId xmlns:a16="http://schemas.microsoft.com/office/drawing/2014/main" id="{652E9414-6012-D608-79A6-699728291739}"/>
              </a:ext>
            </a:extLst>
          </p:cNvPr>
          <p:cNvSpPr txBox="1"/>
          <p:nvPr/>
        </p:nvSpPr>
        <p:spPr>
          <a:xfrm>
            <a:off x="426945" y="7002600"/>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1</a:t>
            </a:r>
          </a:p>
        </p:txBody>
      </p:sp>
      <p:pic>
        <p:nvPicPr>
          <p:cNvPr id="4" name="Picture 6" descr="image002">
            <a:extLst>
              <a:ext uri="{FF2B5EF4-FFF2-40B4-BE49-F238E27FC236}">
                <a16:creationId xmlns:a16="http://schemas.microsoft.com/office/drawing/2014/main" id="{3BF98FD0-21DE-AA6B-77F4-DCA5C01F52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6">
            <a:extLst>
              <a:ext uri="{FF2B5EF4-FFF2-40B4-BE49-F238E27FC236}">
                <a16:creationId xmlns:a16="http://schemas.microsoft.com/office/drawing/2014/main" id="{D9AC4BFA-6DF8-3BA5-5CBC-FA2CD1E6D428}"/>
              </a:ext>
            </a:extLst>
          </p:cNvPr>
          <p:cNvSpPr txBox="1"/>
          <p:nvPr/>
        </p:nvSpPr>
        <p:spPr>
          <a:xfrm>
            <a:off x="1737315" y="4950105"/>
            <a:ext cx="3644056"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a:solidFill>
                  <a:schemeClr val="accent1">
                    <a:lumMod val="50000"/>
                  </a:schemeClr>
                </a:solidFill>
                <a:latin typeface="Calibri"/>
                <a:cs typeface="Times New Roman"/>
              </a:rPr>
              <a:t>BUILDING: </a:t>
            </a:r>
            <a:endParaRPr lang="en-US" sz="1800" b="1">
              <a:solidFill>
                <a:schemeClr val="accent1">
                  <a:lumMod val="50000"/>
                </a:schemeClr>
              </a:solidFill>
              <a:latin typeface="Calibri"/>
              <a:cs typeface="Times New Roman" panose="02020603050405020304" pitchFamily="18" charset="0"/>
            </a:endParaRPr>
          </a:p>
        </p:txBody>
      </p:sp>
      <p:sp>
        <p:nvSpPr>
          <p:cNvPr id="11" name="TextBox 27">
            <a:extLst>
              <a:ext uri="{FF2B5EF4-FFF2-40B4-BE49-F238E27FC236}">
                <a16:creationId xmlns:a16="http://schemas.microsoft.com/office/drawing/2014/main" id="{1C16D08E-09A5-A05F-522A-32F91F74FA20}"/>
              </a:ext>
            </a:extLst>
          </p:cNvPr>
          <p:cNvSpPr txBox="1"/>
          <p:nvPr/>
        </p:nvSpPr>
        <p:spPr>
          <a:xfrm>
            <a:off x="5173360" y="4958567"/>
            <a:ext cx="3123112" cy="3693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a:solidFill>
                  <a:schemeClr val="accent1">
                    <a:lumMod val="50000"/>
                  </a:schemeClr>
                </a:solidFill>
                <a:latin typeface="Calibri"/>
                <a:cs typeface="Times New Roman"/>
              </a:rPr>
              <a:t>ROOM: </a:t>
            </a:r>
            <a:endParaRPr lang="en-US" sz="1800" b="1">
              <a:solidFill>
                <a:schemeClr val="accent1">
                  <a:lumMod val="50000"/>
                </a:schemeClr>
              </a:solidFill>
              <a:latin typeface="Calibri"/>
              <a:cs typeface="Times New Roman" panose="02020603050405020304" pitchFamily="18" charset="0"/>
            </a:endParaRPr>
          </a:p>
        </p:txBody>
      </p:sp>
      <p:sp>
        <p:nvSpPr>
          <p:cNvPr id="12" name="TextBox 28">
            <a:extLst>
              <a:ext uri="{FF2B5EF4-FFF2-40B4-BE49-F238E27FC236}">
                <a16:creationId xmlns:a16="http://schemas.microsoft.com/office/drawing/2014/main" id="{A1FC9E9D-F1DF-EA3E-36A3-179F32EA34B2}"/>
              </a:ext>
            </a:extLst>
          </p:cNvPr>
          <p:cNvSpPr txBox="1"/>
          <p:nvPr/>
        </p:nvSpPr>
        <p:spPr>
          <a:xfrm>
            <a:off x="2913787" y="5014167"/>
            <a:ext cx="220779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ea typeface="Calibri"/>
              <a:cs typeface="Calibri"/>
            </a:endParaRPr>
          </a:p>
        </p:txBody>
      </p:sp>
      <p:sp>
        <p:nvSpPr>
          <p:cNvPr id="13" name="TextBox 29">
            <a:extLst>
              <a:ext uri="{FF2B5EF4-FFF2-40B4-BE49-F238E27FC236}">
                <a16:creationId xmlns:a16="http://schemas.microsoft.com/office/drawing/2014/main" id="{C8D5C21E-0EFE-E478-B6F5-297B5157276B}"/>
              </a:ext>
            </a:extLst>
          </p:cNvPr>
          <p:cNvSpPr txBox="1"/>
          <p:nvPr/>
        </p:nvSpPr>
        <p:spPr>
          <a:xfrm>
            <a:off x="6026362" y="5011436"/>
            <a:ext cx="2171120" cy="230493"/>
          </a:xfrm>
          <a:prstGeom prst="rect">
            <a:avLst/>
          </a:prstGeom>
          <a:solidFill>
            <a:schemeClr val="bg1"/>
          </a:solidFill>
          <a:ln w="12700">
            <a:solidFill>
              <a:schemeClr val="tx1"/>
            </a:solidFill>
          </a:ln>
        </p:spPr>
        <p:txBody>
          <a:bodyPr wrap="square" lIns="45384" tIns="22692" rIns="45384" bIns="22692"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200" dirty="0"/>
          </a:p>
        </p:txBody>
      </p:sp>
    </p:spTree>
    <p:custDataLst>
      <p:tags r:id="rId1"/>
    </p:custDataLst>
    <p:extLst>
      <p:ext uri="{BB962C8B-B14F-4D97-AF65-F5344CB8AC3E}">
        <p14:creationId xmlns:p14="http://schemas.microsoft.com/office/powerpoint/2010/main" val="12080604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0C784B-2EC1-6FBF-28DE-8CF54CE68E7F}"/>
              </a:ext>
            </a:extLst>
          </p:cNvPr>
          <p:cNvSpPr txBox="1"/>
          <p:nvPr/>
        </p:nvSpPr>
        <p:spPr>
          <a:xfrm>
            <a:off x="399963" y="443361"/>
            <a:ext cx="8691296"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2: 24-hour Emergency Contact Information</a:t>
            </a:r>
            <a:endParaRPr lang="en-US" dirty="0"/>
          </a:p>
        </p:txBody>
      </p:sp>
      <p:sp>
        <p:nvSpPr>
          <p:cNvPr id="9" name="Google Shape;57;p13">
            <a:extLst>
              <a:ext uri="{FF2B5EF4-FFF2-40B4-BE49-F238E27FC236}">
                <a16:creationId xmlns:a16="http://schemas.microsoft.com/office/drawing/2014/main" id="{96786798-9868-F91C-4F6C-952685354B4D}"/>
              </a:ext>
            </a:extLst>
          </p:cNvPr>
          <p:cNvSpPr txBox="1"/>
          <p:nvPr/>
        </p:nvSpPr>
        <p:spPr>
          <a:xfrm>
            <a:off x="457199" y="800307"/>
            <a:ext cx="9115240" cy="1609641"/>
          </a:xfrm>
          <a:prstGeom prst="rect">
            <a:avLst/>
          </a:prstGeom>
          <a:noFill/>
          <a:ln>
            <a:noFill/>
          </a:ln>
        </p:spPr>
        <p:txBody>
          <a:bodyPr spcFirstLastPara="1" wrap="square" lIns="91425" tIns="91425" rIns="91425" bIns="91425" anchor="t" anchorCtr="0">
            <a:spAutoFit/>
          </a:bodyPr>
          <a:lstStyle/>
          <a:p>
            <a:r>
              <a:rPr lang="en" sz="1100" dirty="0">
                <a:solidFill>
                  <a:schemeClr val="tx1">
                    <a:lumMod val="85000"/>
                    <a:lumOff val="15000"/>
                  </a:schemeClr>
                </a:solidFill>
              </a:rPr>
              <a:t>Public Safety and EH&amp;S have collaborated to produce a new laboratory emergency door sign. Your laboratory should already have this new </a:t>
            </a:r>
            <a:r>
              <a:rPr lang="en" sz="1100">
                <a:solidFill>
                  <a:schemeClr val="tx1">
                    <a:lumMod val="85000"/>
                    <a:lumOff val="15000"/>
                  </a:schemeClr>
                </a:solidFill>
              </a:rPr>
              <a:t>sign inserted </a:t>
            </a:r>
            <a:r>
              <a:rPr lang="en" sz="1100" dirty="0">
                <a:solidFill>
                  <a:schemeClr val="tx1">
                    <a:lumMod val="85000"/>
                    <a:lumOff val="15000"/>
                  </a:schemeClr>
                </a:solidFill>
              </a:rPr>
              <a:t>in Quad 2. Note, this new sign does not list specific individuals or their contact information. Instead, Public Safety and EH&amp;S rely on LION for the most up-to-date emergency contact information. To update your laboratory's 24-hour emergency contact information, please follow these instructions:</a:t>
            </a:r>
          </a:p>
          <a:p>
            <a:endParaRPr lang="en-US" dirty="0">
              <a:solidFill>
                <a:schemeClr val="tx1">
                  <a:lumMod val="85000"/>
                  <a:lumOff val="15000"/>
                </a:schemeClr>
              </a:solidFill>
            </a:endParaRPr>
          </a:p>
          <a:p>
            <a:r>
              <a:rPr lang="en" sz="1100" i="1" dirty="0">
                <a:solidFill>
                  <a:schemeClr val="tx1">
                    <a:lumMod val="85000"/>
                    <a:lumOff val="15000"/>
                  </a:schemeClr>
                </a:solidFill>
              </a:rPr>
              <a:t>Log into </a:t>
            </a:r>
            <a:r>
              <a:rPr lang="en" sz="1100" i="1" dirty="0">
                <a:solidFill>
                  <a:schemeClr val="tx1">
                    <a:lumMod val="85000"/>
                    <a:lumOff val="15000"/>
                  </a:schemeClr>
                </a:solidFill>
                <a:hlinkClick r:id="rId3">
                  <a:extLst>
                    <a:ext uri="{A12FA001-AC4F-418D-AE19-62706E023703}">
                      <ahyp:hlinkClr xmlns:ahyp="http://schemas.microsoft.com/office/drawing/2018/hyperlinkcolor" val="tx"/>
                    </a:ext>
                  </a:extLst>
                </a:hlinkClick>
              </a:rPr>
              <a:t>LION</a:t>
            </a:r>
            <a:r>
              <a:rPr lang="en" sz="1100" i="1" dirty="0">
                <a:solidFill>
                  <a:schemeClr val="tx1">
                    <a:lumMod val="85000"/>
                    <a:lumOff val="15000"/>
                  </a:schemeClr>
                </a:solidFill>
              </a:rPr>
              <a:t>, go to the LATCH section, click the personnel tab, and scroll down to the section for emergency contacts. Click the “Add Phone Number” to add a phone number that is 24-hour accessible so Public Safety can reach laboratory personnel in an emergency.</a:t>
            </a:r>
            <a:r>
              <a:rPr lang="en" sz="1100" dirty="0">
                <a:solidFill>
                  <a:schemeClr val="tx1">
                    <a:lumMod val="85000"/>
                    <a:lumOff val="15000"/>
                  </a:schemeClr>
                </a:solidFill>
              </a:rPr>
              <a:t> </a:t>
            </a:r>
            <a:endParaRPr lang="en" dirty="0">
              <a:solidFill>
                <a:schemeClr val="tx1">
                  <a:lumMod val="85000"/>
                  <a:lumOff val="15000"/>
                </a:schemeClr>
              </a:solidFill>
            </a:endParaRPr>
          </a:p>
          <a:p>
            <a:r>
              <a:rPr lang="en" sz="1100" b="1" dirty="0">
                <a:solidFill>
                  <a:schemeClr val="tx1">
                    <a:lumMod val="85000"/>
                    <a:lumOff val="15000"/>
                  </a:schemeClr>
                </a:solidFill>
              </a:rPr>
              <a:t>If your laboratory door sign is missing the emergency contact information, please contact </a:t>
            </a:r>
            <a:r>
              <a:rPr lang="en" sz="1100" b="1" dirty="0">
                <a:solidFill>
                  <a:schemeClr val="tx1">
                    <a:lumMod val="85000"/>
                    <a:lumOff val="15000"/>
                  </a:schemeClr>
                </a:solidFill>
                <a:hlinkClick r:id="rId4">
                  <a:extLst>
                    <a:ext uri="{A12FA001-AC4F-418D-AE19-62706E023703}">
                      <ahyp:hlinkClr xmlns:ahyp="http://schemas.microsoft.com/office/drawing/2018/hyperlinkcolor" val="tx"/>
                    </a:ext>
                  </a:extLst>
                </a:hlinkClick>
              </a:rPr>
              <a:t>labsafety@columbia.edu</a:t>
            </a:r>
            <a:r>
              <a:rPr lang="en" sz="1100" b="1" dirty="0">
                <a:solidFill>
                  <a:schemeClr val="tx1">
                    <a:lumMod val="85000"/>
                    <a:lumOff val="15000"/>
                  </a:schemeClr>
                </a:solidFill>
              </a:rPr>
              <a:t>. </a:t>
            </a:r>
          </a:p>
        </p:txBody>
      </p:sp>
      <p:sp>
        <p:nvSpPr>
          <p:cNvPr id="11" name="TextBox 10">
            <a:extLst>
              <a:ext uri="{FF2B5EF4-FFF2-40B4-BE49-F238E27FC236}">
                <a16:creationId xmlns:a16="http://schemas.microsoft.com/office/drawing/2014/main" id="{1E169BC2-A824-3875-DF24-28F491B0934D}"/>
              </a:ext>
            </a:extLst>
          </p:cNvPr>
          <p:cNvSpPr txBox="1"/>
          <p:nvPr/>
        </p:nvSpPr>
        <p:spPr>
          <a:xfrm>
            <a:off x="399963" y="6983866"/>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2</a:t>
            </a:r>
          </a:p>
        </p:txBody>
      </p:sp>
      <p:pic>
        <p:nvPicPr>
          <p:cNvPr id="2" name="Picture 6" descr="image002">
            <a:extLst>
              <a:ext uri="{FF2B5EF4-FFF2-40B4-BE49-F238E27FC236}">
                <a16:creationId xmlns:a16="http://schemas.microsoft.com/office/drawing/2014/main" id="{7545DDFD-6DFB-9FF8-0998-CEB2E61868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white and blue sign with red border&#10;&#10;Description automatically generated">
            <a:extLst>
              <a:ext uri="{FF2B5EF4-FFF2-40B4-BE49-F238E27FC236}">
                <a16:creationId xmlns:a16="http://schemas.microsoft.com/office/drawing/2014/main" id="{D7BEE00C-1A16-4BE4-17FE-C5E69287BA2A}"/>
              </a:ext>
            </a:extLst>
          </p:cNvPr>
          <p:cNvPicPr>
            <a:picLocks noChangeAspect="1"/>
          </p:cNvPicPr>
          <p:nvPr/>
        </p:nvPicPr>
        <p:blipFill>
          <a:blip r:embed="rId6"/>
          <a:stretch>
            <a:fillRect/>
          </a:stretch>
        </p:blipFill>
        <p:spPr>
          <a:xfrm>
            <a:off x="1618200" y="2741908"/>
            <a:ext cx="6822000" cy="3818584"/>
          </a:xfrm>
          <a:prstGeom prst="rect">
            <a:avLst/>
          </a:prstGeom>
        </p:spPr>
      </p:pic>
    </p:spTree>
    <p:custDataLst>
      <p:tags r:id="rId1"/>
    </p:custDataLst>
    <p:extLst>
      <p:ext uri="{BB962C8B-B14F-4D97-AF65-F5344CB8AC3E}">
        <p14:creationId xmlns:p14="http://schemas.microsoft.com/office/powerpoint/2010/main" val="1984032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7" name="Google Shape;67;p14"/>
          <p:cNvSpPr txBox="1"/>
          <p:nvPr/>
        </p:nvSpPr>
        <p:spPr>
          <a:xfrm>
            <a:off x="457201" y="860214"/>
            <a:ext cx="8808165"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The following pictograms will be used for the next section of your door sign (found on slide </a:t>
            </a:r>
            <a:r>
              <a:rPr lang="en" sz="1200">
                <a:solidFill>
                  <a:schemeClr val="tx1">
                    <a:lumMod val="85000"/>
                    <a:lumOff val="15000"/>
                  </a:schemeClr>
                </a:solidFill>
              </a:rPr>
              <a:t>6</a:t>
            </a:r>
            <a:r>
              <a:rPr lang="en" sz="1200" dirty="0">
                <a:solidFill>
                  <a:schemeClr val="tx1">
                    <a:lumMod val="85000"/>
                    <a:lumOff val="15000"/>
                  </a:schemeClr>
                </a:solidFill>
              </a:rPr>
              <a:t>).</a:t>
            </a:r>
            <a:r>
              <a:rPr lang="en" sz="1200" b="1" dirty="0">
                <a:solidFill>
                  <a:schemeClr val="tx1">
                    <a:lumMod val="85000"/>
                    <a:lumOff val="15000"/>
                  </a:schemeClr>
                </a:solidFill>
              </a:rPr>
              <a:t> Please copy and paste relevant symbols between this slide and the next slide.</a:t>
            </a:r>
            <a:r>
              <a:rPr lang="en" sz="1200" b="1" dirty="0"/>
              <a:t> </a:t>
            </a:r>
            <a:r>
              <a:rPr lang="en" sz="1200" i="1" dirty="0"/>
              <a:t>To determine what hazard pictograms are relevant, please consult chemical Safety Data Sheets (SDS) </a:t>
            </a:r>
            <a:r>
              <a:rPr lang="en" sz="1200" i="1"/>
              <a:t>for chemicals your laboratory has in inventory </a:t>
            </a:r>
            <a:r>
              <a:rPr lang="en" sz="1200" i="1" dirty="0"/>
              <a:t>and/or </a:t>
            </a:r>
            <a:r>
              <a:rPr lang="en" sz="1200" i="1"/>
              <a:t>your</a:t>
            </a:r>
            <a:r>
              <a:rPr lang="en" sz="1200" i="1" dirty="0"/>
              <a:t> laboratory's LATCH hazard assessment. </a:t>
            </a:r>
          </a:p>
        </p:txBody>
      </p:sp>
      <p:grpSp>
        <p:nvGrpSpPr>
          <p:cNvPr id="22" name="Group 21">
            <a:extLst>
              <a:ext uri="{FF2B5EF4-FFF2-40B4-BE49-F238E27FC236}">
                <a16:creationId xmlns:a16="http://schemas.microsoft.com/office/drawing/2014/main" id="{93CCAEE7-1360-C05E-6EEE-33DAFE2357FE}"/>
              </a:ext>
            </a:extLst>
          </p:cNvPr>
          <p:cNvGrpSpPr/>
          <p:nvPr/>
        </p:nvGrpSpPr>
        <p:grpSpPr>
          <a:xfrm>
            <a:off x="3658561" y="4667802"/>
            <a:ext cx="1319504" cy="1282395"/>
            <a:chOff x="3201361" y="4210601"/>
            <a:chExt cx="1319504" cy="1282395"/>
          </a:xfrm>
        </p:grpSpPr>
        <p:pic>
          <p:nvPicPr>
            <p:cNvPr id="16" name="Picture 16" descr="A picture containing text, sign&#10;&#10;Description automatically generated">
              <a:extLst>
                <a:ext uri="{FF2B5EF4-FFF2-40B4-BE49-F238E27FC236}">
                  <a16:creationId xmlns:a16="http://schemas.microsoft.com/office/drawing/2014/main" id="{77DF4F43-47BF-42F8-8A48-12C13320ADF3}"/>
                </a:ext>
              </a:extLst>
            </p:cNvPr>
            <p:cNvPicPr>
              <a:picLocks noChangeAspect="1"/>
            </p:cNvPicPr>
            <p:nvPr/>
          </p:nvPicPr>
          <p:blipFill>
            <a:blip r:embed="rId4"/>
            <a:stretch>
              <a:fillRect/>
            </a:stretch>
          </p:blipFill>
          <p:spPr>
            <a:xfrm>
              <a:off x="3201361" y="4210601"/>
              <a:ext cx="1319504" cy="1282395"/>
            </a:xfrm>
            <a:prstGeom prst="rect">
              <a:avLst/>
            </a:prstGeom>
          </p:spPr>
        </p:pic>
        <p:sp>
          <p:nvSpPr>
            <p:cNvPr id="20" name="TextBox 19">
              <a:extLst>
                <a:ext uri="{FF2B5EF4-FFF2-40B4-BE49-F238E27FC236}">
                  <a16:creationId xmlns:a16="http://schemas.microsoft.com/office/drawing/2014/main" id="{43859C2D-9D9B-4209-B52A-CDFDF1CC50B8}"/>
                </a:ext>
              </a:extLst>
            </p:cNvPr>
            <p:cNvSpPr txBox="1"/>
            <p:nvPr/>
          </p:nvSpPr>
          <p:spPr>
            <a:xfrm>
              <a:off x="3323746" y="4754543"/>
              <a:ext cx="106048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650" b="1"/>
                <a:t>Compressed Gas (Inert)</a:t>
              </a:r>
            </a:p>
          </p:txBody>
        </p:sp>
      </p:grpSp>
      <p:grpSp>
        <p:nvGrpSpPr>
          <p:cNvPr id="36" name="Group 35">
            <a:extLst>
              <a:ext uri="{FF2B5EF4-FFF2-40B4-BE49-F238E27FC236}">
                <a16:creationId xmlns:a16="http://schemas.microsoft.com/office/drawing/2014/main" id="{0F995841-69D2-462F-AC09-72AD2E67BC17}"/>
              </a:ext>
            </a:extLst>
          </p:cNvPr>
          <p:cNvGrpSpPr/>
          <p:nvPr/>
        </p:nvGrpSpPr>
        <p:grpSpPr>
          <a:xfrm>
            <a:off x="5103947" y="4672805"/>
            <a:ext cx="1319504" cy="1282395"/>
            <a:chOff x="5064749" y="60633"/>
            <a:chExt cx="926124" cy="926124"/>
          </a:xfrm>
        </p:grpSpPr>
        <p:pic>
          <p:nvPicPr>
            <p:cNvPr id="33" name="Picture 33" descr="Icon&#10;&#10;Description automatically generated">
              <a:extLst>
                <a:ext uri="{FF2B5EF4-FFF2-40B4-BE49-F238E27FC236}">
                  <a16:creationId xmlns:a16="http://schemas.microsoft.com/office/drawing/2014/main" id="{A78A046F-BCF2-4FA7-A1F2-1931899A92A9}"/>
                </a:ext>
              </a:extLst>
            </p:cNvPr>
            <p:cNvPicPr>
              <a:picLocks noChangeAspect="1"/>
            </p:cNvPicPr>
            <p:nvPr/>
          </p:nvPicPr>
          <p:blipFill>
            <a:blip r:embed="rId5"/>
            <a:stretch>
              <a:fillRect/>
            </a:stretch>
          </p:blipFill>
          <p:spPr>
            <a:xfrm>
              <a:off x="5064749" y="60633"/>
              <a:ext cx="926124" cy="926124"/>
            </a:xfrm>
            <a:prstGeom prst="rect">
              <a:avLst/>
            </a:prstGeom>
          </p:spPr>
        </p:pic>
        <p:sp>
          <p:nvSpPr>
            <p:cNvPr id="35" name="TextBox 34">
              <a:extLst>
                <a:ext uri="{FF2B5EF4-FFF2-40B4-BE49-F238E27FC236}">
                  <a16:creationId xmlns:a16="http://schemas.microsoft.com/office/drawing/2014/main" id="{3FC3D9C4-98D3-4F2F-AACB-9963E9A1E8F6}"/>
                </a:ext>
              </a:extLst>
            </p:cNvPr>
            <p:cNvSpPr txBox="1"/>
            <p:nvPr/>
          </p:nvSpPr>
          <p:spPr>
            <a:xfrm>
              <a:off x="5125458" y="475790"/>
              <a:ext cx="804706"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Oxidizing Gas</a:t>
              </a:r>
            </a:p>
          </p:txBody>
        </p:sp>
      </p:grpSp>
      <p:pic>
        <p:nvPicPr>
          <p:cNvPr id="1026" name="Picture 2">
            <a:extLst>
              <a:ext uri="{FF2B5EF4-FFF2-40B4-BE49-F238E27FC236}">
                <a16:creationId xmlns:a16="http://schemas.microsoft.com/office/drawing/2014/main" id="{5C9A3318-519F-4492-B593-4E1DB04604D6}"/>
              </a:ext>
            </a:extLst>
          </p:cNvP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5520" y="4676377"/>
            <a:ext cx="1315827" cy="127882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FD1C350D-E710-4BF6-93DE-FE73AADA8CA8}"/>
              </a:ext>
            </a:extLst>
          </p:cNvPr>
          <p:cNvGrpSpPr/>
          <p:nvPr/>
        </p:nvGrpSpPr>
        <p:grpSpPr>
          <a:xfrm>
            <a:off x="6539394" y="4660114"/>
            <a:ext cx="1315827" cy="1278823"/>
            <a:chOff x="1708364" y="3179028"/>
            <a:chExt cx="923544" cy="923544"/>
          </a:xfrm>
        </p:grpSpPr>
        <p:pic>
          <p:nvPicPr>
            <p:cNvPr id="1030" name="Picture 6">
              <a:extLst>
                <a:ext uri="{FF2B5EF4-FFF2-40B4-BE49-F238E27FC236}">
                  <a16:creationId xmlns:a16="http://schemas.microsoft.com/office/drawing/2014/main" id="{97D47330-9EC5-4D43-A6B2-312DEC6DFF4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08364" y="3179028"/>
              <a:ext cx="923544" cy="923544"/>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572A7091-F158-42D8-8D73-7EBE4326B8E9}"/>
                </a:ext>
              </a:extLst>
            </p:cNvPr>
            <p:cNvSpPr txBox="1"/>
            <p:nvPr/>
          </p:nvSpPr>
          <p:spPr>
            <a:xfrm>
              <a:off x="1797974" y="3599047"/>
              <a:ext cx="744324" cy="138919"/>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Corrosive Gas</a:t>
              </a:r>
            </a:p>
          </p:txBody>
        </p:sp>
      </p:grpSp>
      <p:grpSp>
        <p:nvGrpSpPr>
          <p:cNvPr id="2" name="Group 1">
            <a:extLst>
              <a:ext uri="{FF2B5EF4-FFF2-40B4-BE49-F238E27FC236}">
                <a16:creationId xmlns:a16="http://schemas.microsoft.com/office/drawing/2014/main" id="{32F41522-6D76-210D-4968-67E32FC00D65}"/>
              </a:ext>
            </a:extLst>
          </p:cNvPr>
          <p:cNvGrpSpPr/>
          <p:nvPr/>
        </p:nvGrpSpPr>
        <p:grpSpPr>
          <a:xfrm>
            <a:off x="2161818" y="4661544"/>
            <a:ext cx="1315827" cy="1278823"/>
            <a:chOff x="1704617" y="4204343"/>
            <a:chExt cx="1315827" cy="1278823"/>
          </a:xfrm>
        </p:grpSpPr>
        <p:pic>
          <p:nvPicPr>
            <p:cNvPr id="1038" name="Picture 14">
              <a:extLst>
                <a:ext uri="{FF2B5EF4-FFF2-40B4-BE49-F238E27FC236}">
                  <a16:creationId xmlns:a16="http://schemas.microsoft.com/office/drawing/2014/main" id="{649CCC32-18DC-49EA-A233-E00DA71E904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04617" y="4204343"/>
              <a:ext cx="1315827" cy="1278823"/>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1E2C890C-863E-40F2-B801-12367AD95E8C}"/>
                </a:ext>
              </a:extLst>
            </p:cNvPr>
            <p:cNvSpPr txBox="1"/>
            <p:nvPr/>
          </p:nvSpPr>
          <p:spPr>
            <a:xfrm>
              <a:off x="1832290" y="4785941"/>
              <a:ext cx="1060482" cy="19236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650" b="1"/>
                <a:t>Flammable Gas</a:t>
              </a:r>
            </a:p>
          </p:txBody>
        </p:sp>
      </p:grpSp>
      <p:sp>
        <p:nvSpPr>
          <p:cNvPr id="29" name="TextBox 28">
            <a:extLst>
              <a:ext uri="{FF2B5EF4-FFF2-40B4-BE49-F238E27FC236}">
                <a16:creationId xmlns:a16="http://schemas.microsoft.com/office/drawing/2014/main" id="{96B1E311-C2A9-D82E-08CA-B130839D991E}"/>
              </a:ext>
            </a:extLst>
          </p:cNvPr>
          <p:cNvSpPr txBox="1"/>
          <p:nvPr/>
        </p:nvSpPr>
        <p:spPr>
          <a:xfrm>
            <a:off x="386672" y="457200"/>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3: Laboratory Hazard Pictograms</a:t>
            </a:r>
            <a:endParaRPr lang="en-US"/>
          </a:p>
        </p:txBody>
      </p:sp>
      <p:grpSp>
        <p:nvGrpSpPr>
          <p:cNvPr id="3" name="Group 2">
            <a:extLst>
              <a:ext uri="{FF2B5EF4-FFF2-40B4-BE49-F238E27FC236}">
                <a16:creationId xmlns:a16="http://schemas.microsoft.com/office/drawing/2014/main" id="{497A90B9-3628-F0B2-CA1F-6A598B97004D}"/>
              </a:ext>
            </a:extLst>
          </p:cNvPr>
          <p:cNvGrpSpPr/>
          <p:nvPr/>
        </p:nvGrpSpPr>
        <p:grpSpPr>
          <a:xfrm>
            <a:off x="543974" y="1835691"/>
            <a:ext cx="1203534" cy="1510086"/>
            <a:chOff x="159538" y="1061772"/>
            <a:chExt cx="1203534" cy="1510086"/>
          </a:xfrm>
        </p:grpSpPr>
        <p:pic>
          <p:nvPicPr>
            <p:cNvPr id="8" name="Picture 14">
              <a:extLst>
                <a:ext uri="{FF2B5EF4-FFF2-40B4-BE49-F238E27FC236}">
                  <a16:creationId xmlns:a16="http://schemas.microsoft.com/office/drawing/2014/main" id="{7D526463-BBA3-43FD-3EFA-2200C03C33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9538" y="1061772"/>
              <a:ext cx="1203534" cy="120502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99DED83-8ADF-C111-6B80-F4F5E89D0895}"/>
                </a:ext>
              </a:extLst>
            </p:cNvPr>
            <p:cNvSpPr txBox="1"/>
            <p:nvPr/>
          </p:nvSpPr>
          <p:spPr>
            <a:xfrm>
              <a:off x="455008" y="2294859"/>
              <a:ext cx="682183" cy="276999"/>
            </a:xfrm>
            <a:prstGeom prst="rect">
              <a:avLst/>
            </a:prstGeom>
            <a:noFill/>
          </p:spPr>
          <p:txBody>
            <a:bodyPr wrap="square" rtlCol="0">
              <a:spAutoFit/>
            </a:bodyPr>
            <a:lstStyle/>
            <a:p>
              <a:r>
                <a:rPr lang="en-US" sz="1200" b="1"/>
                <a:t>Toxics</a:t>
              </a:r>
            </a:p>
          </p:txBody>
        </p:sp>
      </p:grpSp>
      <p:grpSp>
        <p:nvGrpSpPr>
          <p:cNvPr id="9" name="Group 8">
            <a:extLst>
              <a:ext uri="{FF2B5EF4-FFF2-40B4-BE49-F238E27FC236}">
                <a16:creationId xmlns:a16="http://schemas.microsoft.com/office/drawing/2014/main" id="{251B8450-1F1E-0030-1923-FA8E87F3BC55}"/>
              </a:ext>
            </a:extLst>
          </p:cNvPr>
          <p:cNvGrpSpPr/>
          <p:nvPr/>
        </p:nvGrpSpPr>
        <p:grpSpPr>
          <a:xfrm>
            <a:off x="3479522" y="1839423"/>
            <a:ext cx="1199801" cy="1506352"/>
            <a:chOff x="3095085" y="1065505"/>
            <a:chExt cx="1199801" cy="1506352"/>
          </a:xfrm>
        </p:grpSpPr>
        <p:pic>
          <p:nvPicPr>
            <p:cNvPr id="1034" name="Picture 10">
              <a:extLst>
                <a:ext uri="{FF2B5EF4-FFF2-40B4-BE49-F238E27FC236}">
                  <a16:creationId xmlns:a16="http://schemas.microsoft.com/office/drawing/2014/main" id="{BC041F46-95FA-96BE-DE7C-0370A85644F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95085" y="1065505"/>
              <a:ext cx="1199801" cy="119980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1DCAB45-A555-6E26-DCCD-4FDCBF5923A7}"/>
                </a:ext>
              </a:extLst>
            </p:cNvPr>
            <p:cNvSpPr txBox="1"/>
            <p:nvPr/>
          </p:nvSpPr>
          <p:spPr>
            <a:xfrm>
              <a:off x="3163854" y="2294858"/>
              <a:ext cx="1131032" cy="276999"/>
            </a:xfrm>
            <a:prstGeom prst="rect">
              <a:avLst/>
            </a:prstGeom>
            <a:noFill/>
          </p:spPr>
          <p:txBody>
            <a:bodyPr wrap="square" rtlCol="0">
              <a:spAutoFit/>
            </a:bodyPr>
            <a:lstStyle/>
            <a:p>
              <a:r>
                <a:rPr lang="en-US" sz="1200" b="1"/>
                <a:t>Corrosives</a:t>
              </a:r>
            </a:p>
          </p:txBody>
        </p:sp>
      </p:grpSp>
      <p:grpSp>
        <p:nvGrpSpPr>
          <p:cNvPr id="17" name="Group 16">
            <a:extLst>
              <a:ext uri="{FF2B5EF4-FFF2-40B4-BE49-F238E27FC236}">
                <a16:creationId xmlns:a16="http://schemas.microsoft.com/office/drawing/2014/main" id="{2CE29560-927A-5317-410D-16D321EC8456}"/>
              </a:ext>
            </a:extLst>
          </p:cNvPr>
          <p:cNvGrpSpPr/>
          <p:nvPr/>
        </p:nvGrpSpPr>
        <p:grpSpPr>
          <a:xfrm>
            <a:off x="4932112" y="1839426"/>
            <a:ext cx="1206791" cy="1506349"/>
            <a:chOff x="4547675" y="1065505"/>
            <a:chExt cx="1206791" cy="1506351"/>
          </a:xfrm>
        </p:grpSpPr>
        <p:pic>
          <p:nvPicPr>
            <p:cNvPr id="5" name="Picture 6">
              <a:extLst>
                <a:ext uri="{FF2B5EF4-FFF2-40B4-BE49-F238E27FC236}">
                  <a16:creationId xmlns:a16="http://schemas.microsoft.com/office/drawing/2014/main" id="{3156CAA7-7906-2D8F-6D2F-5FD1F1FB299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47675" y="1065505"/>
              <a:ext cx="1198320" cy="11998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0BFBC63-D696-2BAD-B2D8-F9032FA08C80}"/>
                </a:ext>
              </a:extLst>
            </p:cNvPr>
            <p:cNvSpPr txBox="1"/>
            <p:nvPr/>
          </p:nvSpPr>
          <p:spPr>
            <a:xfrm>
              <a:off x="4623434" y="2294857"/>
              <a:ext cx="1131032" cy="276999"/>
            </a:xfrm>
            <a:prstGeom prst="rect">
              <a:avLst/>
            </a:prstGeom>
            <a:noFill/>
          </p:spPr>
          <p:txBody>
            <a:bodyPr wrap="square" rtlCol="0">
              <a:spAutoFit/>
            </a:bodyPr>
            <a:lstStyle/>
            <a:p>
              <a:r>
                <a:rPr lang="en-US" sz="1200" b="1"/>
                <a:t>Flammables</a:t>
              </a:r>
            </a:p>
          </p:txBody>
        </p:sp>
      </p:grpSp>
      <p:grpSp>
        <p:nvGrpSpPr>
          <p:cNvPr id="4" name="Group 3">
            <a:extLst>
              <a:ext uri="{FF2B5EF4-FFF2-40B4-BE49-F238E27FC236}">
                <a16:creationId xmlns:a16="http://schemas.microsoft.com/office/drawing/2014/main" id="{D9096D98-1ADD-3211-15C4-0410ACB6B7AD}"/>
              </a:ext>
            </a:extLst>
          </p:cNvPr>
          <p:cNvGrpSpPr/>
          <p:nvPr/>
        </p:nvGrpSpPr>
        <p:grpSpPr>
          <a:xfrm>
            <a:off x="1957921" y="1835690"/>
            <a:ext cx="1395017" cy="1510084"/>
            <a:chOff x="1573483" y="1061772"/>
            <a:chExt cx="1395017" cy="1510086"/>
          </a:xfrm>
        </p:grpSpPr>
        <p:pic>
          <p:nvPicPr>
            <p:cNvPr id="1036" name="Picture 12">
              <a:extLst>
                <a:ext uri="{FF2B5EF4-FFF2-40B4-BE49-F238E27FC236}">
                  <a16:creationId xmlns:a16="http://schemas.microsoft.com/office/drawing/2014/main" id="{0BC12193-BDA8-1516-994E-1C06DF432C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705" y="1061772"/>
              <a:ext cx="1203534" cy="1203534"/>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787E05D2-FAA3-239D-E953-91FE32ED01BB}"/>
                </a:ext>
              </a:extLst>
            </p:cNvPr>
            <p:cNvSpPr txBox="1"/>
            <p:nvPr/>
          </p:nvSpPr>
          <p:spPr>
            <a:xfrm>
              <a:off x="1573483" y="2294859"/>
              <a:ext cx="1395017" cy="276999"/>
            </a:xfrm>
            <a:prstGeom prst="rect">
              <a:avLst/>
            </a:prstGeom>
            <a:noFill/>
          </p:spPr>
          <p:txBody>
            <a:bodyPr wrap="square" rtlCol="0">
              <a:spAutoFit/>
            </a:bodyPr>
            <a:lstStyle/>
            <a:p>
              <a:r>
                <a:rPr lang="en-US" sz="1200" b="1"/>
                <a:t>Health Hazards</a:t>
              </a:r>
            </a:p>
          </p:txBody>
        </p:sp>
      </p:grpSp>
      <p:grpSp>
        <p:nvGrpSpPr>
          <p:cNvPr id="23" name="Group 22">
            <a:extLst>
              <a:ext uri="{FF2B5EF4-FFF2-40B4-BE49-F238E27FC236}">
                <a16:creationId xmlns:a16="http://schemas.microsoft.com/office/drawing/2014/main" id="{E9365E26-AE37-3C41-0B06-76CC68BB761F}"/>
              </a:ext>
            </a:extLst>
          </p:cNvPr>
          <p:cNvGrpSpPr/>
          <p:nvPr/>
        </p:nvGrpSpPr>
        <p:grpSpPr>
          <a:xfrm>
            <a:off x="6534461" y="1835693"/>
            <a:ext cx="1198320" cy="1501237"/>
            <a:chOff x="6150026" y="1061772"/>
            <a:chExt cx="1198320" cy="1501237"/>
          </a:xfrm>
        </p:grpSpPr>
        <p:sp>
          <p:nvSpPr>
            <p:cNvPr id="14" name="TextBox 13">
              <a:extLst>
                <a:ext uri="{FF2B5EF4-FFF2-40B4-BE49-F238E27FC236}">
                  <a16:creationId xmlns:a16="http://schemas.microsoft.com/office/drawing/2014/main" id="{2F37A0C8-C113-1FB7-1484-35E790056BB7}"/>
                </a:ext>
              </a:extLst>
            </p:cNvPr>
            <p:cNvSpPr txBox="1"/>
            <p:nvPr/>
          </p:nvSpPr>
          <p:spPr>
            <a:xfrm>
              <a:off x="6289179" y="2286010"/>
              <a:ext cx="923545" cy="276999"/>
            </a:xfrm>
            <a:prstGeom prst="rect">
              <a:avLst/>
            </a:prstGeom>
            <a:noFill/>
          </p:spPr>
          <p:txBody>
            <a:bodyPr wrap="square" rtlCol="0">
              <a:spAutoFit/>
            </a:bodyPr>
            <a:lstStyle/>
            <a:p>
              <a:r>
                <a:rPr lang="en-US" sz="1200" b="1"/>
                <a:t>Oxidizers</a:t>
              </a:r>
              <a:endParaRPr lang="en-US" b="1"/>
            </a:p>
          </p:txBody>
        </p:sp>
        <p:pic>
          <p:nvPicPr>
            <p:cNvPr id="6" name="Picture 8">
              <a:extLst>
                <a:ext uri="{FF2B5EF4-FFF2-40B4-BE49-F238E27FC236}">
                  <a16:creationId xmlns:a16="http://schemas.microsoft.com/office/drawing/2014/main" id="{732585C3-2B09-8D00-EF31-87B54A9958B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150026" y="1061772"/>
              <a:ext cx="1198320" cy="119980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5" name="Group 24">
            <a:extLst>
              <a:ext uri="{FF2B5EF4-FFF2-40B4-BE49-F238E27FC236}">
                <a16:creationId xmlns:a16="http://schemas.microsoft.com/office/drawing/2014/main" id="{FE939337-BFC2-95C6-2213-B2E3721D0BD1}"/>
              </a:ext>
            </a:extLst>
          </p:cNvPr>
          <p:cNvGrpSpPr/>
          <p:nvPr/>
        </p:nvGrpSpPr>
        <p:grpSpPr>
          <a:xfrm>
            <a:off x="7777378" y="1835691"/>
            <a:ext cx="1751059" cy="1501748"/>
            <a:chOff x="7392941" y="1061772"/>
            <a:chExt cx="1751059" cy="1501749"/>
          </a:xfrm>
        </p:grpSpPr>
        <p:sp>
          <p:nvSpPr>
            <p:cNvPr id="11" name="TextBox 10">
              <a:extLst>
                <a:ext uri="{FF2B5EF4-FFF2-40B4-BE49-F238E27FC236}">
                  <a16:creationId xmlns:a16="http://schemas.microsoft.com/office/drawing/2014/main" id="{E83102CD-4EE4-DD6A-612D-C05E4478557F}"/>
                </a:ext>
              </a:extLst>
            </p:cNvPr>
            <p:cNvSpPr txBox="1"/>
            <p:nvPr/>
          </p:nvSpPr>
          <p:spPr>
            <a:xfrm>
              <a:off x="7392941" y="2286522"/>
              <a:ext cx="1751059" cy="276999"/>
            </a:xfrm>
            <a:prstGeom prst="rect">
              <a:avLst/>
            </a:prstGeom>
            <a:noFill/>
          </p:spPr>
          <p:txBody>
            <a:bodyPr wrap="square" rtlCol="0">
              <a:spAutoFit/>
            </a:bodyPr>
            <a:lstStyle/>
            <a:p>
              <a:r>
                <a:rPr lang="en-US" sz="1200" b="1"/>
                <a:t>Explosives/</a:t>
              </a:r>
              <a:r>
                <a:rPr lang="en-US" sz="1200" b="1" err="1"/>
                <a:t>Reactives</a:t>
              </a:r>
              <a:endParaRPr lang="en-US" sz="1200" b="1"/>
            </a:p>
          </p:txBody>
        </p:sp>
        <p:pic>
          <p:nvPicPr>
            <p:cNvPr id="1028" name="Picture 4">
              <a:extLst>
                <a:ext uri="{FF2B5EF4-FFF2-40B4-BE49-F238E27FC236}">
                  <a16:creationId xmlns:a16="http://schemas.microsoft.com/office/drawing/2014/main" id="{2C7BDC15-A0AA-6309-1833-109DE3C62A1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652673" y="1061772"/>
              <a:ext cx="1198320" cy="1196475"/>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Google Shape;67;p14">
            <a:extLst>
              <a:ext uri="{FF2B5EF4-FFF2-40B4-BE49-F238E27FC236}">
                <a16:creationId xmlns:a16="http://schemas.microsoft.com/office/drawing/2014/main" id="{9CCB6F01-9F38-E571-9795-8C45D437E5F9}"/>
              </a:ext>
            </a:extLst>
          </p:cNvPr>
          <p:cNvSpPr txBox="1"/>
          <p:nvPr/>
        </p:nvSpPr>
        <p:spPr>
          <a:xfrm>
            <a:off x="457201" y="3825813"/>
            <a:ext cx="8808165" cy="738633"/>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If your laboratory stores compressed gases, please use each relevant hazardous gas symbol below</a:t>
            </a:r>
            <a:r>
              <a:rPr lang="en" sz="1200" b="1" dirty="0">
                <a:solidFill>
                  <a:schemeClr val="tx1">
                    <a:lumMod val="85000"/>
                    <a:lumOff val="15000"/>
                  </a:schemeClr>
                </a:solidFill>
              </a:rPr>
              <a:t>. Refer to the hazard labels on each compressed gas cylinder to choose from the symbols below. </a:t>
            </a:r>
            <a:r>
              <a:rPr lang="en" sz="1200" dirty="0">
                <a:solidFill>
                  <a:schemeClr val="tx1">
                    <a:lumMod val="85000"/>
                    <a:lumOff val="15000"/>
                  </a:schemeClr>
                </a:solidFill>
              </a:rPr>
              <a:t> If the laboratory only stores inert gases, use the green inert gas sign only. </a:t>
            </a:r>
          </a:p>
        </p:txBody>
      </p:sp>
      <p:sp>
        <p:nvSpPr>
          <p:cNvPr id="26" name="TextBox 25">
            <a:extLst>
              <a:ext uri="{FF2B5EF4-FFF2-40B4-BE49-F238E27FC236}">
                <a16:creationId xmlns:a16="http://schemas.microsoft.com/office/drawing/2014/main" id="{6196F9F0-0FB7-28B1-E107-A467A7A4D5D1}"/>
              </a:ext>
            </a:extLst>
          </p:cNvPr>
          <p:cNvSpPr txBox="1"/>
          <p:nvPr/>
        </p:nvSpPr>
        <p:spPr>
          <a:xfrm>
            <a:off x="485097" y="6938268"/>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3</a:t>
            </a:r>
          </a:p>
        </p:txBody>
      </p:sp>
      <p:pic>
        <p:nvPicPr>
          <p:cNvPr id="19" name="Picture 6" descr="image002">
            <a:extLst>
              <a:ext uri="{FF2B5EF4-FFF2-40B4-BE49-F238E27FC236}">
                <a16:creationId xmlns:a16="http://schemas.microsoft.com/office/drawing/2014/main" id="{FC341237-E8F9-D593-BB8F-4CA1434870E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99201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890968"/>
            <a:ext cx="8560800" cy="553968"/>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Laboratory hazards must be presented as pictograms.</a:t>
            </a:r>
            <a:r>
              <a:rPr lang="en" sz="1200" b="1" dirty="0">
                <a:solidFill>
                  <a:schemeClr val="tx1">
                    <a:lumMod val="85000"/>
                    <a:lumOff val="15000"/>
                  </a:schemeClr>
                </a:solidFill>
              </a:rPr>
              <a:t> Please copy and paste relevant pictograms from the previous slide onto this slide. The pictograms do not need to be placed in a specific order.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99" b="1" kern="1200" dirty="0">
                <a:solidFill>
                  <a:srgbClr val="002060"/>
                </a:solidFill>
                <a:latin typeface="Calibri" panose="020F0502020204030204"/>
                <a:ea typeface="+mn-ea"/>
                <a:cs typeface="+mn-cs"/>
              </a:rPr>
              <a:t>Laboratory Hazards:</a:t>
            </a:r>
            <a:endParaRPr lang="en-US" dirty="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dirty="0">
              <a:solidFill>
                <a:prstClr val="black"/>
              </a:solidFill>
              <a:latin typeface="Calibri" panose="020F0502020204030204"/>
              <a:ea typeface="Calibri"/>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46" kern="1200" dirty="0">
              <a:solidFill>
                <a:prstClr val="black"/>
              </a:solidFill>
              <a:latin typeface="Calibri" panose="020F0502020204030204"/>
              <a:ea typeface="+mn-ea"/>
              <a:cs typeface="Calibri"/>
            </a:endParaRPr>
          </a:p>
          <a:p>
            <a:pPr defTabSz="635075">
              <a:buClrTx/>
            </a:pPr>
            <a:endParaRPr lang="en-US" sz="1901" kern="1200" dirty="0">
              <a:solidFill>
                <a:prstClr val="black"/>
              </a:solidFill>
              <a:latin typeface="Calibri" panose="020F0502020204030204"/>
              <a:ea typeface="Calibri"/>
              <a:cs typeface="Calibri"/>
            </a:endParaRPr>
          </a:p>
          <a:p>
            <a:pPr defTabSz="635075">
              <a:buClrTx/>
            </a:pPr>
            <a:endParaRPr lang="en-US" sz="1901"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2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a:p>
            <a:pPr defTabSz="635075">
              <a:buClrTx/>
            </a:pPr>
            <a:endParaRPr lang="en-US" sz="500" kern="1200" dirty="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3: Laboratory Hazard Pictograms</a:t>
            </a:r>
            <a:endParaRPr lang="en-US"/>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3</a:t>
            </a:r>
          </a:p>
        </p:txBody>
      </p:sp>
      <p:pic>
        <p:nvPicPr>
          <p:cNvPr id="4" name="Picture 6" descr="image002">
            <a:extLst>
              <a:ext uri="{FF2B5EF4-FFF2-40B4-BE49-F238E27FC236}">
                <a16:creationId xmlns:a16="http://schemas.microsoft.com/office/drawing/2014/main" id="{454EC84D-5B9B-5C13-7C32-92A5D5642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753113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A7B1682-B4F7-5156-4F0B-9966480A7E4E}"/>
              </a:ext>
            </a:extLst>
          </p:cNvPr>
          <p:cNvSpPr txBox="1"/>
          <p:nvPr/>
        </p:nvSpPr>
        <p:spPr>
          <a:xfrm>
            <a:off x="457199" y="531070"/>
            <a:ext cx="7747078"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dirty="0"/>
              <a:t>Quad 4: Specialized Hazards</a:t>
            </a:r>
          </a:p>
        </p:txBody>
      </p:sp>
      <p:sp>
        <p:nvSpPr>
          <p:cNvPr id="3" name="Google Shape;67;p14">
            <a:extLst>
              <a:ext uri="{FF2B5EF4-FFF2-40B4-BE49-F238E27FC236}">
                <a16:creationId xmlns:a16="http://schemas.microsoft.com/office/drawing/2014/main" id="{38FE938D-6F3E-1935-3B22-DF2380DD48BC}"/>
              </a:ext>
            </a:extLst>
          </p:cNvPr>
          <p:cNvSpPr txBox="1"/>
          <p:nvPr/>
        </p:nvSpPr>
        <p:spPr>
          <a:xfrm>
            <a:off x="485418" y="879054"/>
            <a:ext cx="8649100" cy="553968"/>
          </a:xfrm>
          <a:prstGeom prst="rect">
            <a:avLst/>
          </a:prstGeom>
          <a:noFill/>
          <a:ln>
            <a:noFill/>
          </a:ln>
        </p:spPr>
        <p:txBody>
          <a:bodyPr spcFirstLastPara="1" wrap="square" lIns="91425" tIns="91425" rIns="91425" bIns="91425" anchor="t" anchorCtr="0">
            <a:spAutoFit/>
          </a:bodyPr>
          <a:lstStyle/>
          <a:p>
            <a:r>
              <a:rPr lang="en" sz="1200" dirty="0">
                <a:solidFill>
                  <a:schemeClr val="tx1">
                    <a:lumMod val="85000"/>
                    <a:lumOff val="15000"/>
                  </a:schemeClr>
                </a:solidFill>
              </a:rPr>
              <a:t>This quad is only applicable to laboratories that handle specialized hazards.</a:t>
            </a:r>
            <a:r>
              <a:rPr lang="en" sz="1200">
                <a:solidFill>
                  <a:schemeClr val="tx1">
                    <a:lumMod val="85000"/>
                    <a:lumOff val="15000"/>
                  </a:schemeClr>
                </a:solidFill>
              </a:rPr>
              <a:t> If your laboratory works with the below specialized hazards,</a:t>
            </a:r>
            <a:r>
              <a:rPr lang="en" sz="1200" b="1">
                <a:solidFill>
                  <a:schemeClr val="tx1">
                    <a:lumMod val="85000"/>
                    <a:lumOff val="15000"/>
                  </a:schemeClr>
                </a:solidFill>
              </a:rPr>
              <a:t> p</a:t>
            </a:r>
            <a:r>
              <a:rPr lang="en-US" sz="1200" b="1">
                <a:solidFill>
                  <a:schemeClr val="tx1">
                    <a:lumMod val="85000"/>
                    <a:lumOff val="15000"/>
                  </a:schemeClr>
                </a:solidFill>
              </a:rPr>
              <a:t>lease copy and paste relevant symbols between this slide and the next slide (slide 8).</a:t>
            </a:r>
            <a:endParaRPr lang="en-US" sz="1200" b="1" u="sng">
              <a:solidFill>
                <a:schemeClr val="tx1">
                  <a:lumMod val="85000"/>
                  <a:lumOff val="15000"/>
                </a:schemeClr>
              </a:solidFill>
            </a:endParaRPr>
          </a:p>
        </p:txBody>
      </p:sp>
      <p:sp>
        <p:nvSpPr>
          <p:cNvPr id="10" name="TextBox 9">
            <a:extLst>
              <a:ext uri="{FF2B5EF4-FFF2-40B4-BE49-F238E27FC236}">
                <a16:creationId xmlns:a16="http://schemas.microsoft.com/office/drawing/2014/main" id="{6A1D5139-488B-6C8E-9F50-4766573D9579}"/>
              </a:ext>
            </a:extLst>
          </p:cNvPr>
          <p:cNvSpPr txBox="1"/>
          <p:nvPr/>
        </p:nvSpPr>
        <p:spPr>
          <a:xfrm>
            <a:off x="427791" y="7007424"/>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Quad 4</a:t>
            </a:r>
          </a:p>
        </p:txBody>
      </p:sp>
      <p:pic>
        <p:nvPicPr>
          <p:cNvPr id="11" name="Picture 10" descr="A close-up of a warning sign&#10;&#10;Description automatically generated">
            <a:extLst>
              <a:ext uri="{FF2B5EF4-FFF2-40B4-BE49-F238E27FC236}">
                <a16:creationId xmlns:a16="http://schemas.microsoft.com/office/drawing/2014/main" id="{82204BF6-CAB8-19C0-2439-1E4BFD2221B2}"/>
              </a:ext>
            </a:extLst>
          </p:cNvPr>
          <p:cNvPicPr>
            <a:picLocks noChangeAspect="1"/>
          </p:cNvPicPr>
          <p:nvPr/>
        </p:nvPicPr>
        <p:blipFill>
          <a:blip r:embed="rId4"/>
          <a:stretch>
            <a:fillRect/>
          </a:stretch>
        </p:blipFill>
        <p:spPr>
          <a:xfrm>
            <a:off x="3005705" y="4086788"/>
            <a:ext cx="1550033" cy="1162199"/>
          </a:xfrm>
          <a:prstGeom prst="rect">
            <a:avLst/>
          </a:prstGeom>
        </p:spPr>
      </p:pic>
      <p:pic>
        <p:nvPicPr>
          <p:cNvPr id="12" name="Picture 11">
            <a:extLst>
              <a:ext uri="{FF2B5EF4-FFF2-40B4-BE49-F238E27FC236}">
                <a16:creationId xmlns:a16="http://schemas.microsoft.com/office/drawing/2014/main" id="{D174DC5F-A9FD-7CCD-4E33-868DD3C1E484}"/>
              </a:ext>
            </a:extLst>
          </p:cNvPr>
          <p:cNvPicPr>
            <a:picLocks noChangeAspect="1"/>
          </p:cNvPicPr>
          <p:nvPr/>
        </p:nvPicPr>
        <p:blipFill>
          <a:blip r:embed="rId5"/>
          <a:stretch>
            <a:fillRect/>
          </a:stretch>
        </p:blipFill>
        <p:spPr>
          <a:xfrm>
            <a:off x="7394778" y="3883406"/>
            <a:ext cx="1653128" cy="1659136"/>
          </a:xfrm>
          <a:prstGeom prst="rect">
            <a:avLst/>
          </a:prstGeom>
        </p:spPr>
      </p:pic>
      <p:pic>
        <p:nvPicPr>
          <p:cNvPr id="5" name="Picture 4" descr="A yellow and purple paper on a wooden surface&#10;&#10;Description automatically generated">
            <a:extLst>
              <a:ext uri="{FF2B5EF4-FFF2-40B4-BE49-F238E27FC236}">
                <a16:creationId xmlns:a16="http://schemas.microsoft.com/office/drawing/2014/main" id="{E71ACC24-507E-409D-D8A3-05E5EAA2DA6C}"/>
              </a:ext>
            </a:extLst>
          </p:cNvPr>
          <p:cNvPicPr>
            <a:picLocks noChangeAspect="1"/>
          </p:cNvPicPr>
          <p:nvPr/>
        </p:nvPicPr>
        <p:blipFill rotWithShape="1">
          <a:blip r:embed="rId6"/>
          <a:srcRect l="30564" t="28394" r="38256" b="7879"/>
          <a:stretch/>
        </p:blipFill>
        <p:spPr>
          <a:xfrm rot="5400000">
            <a:off x="5367277" y="3690092"/>
            <a:ext cx="1265906" cy="1940502"/>
          </a:xfrm>
          <a:prstGeom prst="rect">
            <a:avLst/>
          </a:prstGeom>
        </p:spPr>
      </p:pic>
      <p:pic>
        <p:nvPicPr>
          <p:cNvPr id="7" name="Picture 6" descr="image002">
            <a:extLst>
              <a:ext uri="{FF2B5EF4-FFF2-40B4-BE49-F238E27FC236}">
                <a16:creationId xmlns:a16="http://schemas.microsoft.com/office/drawing/2014/main" id="{703A4C14-5133-D8F2-CEDB-67497A7AF9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8" name="Group 27">
            <a:extLst>
              <a:ext uri="{FF2B5EF4-FFF2-40B4-BE49-F238E27FC236}">
                <a16:creationId xmlns:a16="http://schemas.microsoft.com/office/drawing/2014/main" id="{F716C4CD-DB1A-F8E4-F1D1-3DF96178D7C0}"/>
              </a:ext>
            </a:extLst>
          </p:cNvPr>
          <p:cNvGrpSpPr/>
          <p:nvPr/>
        </p:nvGrpSpPr>
        <p:grpSpPr>
          <a:xfrm>
            <a:off x="5098416" y="1394399"/>
            <a:ext cx="1668691" cy="1559655"/>
            <a:chOff x="357230" y="926664"/>
            <a:chExt cx="1668691" cy="1559655"/>
          </a:xfrm>
        </p:grpSpPr>
        <p:pic>
          <p:nvPicPr>
            <p:cNvPr id="9" name="Picture 8" descr="A yellow triangle with a black and yellow sign with a snowflake&#10;&#10;Description automatically generated">
              <a:extLst>
                <a:ext uri="{FF2B5EF4-FFF2-40B4-BE49-F238E27FC236}">
                  <a16:creationId xmlns:a16="http://schemas.microsoft.com/office/drawing/2014/main" id="{D6E849AF-CFE7-C432-B0A1-6080BA645C35}"/>
                </a:ext>
              </a:extLst>
            </p:cNvPr>
            <p:cNvPicPr>
              <a:picLocks noChangeAspect="1"/>
            </p:cNvPicPr>
            <p:nvPr/>
          </p:nvPicPr>
          <p:blipFill rotWithShape="1">
            <a:blip r:embed="rId8"/>
            <a:srcRect l="25807" t="12821" r="25490" b="13333"/>
            <a:stretch/>
          </p:blipFill>
          <p:spPr>
            <a:xfrm>
              <a:off x="357230" y="926664"/>
              <a:ext cx="1659425" cy="1413534"/>
            </a:xfrm>
            <a:prstGeom prst="rect">
              <a:avLst/>
            </a:prstGeom>
          </p:spPr>
        </p:pic>
        <p:sp>
          <p:nvSpPr>
            <p:cNvPr id="24" name="TextBox 23">
              <a:extLst>
                <a:ext uri="{FF2B5EF4-FFF2-40B4-BE49-F238E27FC236}">
                  <a16:creationId xmlns:a16="http://schemas.microsoft.com/office/drawing/2014/main" id="{0B5C2A78-868B-A47E-D2AC-E71165CA9127}"/>
                </a:ext>
              </a:extLst>
            </p:cNvPr>
            <p:cNvSpPr txBox="1"/>
            <p:nvPr/>
          </p:nvSpPr>
          <p:spPr>
            <a:xfrm>
              <a:off x="362623" y="2209320"/>
              <a:ext cx="1663298" cy="276999"/>
            </a:xfrm>
            <a:prstGeom prst="rect">
              <a:avLst/>
            </a:prstGeom>
            <a:noFill/>
          </p:spPr>
          <p:txBody>
            <a:bodyPr wrap="square" lIns="91440" tIns="45720" rIns="91440" bIns="45720" rtlCol="0" anchor="t">
              <a:spAutoFit/>
            </a:bodyPr>
            <a:lstStyle/>
            <a:p>
              <a:r>
                <a:rPr lang="en-US" sz="1200" b="1"/>
                <a:t>Cryogenic Materials</a:t>
              </a:r>
            </a:p>
          </p:txBody>
        </p:sp>
      </p:grpSp>
      <p:grpSp>
        <p:nvGrpSpPr>
          <p:cNvPr id="29" name="Group 28">
            <a:extLst>
              <a:ext uri="{FF2B5EF4-FFF2-40B4-BE49-F238E27FC236}">
                <a16:creationId xmlns:a16="http://schemas.microsoft.com/office/drawing/2014/main" id="{BB3A4A82-31E2-EA36-903E-D046188AA0D5}"/>
              </a:ext>
            </a:extLst>
          </p:cNvPr>
          <p:cNvGrpSpPr/>
          <p:nvPr/>
        </p:nvGrpSpPr>
        <p:grpSpPr>
          <a:xfrm>
            <a:off x="7463261" y="1586423"/>
            <a:ext cx="966765" cy="1372652"/>
            <a:chOff x="2285550" y="1113667"/>
            <a:chExt cx="966765" cy="1372652"/>
          </a:xfrm>
        </p:grpSpPr>
        <p:pic>
          <p:nvPicPr>
            <p:cNvPr id="16" name="Picture 15" descr="Biohazard Logo Vector">
              <a:extLst>
                <a:ext uri="{FF2B5EF4-FFF2-40B4-BE49-F238E27FC236}">
                  <a16:creationId xmlns:a16="http://schemas.microsoft.com/office/drawing/2014/main" id="{0A837DE4-1335-C676-6CFF-795F6C41DE78}"/>
                </a:ext>
              </a:extLst>
            </p:cNvP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550" y="1113667"/>
              <a:ext cx="909169" cy="1040175"/>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4D1CAFA5-A4BA-FB79-94C1-A788E4EC2BDB}"/>
                </a:ext>
              </a:extLst>
            </p:cNvPr>
            <p:cNvSpPr txBox="1"/>
            <p:nvPr/>
          </p:nvSpPr>
          <p:spPr>
            <a:xfrm>
              <a:off x="2285609" y="2209320"/>
              <a:ext cx="966706" cy="276999"/>
            </a:xfrm>
            <a:prstGeom prst="rect">
              <a:avLst/>
            </a:prstGeom>
            <a:noFill/>
          </p:spPr>
          <p:txBody>
            <a:bodyPr wrap="square" lIns="91440" tIns="45720" rIns="91440" bIns="45720" rtlCol="0" anchor="t">
              <a:spAutoFit/>
            </a:bodyPr>
            <a:lstStyle/>
            <a:p>
              <a:r>
                <a:rPr lang="en-US" sz="1200" b="1"/>
                <a:t>Biohazard</a:t>
              </a:r>
              <a:endParaRPr lang="en-US"/>
            </a:p>
          </p:txBody>
        </p:sp>
      </p:grpSp>
      <p:grpSp>
        <p:nvGrpSpPr>
          <p:cNvPr id="30" name="Group 29">
            <a:extLst>
              <a:ext uri="{FF2B5EF4-FFF2-40B4-BE49-F238E27FC236}">
                <a16:creationId xmlns:a16="http://schemas.microsoft.com/office/drawing/2014/main" id="{1EFF4ABF-DD8F-900F-380F-E9D465B06E87}"/>
              </a:ext>
            </a:extLst>
          </p:cNvPr>
          <p:cNvGrpSpPr/>
          <p:nvPr/>
        </p:nvGrpSpPr>
        <p:grpSpPr>
          <a:xfrm>
            <a:off x="1270934" y="1409747"/>
            <a:ext cx="1347399" cy="1575516"/>
            <a:chOff x="3932640" y="930425"/>
            <a:chExt cx="1347399" cy="1575516"/>
          </a:xfrm>
        </p:grpSpPr>
        <p:pic>
          <p:nvPicPr>
            <p:cNvPr id="17" name="Picture 16" descr="A yellow triangle sign with a black circle in the center&#10;&#10;Description automatically generated">
              <a:extLst>
                <a:ext uri="{FF2B5EF4-FFF2-40B4-BE49-F238E27FC236}">
                  <a16:creationId xmlns:a16="http://schemas.microsoft.com/office/drawing/2014/main" id="{A396F150-C8B4-EB91-68AF-8FF369CDA444}"/>
                </a:ext>
              </a:extLst>
            </p:cNvPr>
            <p:cNvPicPr>
              <a:picLocks noChangeAspect="1"/>
            </p:cNvPicPr>
            <p:nvPr/>
          </p:nvPicPr>
          <p:blipFill>
            <a:blip r:embed="rId10"/>
            <a:stretch>
              <a:fillRect/>
            </a:stretch>
          </p:blipFill>
          <p:spPr>
            <a:xfrm>
              <a:off x="3932640" y="930425"/>
              <a:ext cx="1347399" cy="1347399"/>
            </a:xfrm>
            <a:prstGeom prst="rect">
              <a:avLst/>
            </a:prstGeom>
          </p:spPr>
        </p:pic>
        <p:sp>
          <p:nvSpPr>
            <p:cNvPr id="26" name="TextBox 25">
              <a:extLst>
                <a:ext uri="{FF2B5EF4-FFF2-40B4-BE49-F238E27FC236}">
                  <a16:creationId xmlns:a16="http://schemas.microsoft.com/office/drawing/2014/main" id="{A638FDCB-31A0-B7A5-6DC4-C6FD47BAC918}"/>
                </a:ext>
              </a:extLst>
            </p:cNvPr>
            <p:cNvSpPr txBox="1"/>
            <p:nvPr/>
          </p:nvSpPr>
          <p:spPr>
            <a:xfrm>
              <a:off x="4238029" y="2228942"/>
              <a:ext cx="741049" cy="276999"/>
            </a:xfrm>
            <a:prstGeom prst="rect">
              <a:avLst/>
            </a:prstGeom>
            <a:noFill/>
          </p:spPr>
          <p:txBody>
            <a:bodyPr wrap="square" lIns="91440" tIns="45720" rIns="91440" bIns="45720" rtlCol="0" anchor="t">
              <a:spAutoFit/>
            </a:bodyPr>
            <a:lstStyle/>
            <a:p>
              <a:r>
                <a:rPr lang="en-US" sz="1200" b="1"/>
                <a:t>Lasers</a:t>
              </a:r>
              <a:endParaRPr lang="en-US"/>
            </a:p>
          </p:txBody>
        </p:sp>
      </p:grpSp>
      <p:grpSp>
        <p:nvGrpSpPr>
          <p:cNvPr id="31" name="Group 30">
            <a:extLst>
              <a:ext uri="{FF2B5EF4-FFF2-40B4-BE49-F238E27FC236}">
                <a16:creationId xmlns:a16="http://schemas.microsoft.com/office/drawing/2014/main" id="{0BF335F9-3448-EF59-7F6B-74E9487BFBB7}"/>
              </a:ext>
            </a:extLst>
          </p:cNvPr>
          <p:cNvGrpSpPr/>
          <p:nvPr/>
        </p:nvGrpSpPr>
        <p:grpSpPr>
          <a:xfrm>
            <a:off x="2919250" y="1506740"/>
            <a:ext cx="1820276" cy="1488729"/>
            <a:chOff x="5641025" y="1056457"/>
            <a:chExt cx="1820276" cy="1488729"/>
          </a:xfrm>
        </p:grpSpPr>
        <p:pic>
          <p:nvPicPr>
            <p:cNvPr id="14" name="Picture 13" descr="A yellow triangle with black and black symbol&#10;&#10;Description automatically generated">
              <a:extLst>
                <a:ext uri="{FF2B5EF4-FFF2-40B4-BE49-F238E27FC236}">
                  <a16:creationId xmlns:a16="http://schemas.microsoft.com/office/drawing/2014/main" id="{C0A69B14-F463-1E80-11C1-0B31BC308D58}"/>
                </a:ext>
              </a:extLst>
            </p:cNvPr>
            <p:cNvPicPr>
              <a:picLocks noChangeAspect="1"/>
            </p:cNvPicPr>
            <p:nvPr/>
          </p:nvPicPr>
          <p:blipFill>
            <a:blip r:embed="rId11"/>
            <a:stretch>
              <a:fillRect/>
            </a:stretch>
          </p:blipFill>
          <p:spPr>
            <a:xfrm>
              <a:off x="5824549" y="1056457"/>
              <a:ext cx="1334604" cy="1185637"/>
            </a:xfrm>
            <a:prstGeom prst="rect">
              <a:avLst/>
            </a:prstGeom>
          </p:spPr>
        </p:pic>
        <p:sp>
          <p:nvSpPr>
            <p:cNvPr id="27" name="TextBox 26">
              <a:extLst>
                <a:ext uri="{FF2B5EF4-FFF2-40B4-BE49-F238E27FC236}">
                  <a16:creationId xmlns:a16="http://schemas.microsoft.com/office/drawing/2014/main" id="{060CE792-4350-54CB-837E-9C8F89931E77}"/>
                </a:ext>
              </a:extLst>
            </p:cNvPr>
            <p:cNvSpPr txBox="1"/>
            <p:nvPr/>
          </p:nvSpPr>
          <p:spPr>
            <a:xfrm>
              <a:off x="5641025" y="2268187"/>
              <a:ext cx="1820276" cy="276999"/>
            </a:xfrm>
            <a:prstGeom prst="rect">
              <a:avLst/>
            </a:prstGeom>
            <a:noFill/>
          </p:spPr>
          <p:txBody>
            <a:bodyPr wrap="square" lIns="91440" tIns="45720" rIns="91440" bIns="45720" rtlCol="0" anchor="t">
              <a:spAutoFit/>
            </a:bodyPr>
            <a:lstStyle/>
            <a:p>
              <a:r>
                <a:rPr lang="en-US" sz="1200" b="1" dirty="0"/>
                <a:t>          Radiation</a:t>
              </a:r>
            </a:p>
          </p:txBody>
        </p:sp>
      </p:grpSp>
      <p:sp>
        <p:nvSpPr>
          <p:cNvPr id="32" name="TextBox 31">
            <a:extLst>
              <a:ext uri="{FF2B5EF4-FFF2-40B4-BE49-F238E27FC236}">
                <a16:creationId xmlns:a16="http://schemas.microsoft.com/office/drawing/2014/main" id="{DB92CDC9-4371-C040-D646-3744600DB027}"/>
              </a:ext>
            </a:extLst>
          </p:cNvPr>
          <p:cNvSpPr txBox="1"/>
          <p:nvPr/>
        </p:nvSpPr>
        <p:spPr>
          <a:xfrm>
            <a:off x="461451" y="3117987"/>
            <a:ext cx="9140216" cy="8156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solidFill>
                  <a:srgbClr val="262626"/>
                </a:solidFill>
              </a:rPr>
              <a:t>If you work with lasers, radioactive materials, or a high volume of cryogenics requiring an oxygen sensor your laboratory door will also require additional signage from EH&amp;S. </a:t>
            </a:r>
            <a:r>
              <a:rPr lang="en-US" sz="1200" b="1" u="sng">
                <a:solidFill>
                  <a:srgbClr val="262626"/>
                </a:solidFill>
              </a:rPr>
              <a:t>If you DO NOT have an additional door sign shown below,</a:t>
            </a:r>
            <a:r>
              <a:rPr lang="en-US" sz="1200">
                <a:solidFill>
                  <a:srgbClr val="262626"/>
                </a:solidFill>
              </a:rPr>
              <a:t> contact EH&amp;S at the relevant email for signage guidance: </a:t>
            </a:r>
            <a:r>
              <a:rPr lang="en-US" sz="1200"/>
              <a:t>​</a:t>
            </a:r>
          </a:p>
          <a:p>
            <a:endParaRPr lang="en-US" sz="1100"/>
          </a:p>
        </p:txBody>
      </p:sp>
      <p:sp>
        <p:nvSpPr>
          <p:cNvPr id="33" name="TextBox 32">
            <a:extLst>
              <a:ext uri="{FF2B5EF4-FFF2-40B4-BE49-F238E27FC236}">
                <a16:creationId xmlns:a16="http://schemas.microsoft.com/office/drawing/2014/main" id="{A51ED8E5-3B67-097B-E12C-D5958D567CCA}"/>
              </a:ext>
            </a:extLst>
          </p:cNvPr>
          <p:cNvSpPr txBox="1"/>
          <p:nvPr/>
        </p:nvSpPr>
        <p:spPr>
          <a:xfrm>
            <a:off x="544285" y="5747657"/>
            <a:ext cx="7805056"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b="1" dirty="0"/>
              <a:t>Lasers:</a:t>
            </a:r>
            <a:r>
              <a:rPr lang="en-US" sz="2000" dirty="0"/>
              <a:t> </a:t>
            </a:r>
            <a:r>
              <a:rPr lang="en-US" sz="2000" dirty="0">
                <a:solidFill>
                  <a:srgbClr val="0D0D0D"/>
                </a:solidFill>
              </a:rPr>
              <a:t>contact:  </a:t>
            </a:r>
            <a:r>
              <a:rPr lang="en-US" sz="2000" dirty="0">
                <a:solidFill>
                  <a:srgbClr val="2E75B6"/>
                </a:solidFill>
                <a:hlinkClick r:id="rId12">
                  <a:extLst>
                    <a:ext uri="{A12FA001-AC4F-418D-AE19-62706E023703}">
                      <ahyp:hlinkClr xmlns:ahyp="http://schemas.microsoft.com/office/drawing/2018/hyperlinkcolor" val="tx"/>
                    </a:ext>
                  </a:extLst>
                </a:hlinkClick>
              </a:rPr>
              <a:t>lasersafety@columbia.edu</a:t>
            </a:r>
            <a:r>
              <a:rPr lang="en-US" sz="2000" dirty="0"/>
              <a:t> </a:t>
            </a:r>
            <a:endParaRPr lang="en-US" sz="2000" dirty="0">
              <a:solidFill>
                <a:srgbClr val="808080"/>
              </a:solidFill>
            </a:endParaRPr>
          </a:p>
          <a:p>
            <a:pPr marL="285750" indent="-285750">
              <a:buFont typeface="Arial"/>
              <a:buChar char="•"/>
            </a:pPr>
            <a:r>
              <a:rPr lang="en-US" sz="2000" b="1" dirty="0">
                <a:solidFill>
                  <a:srgbClr val="0D0D0D"/>
                </a:solidFill>
              </a:rPr>
              <a:t>Radioactive materials:</a:t>
            </a:r>
            <a:r>
              <a:rPr lang="en-US" sz="2000" dirty="0">
                <a:solidFill>
                  <a:srgbClr val="0D0D0D"/>
                </a:solidFill>
              </a:rPr>
              <a:t> contact: </a:t>
            </a:r>
            <a:r>
              <a:rPr lang="en-US" sz="2000" dirty="0">
                <a:solidFill>
                  <a:srgbClr val="2E75B6"/>
                </a:solidFill>
                <a:hlinkClick r:id="rId13">
                  <a:extLst>
                    <a:ext uri="{A12FA001-AC4F-418D-AE19-62706E023703}">
                      <ahyp:hlinkClr xmlns:ahyp="http://schemas.microsoft.com/office/drawing/2018/hyperlinkcolor" val="tx"/>
                    </a:ext>
                  </a:extLst>
                </a:hlinkClick>
              </a:rPr>
              <a:t>rso-ehrs@columbia.edu</a:t>
            </a:r>
            <a:r>
              <a:rPr lang="en-US" sz="2000" dirty="0"/>
              <a:t> </a:t>
            </a:r>
          </a:p>
          <a:p>
            <a:pPr marL="285750" indent="-285750">
              <a:buFont typeface="Arial"/>
              <a:buChar char="•"/>
            </a:pPr>
            <a:r>
              <a:rPr lang="en-US" sz="2000" b="1" dirty="0"/>
              <a:t>Cryogenics:</a:t>
            </a:r>
            <a:r>
              <a:rPr lang="en-US" sz="2000" dirty="0"/>
              <a:t> contact: </a:t>
            </a:r>
            <a:r>
              <a:rPr lang="en-US" sz="2000" dirty="0">
                <a:hlinkClick r:id="rId14"/>
              </a:rPr>
              <a:t>labsafety@columbia.edu</a:t>
            </a:r>
            <a:r>
              <a:rPr lang="en-US" sz="2000" dirty="0">
                <a:solidFill>
                  <a:srgbClr val="808080"/>
                </a:solidFill>
              </a:rPr>
              <a:t> </a:t>
            </a:r>
            <a:endParaRPr lang="en-US" sz="2000" dirty="0"/>
          </a:p>
        </p:txBody>
      </p:sp>
      <p:pic>
        <p:nvPicPr>
          <p:cNvPr id="2" name="Picture 1" descr="A yellow warning sign with black text&#10;&#10;Description automatically generated">
            <a:extLst>
              <a:ext uri="{FF2B5EF4-FFF2-40B4-BE49-F238E27FC236}">
                <a16:creationId xmlns:a16="http://schemas.microsoft.com/office/drawing/2014/main" id="{AA3C4634-0431-6340-A85B-891DD193C85B}"/>
              </a:ext>
            </a:extLst>
          </p:cNvPr>
          <p:cNvPicPr>
            <a:picLocks noChangeAspect="1"/>
          </p:cNvPicPr>
          <p:nvPr/>
        </p:nvPicPr>
        <p:blipFill rotWithShape="1">
          <a:blip r:embed="rId15"/>
          <a:srcRect t="306" b="152"/>
          <a:stretch/>
        </p:blipFill>
        <p:spPr>
          <a:xfrm>
            <a:off x="942220" y="4105094"/>
            <a:ext cx="1527513" cy="1114826"/>
          </a:xfrm>
          <a:prstGeom prst="rect">
            <a:avLst/>
          </a:prstGeom>
        </p:spPr>
      </p:pic>
    </p:spTree>
    <p:custDataLst>
      <p:tags r:id="rId1"/>
    </p:custDataLst>
    <p:extLst>
      <p:ext uri="{BB962C8B-B14F-4D97-AF65-F5344CB8AC3E}">
        <p14:creationId xmlns:p14="http://schemas.microsoft.com/office/powerpoint/2010/main" val="10100679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 name="Rectangle 5">
            <a:extLst>
              <a:ext uri="{FF2B5EF4-FFF2-40B4-BE49-F238E27FC236}">
                <a16:creationId xmlns:a16="http://schemas.microsoft.com/office/drawing/2014/main" id="{B72C577C-B87B-0034-4EF5-8D3EF6BF80CC}"/>
              </a:ext>
            </a:extLst>
          </p:cNvPr>
          <p:cNvSpPr/>
          <p:nvPr/>
        </p:nvSpPr>
        <p:spPr>
          <a:xfrm>
            <a:off x="1659941" y="2389293"/>
            <a:ext cx="6738519" cy="3834372"/>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35075">
              <a:buClrTx/>
            </a:pPr>
            <a:endParaRPr lang="en-US" sz="1390" kern="1200">
              <a:solidFill>
                <a:srgbClr val="4472C4">
                  <a:lumMod val="50000"/>
                </a:srgbClr>
              </a:solidFill>
              <a:latin typeface="Calibri" panose="020F0502020204030204"/>
            </a:endParaRPr>
          </a:p>
        </p:txBody>
      </p:sp>
      <p:sp>
        <p:nvSpPr>
          <p:cNvPr id="67" name="Google Shape;67;p14"/>
          <p:cNvSpPr txBox="1"/>
          <p:nvPr/>
        </p:nvSpPr>
        <p:spPr>
          <a:xfrm>
            <a:off x="459380" y="825655"/>
            <a:ext cx="8560800" cy="738633"/>
          </a:xfrm>
          <a:prstGeom prst="rect">
            <a:avLst/>
          </a:prstGeom>
          <a:noFill/>
          <a:ln>
            <a:noFill/>
          </a:ln>
        </p:spPr>
        <p:txBody>
          <a:bodyPr spcFirstLastPara="1" wrap="square" lIns="91425" tIns="91425" rIns="91425" bIns="91425" anchor="t" anchorCtr="0">
            <a:spAutoFit/>
          </a:bodyPr>
          <a:lstStyle/>
          <a:p>
            <a:r>
              <a:rPr lang="en" sz="1200">
                <a:solidFill>
                  <a:schemeClr val="tx1">
                    <a:lumMod val="85000"/>
                    <a:lumOff val="15000"/>
                  </a:schemeClr>
                </a:solidFill>
              </a:rPr>
              <a:t>This quad is only applicable to laboratories that handle specialized hazards: Cryogenics, Biologicals, Lasers, and Radiation. Laboratory hazards must be presented as pictograms.</a:t>
            </a:r>
            <a:r>
              <a:rPr lang="en" sz="1200" b="1">
                <a:solidFill>
                  <a:schemeClr val="tx1">
                    <a:lumMod val="85000"/>
                    <a:lumOff val="15000"/>
                  </a:schemeClr>
                </a:solidFill>
              </a:rPr>
              <a:t> Please copy and paste relevant pictograms from the previous slide onto this slide. The pictograms do not need to be placed in a specific order. </a:t>
            </a:r>
            <a:r>
              <a:rPr lang="en" sz="1200">
                <a:solidFill>
                  <a:schemeClr val="tx1">
                    <a:lumMod val="85000"/>
                    <a:lumOff val="15000"/>
                  </a:schemeClr>
                </a:solidFill>
              </a:rPr>
              <a:t> </a:t>
            </a:r>
          </a:p>
        </p:txBody>
      </p:sp>
      <p:sp>
        <p:nvSpPr>
          <p:cNvPr id="8" name="TextBox 7">
            <a:extLst>
              <a:ext uri="{FF2B5EF4-FFF2-40B4-BE49-F238E27FC236}">
                <a16:creationId xmlns:a16="http://schemas.microsoft.com/office/drawing/2014/main" id="{057DE7E6-7FC3-379A-FC59-F929D59AEA04}"/>
              </a:ext>
            </a:extLst>
          </p:cNvPr>
          <p:cNvSpPr txBox="1"/>
          <p:nvPr/>
        </p:nvSpPr>
        <p:spPr>
          <a:xfrm>
            <a:off x="3168616" y="2389837"/>
            <a:ext cx="3724418" cy="600036"/>
          </a:xfrm>
          <a:prstGeom prst="rect">
            <a:avLst/>
          </a:prstGeom>
          <a:noFill/>
        </p:spPr>
        <p:txBody>
          <a:bodyPr wrap="square" lIns="91440" tIns="45720" rIns="91440" bIns="45720" rtlCol="0" anchor="t">
            <a:spAutoFit/>
          </a:bodyPr>
          <a:lstStyle/>
          <a:p>
            <a:pPr defTabSz="635075"/>
            <a:r>
              <a:rPr lang="en-US" sz="3250" b="1" kern="1200">
                <a:solidFill>
                  <a:srgbClr val="002060"/>
                </a:solidFill>
                <a:latin typeface="Calibri" panose="020F0502020204030204"/>
                <a:ea typeface="+mn-ea"/>
                <a:cs typeface="+mn-cs"/>
              </a:rPr>
              <a:t>Specialized Hazards:</a:t>
            </a:r>
            <a:endParaRPr lang="en-US" sz="3250">
              <a:ea typeface="+mn-ea"/>
              <a:cs typeface="+mn-cs"/>
            </a:endParaRPr>
          </a:p>
        </p:txBody>
      </p:sp>
      <p:sp>
        <p:nvSpPr>
          <p:cNvPr id="10" name="TextBox 9">
            <a:extLst>
              <a:ext uri="{FF2B5EF4-FFF2-40B4-BE49-F238E27FC236}">
                <a16:creationId xmlns:a16="http://schemas.microsoft.com/office/drawing/2014/main" id="{FC2A55FC-C96A-DC4D-D811-E7902EC48B8B}"/>
              </a:ext>
            </a:extLst>
          </p:cNvPr>
          <p:cNvSpPr txBox="1"/>
          <p:nvPr/>
        </p:nvSpPr>
        <p:spPr>
          <a:xfrm>
            <a:off x="1927263" y="2929357"/>
            <a:ext cx="6203873" cy="3156255"/>
          </a:xfrm>
          <a:prstGeom prst="rect">
            <a:avLst/>
          </a:prstGeom>
          <a:solidFill>
            <a:schemeClr val="bg1"/>
          </a:solidFill>
          <a:ln>
            <a:solidFill>
              <a:schemeClr val="tx1"/>
            </a:solidFill>
          </a:ln>
        </p:spPr>
        <p:txBody>
          <a:bodyPr wrap="square" lIns="127006" tIns="63503" rIns="127006" bIns="63503" rtlCol="0" anchor="t">
            <a:spAutoFit/>
          </a:bodyPr>
          <a:lstStyle/>
          <a:p>
            <a:pPr defTabSz="635075">
              <a:buClrTx/>
            </a:pPr>
            <a:endParaRPr lang="en-US" sz="1946" kern="1200">
              <a:solidFill>
                <a:prstClr val="black"/>
              </a:solidFill>
              <a:latin typeface="Calibri" panose="020F0502020204030204"/>
              <a:ea typeface="Calibri"/>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46" kern="1200">
              <a:solidFill>
                <a:prstClr val="black"/>
              </a:solidFill>
              <a:latin typeface="Calibri" panose="020F0502020204030204"/>
              <a:ea typeface="+mn-ea"/>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1901"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2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a:p>
            <a:pPr defTabSz="635075">
              <a:buClrTx/>
            </a:pPr>
            <a:endParaRPr lang="en-US" sz="500" kern="1200">
              <a:solidFill>
                <a:prstClr val="black"/>
              </a:solidFill>
              <a:latin typeface="Calibri" panose="020F0502020204030204"/>
              <a:ea typeface="Calibri"/>
              <a:cs typeface="Calibri"/>
            </a:endParaRPr>
          </a:p>
        </p:txBody>
      </p:sp>
      <p:sp>
        <p:nvSpPr>
          <p:cNvPr id="5" name="TextBox 4">
            <a:extLst>
              <a:ext uri="{FF2B5EF4-FFF2-40B4-BE49-F238E27FC236}">
                <a16:creationId xmlns:a16="http://schemas.microsoft.com/office/drawing/2014/main" id="{B3F3AFE0-0443-9F28-8624-FA772C2DFC49}"/>
              </a:ext>
            </a:extLst>
          </p:cNvPr>
          <p:cNvSpPr txBox="1"/>
          <p:nvPr/>
        </p:nvSpPr>
        <p:spPr>
          <a:xfrm>
            <a:off x="457200" y="493472"/>
            <a:ext cx="7283253" cy="4770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500" b="1"/>
              <a:t>Quad 4: Specialized Hazards</a:t>
            </a:r>
            <a:endParaRPr lang="en-US" sz="2500">
              <a:solidFill>
                <a:srgbClr val="808080"/>
              </a:solidFill>
            </a:endParaRPr>
          </a:p>
        </p:txBody>
      </p:sp>
      <p:sp>
        <p:nvSpPr>
          <p:cNvPr id="3" name="TextBox 2">
            <a:extLst>
              <a:ext uri="{FF2B5EF4-FFF2-40B4-BE49-F238E27FC236}">
                <a16:creationId xmlns:a16="http://schemas.microsoft.com/office/drawing/2014/main" id="{8FB84BA1-E411-CCEA-9827-9D9C5C2626E7}"/>
              </a:ext>
            </a:extLst>
          </p:cNvPr>
          <p:cNvSpPr txBox="1"/>
          <p:nvPr/>
        </p:nvSpPr>
        <p:spPr>
          <a:xfrm>
            <a:off x="457199" y="6980495"/>
            <a:ext cx="2050142" cy="3323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Quad 4</a:t>
            </a:r>
          </a:p>
        </p:txBody>
      </p:sp>
      <p:pic>
        <p:nvPicPr>
          <p:cNvPr id="4" name="Picture 6" descr="image002">
            <a:extLst>
              <a:ext uri="{FF2B5EF4-FFF2-40B4-BE49-F238E27FC236}">
                <a16:creationId xmlns:a16="http://schemas.microsoft.com/office/drawing/2014/main" id="{454EC84D-5B9B-5C13-7C32-92A5D56420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67550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4CC66-AFCF-67EC-1546-42C1EA64998C}"/>
              </a:ext>
            </a:extLst>
          </p:cNvPr>
          <p:cNvSpPr>
            <a:spLocks noGrp="1"/>
          </p:cNvSpPr>
          <p:nvPr>
            <p:ph type="title"/>
          </p:nvPr>
        </p:nvSpPr>
        <p:spPr>
          <a:xfrm>
            <a:off x="457200" y="661970"/>
            <a:ext cx="9439422" cy="1325563"/>
          </a:xfrm>
        </p:spPr>
        <p:txBody>
          <a:bodyPr>
            <a:normAutofit fontScale="90000"/>
          </a:bodyPr>
          <a:lstStyle/>
          <a:p>
            <a:pPr>
              <a:lnSpc>
                <a:spcPct val="100000"/>
              </a:lnSpc>
              <a:spcBef>
                <a:spcPts val="0"/>
              </a:spcBef>
              <a:defRPr/>
            </a:pPr>
            <a:r>
              <a:rPr lang="en-US" sz="2800" b="1" kern="0" dirty="0">
                <a:solidFill>
                  <a:srgbClr val="000000"/>
                </a:solidFill>
                <a:latin typeface="Arial"/>
                <a:cs typeface="Arial"/>
                <a:sym typeface="Arial"/>
              </a:rPr>
              <a:t>Example of a completed CUIMC door sign holder using this door sign generator:</a:t>
            </a:r>
            <a:br>
              <a:rPr lang="en" sz="2800" b="1" kern="0" dirty="0">
                <a:solidFill>
                  <a:srgbClr val="000000"/>
                </a:solidFill>
                <a:latin typeface="Arial"/>
                <a:cs typeface="Arial"/>
                <a:sym typeface="Arial"/>
              </a:rPr>
            </a:br>
            <a:endParaRPr lang="en-US" sz="5400" dirty="0"/>
          </a:p>
        </p:txBody>
      </p:sp>
      <p:pic>
        <p:nvPicPr>
          <p:cNvPr id="3" name="Picture 6" descr="image002">
            <a:extLst>
              <a:ext uri="{FF2B5EF4-FFF2-40B4-BE49-F238E27FC236}">
                <a16:creationId xmlns:a16="http://schemas.microsoft.com/office/drawing/2014/main" id="{C0A9AF3E-79C2-4A17-6AA2-52EE44AFFC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9130" y="6761354"/>
            <a:ext cx="2362200"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Several warning signs on a white surface&#10;&#10;Description automatically generated">
            <a:extLst>
              <a:ext uri="{FF2B5EF4-FFF2-40B4-BE49-F238E27FC236}">
                <a16:creationId xmlns:a16="http://schemas.microsoft.com/office/drawing/2014/main" id="{6CD9C54B-CADD-8834-457D-22664D68571F}"/>
              </a:ext>
            </a:extLst>
          </p:cNvPr>
          <p:cNvPicPr>
            <a:picLocks noChangeAspect="1"/>
          </p:cNvPicPr>
          <p:nvPr/>
        </p:nvPicPr>
        <p:blipFill>
          <a:blip r:embed="rId3"/>
          <a:stretch>
            <a:fillRect/>
          </a:stretch>
        </p:blipFill>
        <p:spPr>
          <a:xfrm>
            <a:off x="2656956" y="1479885"/>
            <a:ext cx="4744488" cy="5090753"/>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37626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7"/>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D7D92A35461B047A78E4F0322F60417" ma:contentTypeVersion="18" ma:contentTypeDescription="Create a new document." ma:contentTypeScope="" ma:versionID="615f0bd0610512ae68298b70b4c8944f">
  <xsd:schema xmlns:xsd="http://www.w3.org/2001/XMLSchema" xmlns:xs="http://www.w3.org/2001/XMLSchema" xmlns:p="http://schemas.microsoft.com/office/2006/metadata/properties" xmlns:ns2="f70a8a36-e1cc-45bf-b370-897693c1f144" xmlns:ns3="9aefb656-ee15-4c8e-a482-03b2fe7d63e5" targetNamespace="http://schemas.microsoft.com/office/2006/metadata/properties" ma:root="true" ma:fieldsID="edce3b682e29dfe6b6b827db18dc97bc" ns2:_="" ns3:_="">
    <xsd:import namespace="f70a8a36-e1cc-45bf-b370-897693c1f144"/>
    <xsd:import namespace="9aefb656-ee15-4c8e-a482-03b2fe7d63e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0a8a36-e1cc-45bf-b370-897693c1f1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08985e1-58d1-4979-a29a-a67426b5439e"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aefb656-ee15-4c8e-a482-03b2fe7d63e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1e982a-7b7a-4eb2-bf04-9fe812db40d9}" ma:internalName="TaxCatchAll" ma:showField="CatchAllData" ma:web="9aefb656-ee15-4c8e-a482-03b2fe7d63e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70a8a36-e1cc-45bf-b370-897693c1f144">
      <Terms xmlns="http://schemas.microsoft.com/office/infopath/2007/PartnerControls"/>
    </lcf76f155ced4ddcb4097134ff3c332f>
    <TaxCatchAll xmlns="9aefb656-ee15-4c8e-a482-03b2fe7d63e5" xsi:nil="true"/>
    <SharedWithUsers xmlns="9aefb656-ee15-4c8e-a482-03b2fe7d63e5">
      <UserInfo>
        <DisplayName>Georgiou, Konstantinos</DisplayName>
        <AccountId>88</AccountId>
        <AccountType/>
      </UserInfo>
    </SharedWithUsers>
  </documentManagement>
</p:properties>
</file>

<file path=customXml/itemProps1.xml><?xml version="1.0" encoding="utf-8"?>
<ds:datastoreItem xmlns:ds="http://schemas.openxmlformats.org/officeDocument/2006/customXml" ds:itemID="{F7A29A2E-5336-42D9-9192-A26BD18C2D2F}">
  <ds:schemaRefs>
    <ds:schemaRef ds:uri="http://schemas.microsoft.com/sharepoint/v3/contenttype/forms"/>
  </ds:schemaRefs>
</ds:datastoreItem>
</file>

<file path=customXml/itemProps2.xml><?xml version="1.0" encoding="utf-8"?>
<ds:datastoreItem xmlns:ds="http://schemas.openxmlformats.org/officeDocument/2006/customXml" ds:itemID="{EF64973C-2A84-4E5C-B19E-5F3ADF8A397E}">
  <ds:schemaRefs>
    <ds:schemaRef ds:uri="9aefb656-ee15-4c8e-a482-03b2fe7d63e5"/>
    <ds:schemaRef ds:uri="f70a8a36-e1cc-45bf-b370-897693c1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B363ABD-0A9B-41BD-B484-06B63619F96A}">
  <ds:schemaRefs>
    <ds:schemaRef ds:uri="http://www.w3.org/XML/1998/namespace"/>
    <ds:schemaRef ds:uri="http://schemas.openxmlformats.org/package/2006/metadata/core-properties"/>
    <ds:schemaRef ds:uri="http://purl.org/dc/terms/"/>
    <ds:schemaRef ds:uri="http://schemas.microsoft.com/office/2006/documentManagement/types"/>
    <ds:schemaRef ds:uri="f70a8a36-e1cc-45bf-b370-897693c1f144"/>
    <ds:schemaRef ds:uri="http://schemas.microsoft.com/office/2006/metadata/properties"/>
    <ds:schemaRef ds:uri="http://schemas.microsoft.com/office/infopath/2007/PartnerControls"/>
    <ds:schemaRef ds:uri="http://purl.org/dc/dcmitype/"/>
    <ds:schemaRef ds:uri="http://purl.org/dc/elements/1.1/"/>
    <ds:schemaRef ds:uri="9aefb656-ee15-4c8e-a482-03b2fe7d63e5"/>
  </ds:schemaRefs>
</ds:datastoreItem>
</file>

<file path=docProps/app.xml><?xml version="1.0" encoding="utf-8"?>
<Properties xmlns="http://schemas.openxmlformats.org/officeDocument/2006/extended-properties" xmlns:vt="http://schemas.openxmlformats.org/officeDocument/2006/docPropsVTypes">
  <TotalTime>133</TotalTime>
  <Words>1053</Words>
  <Application>Microsoft Office PowerPoint</Application>
  <PresentationFormat>Custom</PresentationFormat>
  <Paragraphs>125</Paragraphs>
  <Slides>9</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Calibri Light</vt:lpstr>
      <vt:lpstr>Segoe UI</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Example of a completed CUIMC door sign holder using this door sign generator: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Tse, Angie T.</dc:creator>
  <cp:lastModifiedBy>Aloe, Sarah A.</cp:lastModifiedBy>
  <cp:revision>229</cp:revision>
  <cp:lastPrinted>2024-02-20T15:04:15Z</cp:lastPrinted>
  <dcterms:modified xsi:type="dcterms:W3CDTF">2024-02-20T15:28:05Z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0x010100CD7D92A35461B047A78E4F0322F60417</vt:lpwstr>
  </property>
  <property fmtid="{D5CDD505-2E9C-101B-9397-08002B2CF9AE}" pid="3" name="MediaServiceImageTags">
    <vt:lpwstr/>
  </property>
  <property fmtid="{D5CDD505-2E9C-101B-9397-08002B2CF9AE}" pid="4" name="ArticulateGUID">
    <vt:lpwstr>18864F90-52DE-49B5-B387-3E688B9F7248</vt:lpwstr>
  </property>
  <property fmtid="{D5CDD505-2E9C-101B-9397-08002B2CF9AE}" pid="5" name="ArticulatePath">
    <vt:lpwstr>https://cumccolumbia.sharepoint.com/teams/ResearchSafety/Shared Documents/Operations Team/7. Operation Services/LATCH/Door Sign Generators/CUIMC NEW DOOR SIGN GENERATOR 12.23</vt:lpwstr>
  </property>
</Properties>
</file>