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tags/tag1.xml" ContentType="application/vnd.openxmlformats-officedocument.presentationml.tags+xml"/>
  <Override PartName="/ppt/notesSlides/notesSlide2.xml" ContentType="application/vnd.openxmlformats-officedocument.presentationml.notesSlide+xml"/>
  <Override PartName="/ppt/tags/tag2.xml" ContentType="application/vnd.openxmlformats-officedocument.presentationml.tags+xml"/>
  <Override PartName="/ppt/notesSlides/notesSlide3.xml" ContentType="application/vnd.openxmlformats-officedocument.presentationml.notesSlide+xml"/>
  <Override PartName="/ppt/notesSlides/notesSlide4.xml" ContentType="application/vnd.openxmlformats-officedocument.presentationml.notesSlide+xml"/>
  <Override PartName="/ppt/tags/tag3.xml" ContentType="application/vnd.openxmlformats-officedocument.presentationml.tags+xml"/>
  <Override PartName="/ppt/notesSlides/notesSlide5.xml" ContentType="application/vnd.openxmlformats-officedocument.presentationml.notesSlide+xml"/>
  <Override PartName="/ppt/notesSlides/notesSlide6.xml" ContentType="application/vnd.openxmlformats-officedocument.presentationml.notesSlide+xml"/>
  <Override PartName="/ppt/tags/tag4.xml" ContentType="application/vnd.openxmlformats-officedocument.presentationml.tags+xml"/>
  <Override PartName="/ppt/notesSlides/notesSlide7.xml" ContentType="application/vnd.openxmlformats-officedocument.presentationml.notesSlide+xml"/>
  <Override PartName="/ppt/tags/tag5.xml" ContentType="application/vnd.openxmlformats-officedocument.presentationml.tags+xml"/>
  <Override PartName="/ppt/notesSlides/notesSlide8.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59" r:id="rId4"/>
    <p:sldMasterId id="2147483686" r:id="rId5"/>
  </p:sldMasterIdLst>
  <p:notesMasterIdLst>
    <p:notesMasterId r:id="rId20"/>
  </p:notesMasterIdLst>
  <p:sldIdLst>
    <p:sldId id="256" r:id="rId6"/>
    <p:sldId id="276" r:id="rId7"/>
    <p:sldId id="280" r:id="rId8"/>
    <p:sldId id="283" r:id="rId9"/>
    <p:sldId id="273" r:id="rId10"/>
    <p:sldId id="271" r:id="rId11"/>
    <p:sldId id="282" r:id="rId12"/>
    <p:sldId id="275" r:id="rId13"/>
    <p:sldId id="277" r:id="rId14"/>
    <p:sldId id="258" r:id="rId15"/>
    <p:sldId id="270" r:id="rId16"/>
    <p:sldId id="284" r:id="rId17"/>
    <p:sldId id="281" r:id="rId18"/>
    <p:sldId id="279" r:id="rId19"/>
  </p:sldIdLst>
  <p:sldSz cx="10058400" cy="7772400"/>
  <p:notesSz cx="9296400" cy="70104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56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56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56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56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56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56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56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56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56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448" userDrawn="1">
          <p15:clr>
            <a:srgbClr val="A4A3A4"/>
          </p15:clr>
        </p15:guide>
        <p15:guide id="2" pos="3168" userDrawn="1">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F7490109-3DFE-F2FE-DD66-AF65640D038C}" name="Aloe, Sarah A." initials="" userId="S::sa4073@cumc.columbia.edu::44556643-bfeb-4c5a-929f-39fa8a85d45f" providerId="AD"/>
  <p188:author id="{BA1CC48F-E6A3-1A34-9415-61E686A160EB}" name="Skorodinsky, David" initials="" userId="S::ds4010@cumc.columbia.edu::e1a6ac26-f4c0-46fd-a87b-9ff90ad99c2b" providerId="AD"/>
  <p188:author id="{7C4D1DBD-C991-41B2-367F-CA8C094B663A}" name="Pettinato, Christopher F." initials="PF" userId="S::cfp5@cumc.columbia.edu::41575409-d133-48c7-9e5b-eccf7331b514" providerId="AD"/>
  <p188:author id="{45C99AC2-170A-8760-4DC6-7A0F609486A3}" name="Bolger, Katie M." initials="BM" userId="S::kb2803@cumc.columbia.edu::c269fb78-94e1-468c-9e8c-14df43956d36"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E823D91-468E-48A6-A802-21F654BC809D}" v="19" dt="2024-02-20T15:25:13.168"/>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1622" autoAdjust="0"/>
    <p:restoredTop sz="94660"/>
  </p:normalViewPr>
  <p:slideViewPr>
    <p:cSldViewPr snapToGrid="0">
      <p:cViewPr varScale="1">
        <p:scale>
          <a:sx n="75" d="100"/>
          <a:sy n="75" d="100"/>
        </p:scale>
        <p:origin x="906" y="54"/>
      </p:cViewPr>
      <p:guideLst>
        <p:guide orient="horz" pos="2448"/>
        <p:guide pos="3168"/>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microsoft.com/office/2018/10/relationships/authors" Target="authors.xml"/><Relationship Id="rId3" Type="http://schemas.openxmlformats.org/officeDocument/2006/relationships/customXml" Target="../customXml/item3.xml"/><Relationship Id="rId21" Type="http://schemas.openxmlformats.org/officeDocument/2006/relationships/presProps" Target="presProp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microsoft.com/office/2015/10/relationships/revisionInfo" Target="revisionInfo.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tableStyles" Target="tableStyles.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theme" Target="theme/theme1.xml"/><Relationship Id="rId10" Type="http://schemas.openxmlformats.org/officeDocument/2006/relationships/slide" Target="slides/slide5.xml"/><Relationship Id="rId19" Type="http://schemas.openxmlformats.org/officeDocument/2006/relationships/slide" Target="slides/slide14.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2946400" y="525463"/>
            <a:ext cx="3403600" cy="26289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929640" y="3329940"/>
            <a:ext cx="7437120" cy="3154680"/>
          </a:xfrm>
          <a:prstGeom prst="rect">
            <a:avLst/>
          </a:prstGeom>
          <a:noFill/>
          <a:ln>
            <a:noFill/>
          </a:ln>
        </p:spPr>
        <p:txBody>
          <a:bodyPr spcFirstLastPara="1" wrap="square" lIns="93162" tIns="93162" rIns="93162" bIns="93162"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56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56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56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56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56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56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56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56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56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Google Shape;51;p:notes"/>
          <p:cNvSpPr>
            <a:spLocks noGrp="1" noRot="1" noChangeAspect="1"/>
          </p:cNvSpPr>
          <p:nvPr>
            <p:ph type="sldImg" idx="2"/>
          </p:nvPr>
        </p:nvSpPr>
        <p:spPr>
          <a:xfrm>
            <a:off x="2946400" y="525463"/>
            <a:ext cx="3403600" cy="26289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 name="Google Shape;52;p:notes"/>
          <p:cNvSpPr txBox="1">
            <a:spLocks noGrp="1"/>
          </p:cNvSpPr>
          <p:nvPr>
            <p:ph type="body" idx="1"/>
          </p:nvPr>
        </p:nvSpPr>
        <p:spPr>
          <a:xfrm>
            <a:off x="929640" y="3329940"/>
            <a:ext cx="7437120" cy="3154680"/>
          </a:xfrm>
          <a:prstGeom prst="rect">
            <a:avLst/>
          </a:prstGeom>
        </p:spPr>
        <p:txBody>
          <a:bodyPr spcFirstLastPara="1" wrap="square" lIns="93162" tIns="93162" rIns="93162" bIns="93162" anchor="t" anchorCtr="0">
            <a:noAutofit/>
          </a:bodyPr>
          <a:lstStyle/>
          <a:p>
            <a:pPr marL="0" indent="0">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
        <p:cNvGrpSpPr/>
        <p:nvPr/>
      </p:nvGrpSpPr>
      <p:grpSpPr>
        <a:xfrm>
          <a:off x="0" y="0"/>
          <a:ext cx="0" cy="0"/>
          <a:chOff x="0" y="0"/>
          <a:chExt cx="0" cy="0"/>
        </a:xfrm>
      </p:grpSpPr>
      <p:sp>
        <p:nvSpPr>
          <p:cNvPr id="63" name="Google Shape;63;gcacf80224b_0_2:notes"/>
          <p:cNvSpPr>
            <a:spLocks noGrp="1" noRot="1" noChangeAspect="1"/>
          </p:cNvSpPr>
          <p:nvPr>
            <p:ph type="sldImg" idx="2"/>
          </p:nvPr>
        </p:nvSpPr>
        <p:spPr>
          <a:xfrm>
            <a:off x="2946400" y="525463"/>
            <a:ext cx="3403600" cy="26289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4" name="Google Shape;64;gcacf80224b_0_2:notes"/>
          <p:cNvSpPr txBox="1">
            <a:spLocks noGrp="1"/>
          </p:cNvSpPr>
          <p:nvPr>
            <p:ph type="body" idx="1"/>
          </p:nvPr>
        </p:nvSpPr>
        <p:spPr>
          <a:xfrm>
            <a:off x="929640" y="3329940"/>
            <a:ext cx="7437120" cy="3154680"/>
          </a:xfrm>
          <a:prstGeom prst="rect">
            <a:avLst/>
          </a:prstGeom>
        </p:spPr>
        <p:txBody>
          <a:bodyPr spcFirstLastPara="1" wrap="square" lIns="93162" tIns="93162" rIns="93162" bIns="93162" anchor="t" anchorCtr="0">
            <a:noAutofit/>
          </a:bodyPr>
          <a:lstStyle/>
          <a:p>
            <a:pPr marL="0" indent="0">
              <a:buNone/>
            </a:pPr>
            <a:r>
              <a:rPr lang="en-US"/>
              <a:t>Missing: water reactive, cryogenic, unstable </a:t>
            </a:r>
          </a:p>
          <a:p>
            <a:pPr marL="0" indent="0">
              <a:buNone/>
            </a:pPr>
            <a:endParaRPr lang="en-US"/>
          </a:p>
          <a:p>
            <a:pPr marL="0" indent="0">
              <a:buNone/>
            </a:pPr>
            <a:r>
              <a:rPr lang="en-US"/>
              <a:t>Insert cryogenic sign </a:t>
            </a:r>
          </a:p>
          <a:p>
            <a:pPr marL="0" indent="0">
              <a:buNone/>
            </a:pPr>
            <a:endParaRPr lang="en-US"/>
          </a:p>
          <a:p>
            <a:pPr marL="0" indent="0">
              <a:buNone/>
            </a:pPr>
            <a:r>
              <a:rPr lang="en-US"/>
              <a:t>Change gas and dangerous when wet, spontaneously combustible to GHS pictograms </a:t>
            </a:r>
          </a:p>
        </p:txBody>
      </p:sp>
    </p:spTree>
    <p:extLst>
      <p:ext uri="{BB962C8B-B14F-4D97-AF65-F5344CB8AC3E}">
        <p14:creationId xmlns:p14="http://schemas.microsoft.com/office/powerpoint/2010/main" val="236601859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946400" y="525463"/>
            <a:ext cx="3403600" cy="2628900"/>
          </a:xfrm>
        </p:spPr>
      </p:sp>
      <p:sp>
        <p:nvSpPr>
          <p:cNvPr id="3" name="Notes Placeholder 2"/>
          <p:cNvSpPr>
            <a:spLocks noGrp="1"/>
          </p:cNvSpPr>
          <p:nvPr>
            <p:ph type="body" idx="1"/>
          </p:nvPr>
        </p:nvSpPr>
        <p:spPr/>
        <p:txBody>
          <a:bodyPr/>
          <a:lstStyle/>
          <a:p>
            <a:pPr>
              <a:buNone/>
            </a:pPr>
            <a:r>
              <a:rPr lang="en-US">
                <a:latin typeface="Calibri"/>
                <a:ea typeface="Calibri"/>
                <a:cs typeface="Calibri"/>
              </a:rPr>
              <a:t>Not sure if dimensions are right here</a:t>
            </a:r>
          </a:p>
        </p:txBody>
      </p:sp>
    </p:spTree>
    <p:extLst>
      <p:ext uri="{BB962C8B-B14F-4D97-AF65-F5344CB8AC3E}">
        <p14:creationId xmlns:p14="http://schemas.microsoft.com/office/powerpoint/2010/main" val="184752803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Google Shape;51;p:notes"/>
          <p:cNvSpPr>
            <a:spLocks noGrp="1" noRot="1" noChangeAspect="1"/>
          </p:cNvSpPr>
          <p:nvPr>
            <p:ph type="sldImg" idx="2"/>
          </p:nvPr>
        </p:nvSpPr>
        <p:spPr>
          <a:xfrm>
            <a:off x="2946400" y="525463"/>
            <a:ext cx="3403600" cy="26289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 name="Google Shape;52;p:notes"/>
          <p:cNvSpPr txBox="1">
            <a:spLocks noGrp="1"/>
          </p:cNvSpPr>
          <p:nvPr>
            <p:ph type="body" idx="1"/>
          </p:nvPr>
        </p:nvSpPr>
        <p:spPr>
          <a:xfrm>
            <a:off x="929640" y="3329940"/>
            <a:ext cx="7437120" cy="3154680"/>
          </a:xfrm>
          <a:prstGeom prst="rect">
            <a:avLst/>
          </a:prstGeom>
        </p:spPr>
        <p:txBody>
          <a:bodyPr spcFirstLastPara="1" wrap="square" lIns="93162" tIns="93162" rIns="93162" bIns="93162" anchor="t" anchorCtr="0">
            <a:noAutofit/>
          </a:bodyPr>
          <a:lstStyle/>
          <a:p>
            <a:pPr marL="0" indent="0">
              <a:buNone/>
            </a:pPr>
            <a:r>
              <a:rPr lang="en-US" b="1"/>
              <a:t>Edits:</a:t>
            </a:r>
          </a:p>
          <a:p>
            <a:pPr marL="0" indent="0">
              <a:buNone/>
            </a:pPr>
            <a:r>
              <a:rPr lang="en-US"/>
              <a:t>Quad 1: PI info</a:t>
            </a:r>
          </a:p>
          <a:p>
            <a:pPr marL="0" indent="0">
              <a:buNone/>
            </a:pPr>
            <a:r>
              <a:rPr lang="en-US"/>
              <a:t>Quad 2: Emergency Contact (based on SA photos)</a:t>
            </a:r>
          </a:p>
          <a:p>
            <a:pPr marL="0" indent="0">
              <a:buNone/>
            </a:pPr>
            <a:r>
              <a:rPr lang="en-US"/>
              <a:t>Rest stay same, unless SA photos show different</a:t>
            </a:r>
          </a:p>
        </p:txBody>
      </p:sp>
    </p:spTree>
    <p:extLst>
      <p:ext uri="{BB962C8B-B14F-4D97-AF65-F5344CB8AC3E}">
        <p14:creationId xmlns:p14="http://schemas.microsoft.com/office/powerpoint/2010/main" val="160763551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
        <p:cNvGrpSpPr/>
        <p:nvPr/>
      </p:nvGrpSpPr>
      <p:grpSpPr>
        <a:xfrm>
          <a:off x="0" y="0"/>
          <a:ext cx="0" cy="0"/>
          <a:chOff x="0" y="0"/>
          <a:chExt cx="0" cy="0"/>
        </a:xfrm>
      </p:grpSpPr>
      <p:sp>
        <p:nvSpPr>
          <p:cNvPr id="63" name="Google Shape;63;gcacf80224b_0_2:notes"/>
          <p:cNvSpPr>
            <a:spLocks noGrp="1" noRot="1" noChangeAspect="1"/>
          </p:cNvSpPr>
          <p:nvPr>
            <p:ph type="sldImg" idx="2"/>
          </p:nvPr>
        </p:nvSpPr>
        <p:spPr>
          <a:xfrm>
            <a:off x="2946400" y="525463"/>
            <a:ext cx="3403600" cy="26289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4" name="Google Shape;64;gcacf80224b_0_2:notes"/>
          <p:cNvSpPr txBox="1">
            <a:spLocks noGrp="1"/>
          </p:cNvSpPr>
          <p:nvPr>
            <p:ph type="body" idx="1"/>
          </p:nvPr>
        </p:nvSpPr>
        <p:spPr>
          <a:xfrm>
            <a:off x="929640" y="3329940"/>
            <a:ext cx="7437120" cy="3154680"/>
          </a:xfrm>
          <a:prstGeom prst="rect">
            <a:avLst/>
          </a:prstGeom>
        </p:spPr>
        <p:txBody>
          <a:bodyPr spcFirstLastPara="1" wrap="square" lIns="93162" tIns="93162" rIns="93162" bIns="93162" anchor="t" anchorCtr="0">
            <a:noAutofit/>
          </a:bodyPr>
          <a:lstStyle/>
          <a:p>
            <a:pPr marL="0" indent="0">
              <a:buNone/>
            </a:pPr>
            <a:r>
              <a:rPr lang="en-US"/>
              <a:t>Missing: water reactive, cryogenic, unstable </a:t>
            </a:r>
          </a:p>
          <a:p>
            <a:pPr marL="0" indent="0">
              <a:buNone/>
            </a:pPr>
            <a:endParaRPr lang="en-US"/>
          </a:p>
          <a:p>
            <a:pPr marL="0" indent="0">
              <a:buNone/>
            </a:pPr>
            <a:r>
              <a:rPr lang="en-US"/>
              <a:t>Insert cryogenic sign </a:t>
            </a:r>
          </a:p>
          <a:p>
            <a:pPr marL="0" indent="0">
              <a:buNone/>
            </a:pPr>
            <a:endParaRPr lang="en-US"/>
          </a:p>
          <a:p>
            <a:pPr marL="0" indent="0">
              <a:buNone/>
            </a:pPr>
            <a:r>
              <a:rPr lang="en-US"/>
              <a:t>Change gas and dangerous when wet, spontaneously combustible to GHS pictograms </a:t>
            </a:r>
          </a:p>
        </p:txBody>
      </p:sp>
    </p:spTree>
    <p:extLst>
      <p:ext uri="{BB962C8B-B14F-4D97-AF65-F5344CB8AC3E}">
        <p14:creationId xmlns:p14="http://schemas.microsoft.com/office/powerpoint/2010/main" val="262105132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
        <p:cNvGrpSpPr/>
        <p:nvPr/>
      </p:nvGrpSpPr>
      <p:grpSpPr>
        <a:xfrm>
          <a:off x="0" y="0"/>
          <a:ext cx="0" cy="0"/>
          <a:chOff x="0" y="0"/>
          <a:chExt cx="0" cy="0"/>
        </a:xfrm>
      </p:grpSpPr>
      <p:sp>
        <p:nvSpPr>
          <p:cNvPr id="63" name="Google Shape;63;gcacf80224b_0_2:notes"/>
          <p:cNvSpPr>
            <a:spLocks noGrp="1" noRot="1" noChangeAspect="1"/>
          </p:cNvSpPr>
          <p:nvPr>
            <p:ph type="sldImg" idx="2"/>
          </p:nvPr>
        </p:nvSpPr>
        <p:spPr>
          <a:xfrm>
            <a:off x="2946400" y="525463"/>
            <a:ext cx="3403600" cy="26289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4" name="Google Shape;64;gcacf80224b_0_2:notes"/>
          <p:cNvSpPr txBox="1">
            <a:spLocks noGrp="1"/>
          </p:cNvSpPr>
          <p:nvPr>
            <p:ph type="body" idx="1"/>
          </p:nvPr>
        </p:nvSpPr>
        <p:spPr>
          <a:xfrm>
            <a:off x="929640" y="3329940"/>
            <a:ext cx="7437120" cy="3154680"/>
          </a:xfrm>
          <a:prstGeom prst="rect">
            <a:avLst/>
          </a:prstGeom>
        </p:spPr>
        <p:txBody>
          <a:bodyPr spcFirstLastPara="1" wrap="square" lIns="93162" tIns="93162" rIns="93162" bIns="93162" anchor="t" anchorCtr="0">
            <a:noAutofit/>
          </a:bodyPr>
          <a:lstStyle/>
          <a:p>
            <a:pPr marL="0" indent="0">
              <a:buNone/>
            </a:pPr>
            <a:r>
              <a:rPr lang="en-US"/>
              <a:t>Not sure about dimensions </a:t>
            </a:r>
          </a:p>
        </p:txBody>
      </p:sp>
    </p:spTree>
    <p:extLst>
      <p:ext uri="{BB962C8B-B14F-4D97-AF65-F5344CB8AC3E}">
        <p14:creationId xmlns:p14="http://schemas.microsoft.com/office/powerpoint/2010/main" val="98080885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946400" y="525463"/>
            <a:ext cx="3403600" cy="2628900"/>
          </a:xfrm>
        </p:spPr>
      </p:sp>
      <p:sp>
        <p:nvSpPr>
          <p:cNvPr id="3" name="Notes Placeholder 2"/>
          <p:cNvSpPr>
            <a:spLocks noGrp="1"/>
          </p:cNvSpPr>
          <p:nvPr>
            <p:ph type="body" idx="1"/>
          </p:nvPr>
        </p:nvSpPr>
        <p:spPr/>
        <p:txBody>
          <a:bodyPr/>
          <a:lstStyle/>
          <a:p>
            <a:pPr>
              <a:buNone/>
            </a:pPr>
            <a:r>
              <a:rPr lang="en-US">
                <a:latin typeface="Calibri"/>
                <a:ea typeface="Calibri"/>
                <a:cs typeface="Calibri"/>
              </a:rPr>
              <a:t>Not sure if dimensions are right here</a:t>
            </a:r>
          </a:p>
        </p:txBody>
      </p:sp>
    </p:spTree>
    <p:extLst>
      <p:ext uri="{BB962C8B-B14F-4D97-AF65-F5344CB8AC3E}">
        <p14:creationId xmlns:p14="http://schemas.microsoft.com/office/powerpoint/2010/main" val="184752803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
        <p:cNvGrpSpPr/>
        <p:nvPr/>
      </p:nvGrpSpPr>
      <p:grpSpPr>
        <a:xfrm>
          <a:off x="0" y="0"/>
          <a:ext cx="0" cy="0"/>
          <a:chOff x="0" y="0"/>
          <a:chExt cx="0" cy="0"/>
        </a:xfrm>
      </p:grpSpPr>
      <p:sp>
        <p:nvSpPr>
          <p:cNvPr id="63" name="Google Shape;63;gcacf80224b_0_2:notes"/>
          <p:cNvSpPr>
            <a:spLocks noGrp="1" noRot="1" noChangeAspect="1"/>
          </p:cNvSpPr>
          <p:nvPr>
            <p:ph type="sldImg" idx="2"/>
          </p:nvPr>
        </p:nvSpPr>
        <p:spPr>
          <a:xfrm>
            <a:off x="2946400" y="525463"/>
            <a:ext cx="3403600" cy="26289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4" name="Google Shape;64;gcacf80224b_0_2:notes"/>
          <p:cNvSpPr txBox="1">
            <a:spLocks noGrp="1"/>
          </p:cNvSpPr>
          <p:nvPr>
            <p:ph type="body" idx="1"/>
          </p:nvPr>
        </p:nvSpPr>
        <p:spPr>
          <a:xfrm>
            <a:off x="929640" y="3329940"/>
            <a:ext cx="7437120" cy="3154680"/>
          </a:xfrm>
          <a:prstGeom prst="rect">
            <a:avLst/>
          </a:prstGeom>
        </p:spPr>
        <p:txBody>
          <a:bodyPr spcFirstLastPara="1" wrap="square" lIns="93162" tIns="93162" rIns="93162" bIns="93162" anchor="t" anchorCtr="0">
            <a:noAutofit/>
          </a:bodyPr>
          <a:lstStyle/>
          <a:p>
            <a:pPr marL="0" indent="0">
              <a:buNone/>
            </a:pPr>
            <a:r>
              <a:rPr lang="en-US"/>
              <a:t>Not sure about dimensions </a:t>
            </a:r>
          </a:p>
        </p:txBody>
      </p:sp>
    </p:spTree>
    <p:extLst>
      <p:ext uri="{BB962C8B-B14F-4D97-AF65-F5344CB8AC3E}">
        <p14:creationId xmlns:p14="http://schemas.microsoft.com/office/powerpoint/2010/main" val="402167434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342879" y="1125137"/>
            <a:ext cx="9372660" cy="3101707"/>
          </a:xfrm>
          <a:prstGeom prst="rect">
            <a:avLst/>
          </a:prstGeom>
        </p:spPr>
        <p:txBody>
          <a:bodyPr spcFirstLastPara="1" wrap="square" lIns="91425" tIns="91425" rIns="91425" bIns="91425" anchor="b" anchorCtr="0">
            <a:norm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1" name="Google Shape;11;p2"/>
          <p:cNvSpPr txBox="1">
            <a:spLocks noGrp="1"/>
          </p:cNvSpPr>
          <p:nvPr>
            <p:ph type="subTitle" idx="1"/>
          </p:nvPr>
        </p:nvSpPr>
        <p:spPr>
          <a:xfrm>
            <a:off x="342870" y="4282680"/>
            <a:ext cx="9372660" cy="1197707"/>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800"/>
              <a:buNone/>
              <a:defRPr sz="2801"/>
            </a:lvl1pPr>
            <a:lvl2pPr lvl="1" algn="ctr">
              <a:lnSpc>
                <a:spcPct val="100000"/>
              </a:lnSpc>
              <a:spcBef>
                <a:spcPts val="0"/>
              </a:spcBef>
              <a:spcAft>
                <a:spcPts val="0"/>
              </a:spcAft>
              <a:buSzPts val="2800"/>
              <a:buNone/>
              <a:defRPr sz="2801"/>
            </a:lvl2pPr>
            <a:lvl3pPr lvl="2" algn="ctr">
              <a:lnSpc>
                <a:spcPct val="100000"/>
              </a:lnSpc>
              <a:spcBef>
                <a:spcPts val="0"/>
              </a:spcBef>
              <a:spcAft>
                <a:spcPts val="0"/>
              </a:spcAft>
              <a:buSzPts val="2800"/>
              <a:buNone/>
              <a:defRPr sz="2801"/>
            </a:lvl3pPr>
            <a:lvl4pPr lvl="3" algn="ctr">
              <a:lnSpc>
                <a:spcPct val="100000"/>
              </a:lnSpc>
              <a:spcBef>
                <a:spcPts val="0"/>
              </a:spcBef>
              <a:spcAft>
                <a:spcPts val="0"/>
              </a:spcAft>
              <a:buSzPts val="2800"/>
              <a:buNone/>
              <a:defRPr sz="2801"/>
            </a:lvl4pPr>
            <a:lvl5pPr lvl="4" algn="ctr">
              <a:lnSpc>
                <a:spcPct val="100000"/>
              </a:lnSpc>
              <a:spcBef>
                <a:spcPts val="0"/>
              </a:spcBef>
              <a:spcAft>
                <a:spcPts val="0"/>
              </a:spcAft>
              <a:buSzPts val="2800"/>
              <a:buNone/>
              <a:defRPr sz="2801"/>
            </a:lvl5pPr>
            <a:lvl6pPr lvl="5" algn="ctr">
              <a:lnSpc>
                <a:spcPct val="100000"/>
              </a:lnSpc>
              <a:spcBef>
                <a:spcPts val="0"/>
              </a:spcBef>
              <a:spcAft>
                <a:spcPts val="0"/>
              </a:spcAft>
              <a:buSzPts val="2800"/>
              <a:buNone/>
              <a:defRPr sz="2801"/>
            </a:lvl6pPr>
            <a:lvl7pPr lvl="6" algn="ctr">
              <a:lnSpc>
                <a:spcPct val="100000"/>
              </a:lnSpc>
              <a:spcBef>
                <a:spcPts val="0"/>
              </a:spcBef>
              <a:spcAft>
                <a:spcPts val="0"/>
              </a:spcAft>
              <a:buSzPts val="2800"/>
              <a:buNone/>
              <a:defRPr sz="2801"/>
            </a:lvl7pPr>
            <a:lvl8pPr lvl="7" algn="ctr">
              <a:lnSpc>
                <a:spcPct val="100000"/>
              </a:lnSpc>
              <a:spcBef>
                <a:spcPts val="0"/>
              </a:spcBef>
              <a:spcAft>
                <a:spcPts val="0"/>
              </a:spcAft>
              <a:buSzPts val="2800"/>
              <a:buNone/>
              <a:defRPr sz="2801"/>
            </a:lvl8pPr>
            <a:lvl9pPr lvl="8" algn="ctr">
              <a:lnSpc>
                <a:spcPct val="100000"/>
              </a:lnSpc>
              <a:spcBef>
                <a:spcPts val="0"/>
              </a:spcBef>
              <a:spcAft>
                <a:spcPts val="0"/>
              </a:spcAft>
              <a:buSzPts val="2800"/>
              <a:buNone/>
              <a:defRPr sz="2801"/>
            </a:lvl9pPr>
          </a:lstStyle>
          <a:p>
            <a:endParaRPr/>
          </a:p>
        </p:txBody>
      </p:sp>
      <p:sp>
        <p:nvSpPr>
          <p:cNvPr id="12" name="Google Shape;12;p2"/>
          <p:cNvSpPr txBox="1">
            <a:spLocks noGrp="1"/>
          </p:cNvSpPr>
          <p:nvPr>
            <p:ph type="sldNum" idx="12"/>
          </p:nvPr>
        </p:nvSpPr>
        <p:spPr>
          <a:xfrm>
            <a:off x="9319704" y="7046640"/>
            <a:ext cx="603570" cy="594773"/>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8"/>
        <p:cNvGrpSpPr/>
        <p:nvPr/>
      </p:nvGrpSpPr>
      <p:grpSpPr>
        <a:xfrm>
          <a:off x="0" y="0"/>
          <a:ext cx="0" cy="0"/>
          <a:chOff x="0" y="0"/>
          <a:chExt cx="0" cy="0"/>
        </a:xfrm>
      </p:grpSpPr>
      <p:sp>
        <p:nvSpPr>
          <p:cNvPr id="49" name="Google Shape;49;p12"/>
          <p:cNvSpPr txBox="1">
            <a:spLocks noGrp="1"/>
          </p:cNvSpPr>
          <p:nvPr>
            <p:ph type="sldNum" idx="12"/>
          </p:nvPr>
        </p:nvSpPr>
        <p:spPr>
          <a:xfrm>
            <a:off x="9319704" y="7046640"/>
            <a:ext cx="603570" cy="594773"/>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8840EBB-FB1A-4D63-A6A9-F730AA363E17}" type="datetimeFigureOut">
              <a:rPr lang="en-US" smtClean="0"/>
              <a:t>8/2/2024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CDCF2D5-8339-4D00-B946-34ACCD56BBFB}" type="slidenum">
              <a:rPr lang="en-US" smtClean="0"/>
              <a:t>‹#›</a:t>
            </a:fld>
            <a:endParaRPr lang="en-US"/>
          </a:p>
        </p:txBody>
      </p:sp>
    </p:spTree>
    <p:extLst>
      <p:ext uri="{BB962C8B-B14F-4D97-AF65-F5344CB8AC3E}">
        <p14:creationId xmlns:p14="http://schemas.microsoft.com/office/powerpoint/2010/main" val="209579333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54380" y="1272011"/>
            <a:ext cx="8549640" cy="2705947"/>
          </a:xfrm>
        </p:spPr>
        <p:txBody>
          <a:bodyPr anchor="b"/>
          <a:lstStyle>
            <a:lvl1pPr algn="ctr">
              <a:defRPr sz="6600"/>
            </a:lvl1pPr>
          </a:lstStyle>
          <a:p>
            <a:r>
              <a:rPr lang="en-US"/>
              <a:t>Click to edit Master title style</a:t>
            </a:r>
            <a:endParaRPr lang="en-US" dirty="0"/>
          </a:p>
        </p:txBody>
      </p:sp>
      <p:sp>
        <p:nvSpPr>
          <p:cNvPr id="3" name="Subtitle 2"/>
          <p:cNvSpPr>
            <a:spLocks noGrp="1"/>
          </p:cNvSpPr>
          <p:nvPr>
            <p:ph type="subTitle" idx="1"/>
          </p:nvPr>
        </p:nvSpPr>
        <p:spPr>
          <a:xfrm>
            <a:off x="1257300" y="4082310"/>
            <a:ext cx="7543800" cy="1876530"/>
          </a:xfrm>
        </p:spPr>
        <p:txBody>
          <a:bodyPr/>
          <a:lstStyle>
            <a:lvl1pPr marL="0" indent="0" algn="ctr">
              <a:buNone/>
              <a:defRPr sz="2640"/>
            </a:lvl1pPr>
            <a:lvl2pPr marL="502920" indent="0" algn="ctr">
              <a:buNone/>
              <a:defRPr sz="2200"/>
            </a:lvl2pPr>
            <a:lvl3pPr marL="1005840" indent="0" algn="ctr">
              <a:buNone/>
              <a:defRPr sz="1980"/>
            </a:lvl3pPr>
            <a:lvl4pPr marL="1508760" indent="0" algn="ctr">
              <a:buNone/>
              <a:defRPr sz="1760"/>
            </a:lvl4pPr>
            <a:lvl5pPr marL="2011680" indent="0" algn="ctr">
              <a:buNone/>
              <a:defRPr sz="1760"/>
            </a:lvl5pPr>
            <a:lvl6pPr marL="2514600" indent="0" algn="ctr">
              <a:buNone/>
              <a:defRPr sz="1760"/>
            </a:lvl6pPr>
            <a:lvl7pPr marL="3017520" indent="0" algn="ctr">
              <a:buNone/>
              <a:defRPr sz="1760"/>
            </a:lvl7pPr>
            <a:lvl8pPr marL="3520440" indent="0" algn="ctr">
              <a:buNone/>
              <a:defRPr sz="1760"/>
            </a:lvl8pPr>
            <a:lvl9pPr marL="4023360" indent="0" algn="ctr">
              <a:buNone/>
              <a:defRPr sz="176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98840EBB-FB1A-4D63-A6A9-F730AA363E17}" type="datetimeFigureOut">
              <a:rPr lang="en-US" smtClean="0"/>
              <a:t>8/2/2024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CDCF2D5-8339-4D00-B946-34ACCD56BBFB}" type="slidenum">
              <a:rPr lang="en-US" smtClean="0"/>
              <a:t>‹#›</a:t>
            </a:fld>
            <a:endParaRPr lang="en-US"/>
          </a:p>
        </p:txBody>
      </p:sp>
    </p:spTree>
    <p:extLst>
      <p:ext uri="{BB962C8B-B14F-4D97-AF65-F5344CB8AC3E}">
        <p14:creationId xmlns:p14="http://schemas.microsoft.com/office/powerpoint/2010/main" val="415370715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8840EBB-FB1A-4D63-A6A9-F730AA363E17}" type="datetimeFigureOut">
              <a:rPr lang="en-US" smtClean="0"/>
              <a:t>8/2/2024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CDCF2D5-8339-4D00-B946-34ACCD56BBFB}" type="slidenum">
              <a:rPr lang="en-US" smtClean="0"/>
              <a:t>‹#›</a:t>
            </a:fld>
            <a:endParaRPr lang="en-US"/>
          </a:p>
        </p:txBody>
      </p:sp>
    </p:spTree>
    <p:extLst>
      <p:ext uri="{BB962C8B-B14F-4D97-AF65-F5344CB8AC3E}">
        <p14:creationId xmlns:p14="http://schemas.microsoft.com/office/powerpoint/2010/main" val="13819101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86277" y="1937705"/>
            <a:ext cx="8675370" cy="3233102"/>
          </a:xfrm>
        </p:spPr>
        <p:txBody>
          <a:bodyPr anchor="b"/>
          <a:lstStyle>
            <a:lvl1pPr>
              <a:defRPr sz="6600"/>
            </a:lvl1pPr>
          </a:lstStyle>
          <a:p>
            <a:r>
              <a:rPr lang="en-US"/>
              <a:t>Click to edit Master title style</a:t>
            </a:r>
            <a:endParaRPr lang="en-US" dirty="0"/>
          </a:p>
        </p:txBody>
      </p:sp>
      <p:sp>
        <p:nvSpPr>
          <p:cNvPr id="3" name="Text Placeholder 2"/>
          <p:cNvSpPr>
            <a:spLocks noGrp="1"/>
          </p:cNvSpPr>
          <p:nvPr>
            <p:ph type="body" idx="1"/>
          </p:nvPr>
        </p:nvSpPr>
        <p:spPr>
          <a:xfrm>
            <a:off x="686277" y="5201393"/>
            <a:ext cx="8675370" cy="1700212"/>
          </a:xfrm>
        </p:spPr>
        <p:txBody>
          <a:bodyPr/>
          <a:lstStyle>
            <a:lvl1pPr marL="0" indent="0">
              <a:buNone/>
              <a:defRPr sz="2640">
                <a:solidFill>
                  <a:schemeClr val="tx1"/>
                </a:solidFill>
              </a:defRPr>
            </a:lvl1pPr>
            <a:lvl2pPr marL="502920" indent="0">
              <a:buNone/>
              <a:defRPr sz="2200">
                <a:solidFill>
                  <a:schemeClr val="tx1">
                    <a:tint val="75000"/>
                  </a:schemeClr>
                </a:solidFill>
              </a:defRPr>
            </a:lvl2pPr>
            <a:lvl3pPr marL="1005840" indent="0">
              <a:buNone/>
              <a:defRPr sz="1980">
                <a:solidFill>
                  <a:schemeClr val="tx1">
                    <a:tint val="75000"/>
                  </a:schemeClr>
                </a:solidFill>
              </a:defRPr>
            </a:lvl3pPr>
            <a:lvl4pPr marL="1508760" indent="0">
              <a:buNone/>
              <a:defRPr sz="1760">
                <a:solidFill>
                  <a:schemeClr val="tx1">
                    <a:tint val="75000"/>
                  </a:schemeClr>
                </a:solidFill>
              </a:defRPr>
            </a:lvl4pPr>
            <a:lvl5pPr marL="2011680" indent="0">
              <a:buNone/>
              <a:defRPr sz="1760">
                <a:solidFill>
                  <a:schemeClr val="tx1">
                    <a:tint val="75000"/>
                  </a:schemeClr>
                </a:solidFill>
              </a:defRPr>
            </a:lvl5pPr>
            <a:lvl6pPr marL="2514600" indent="0">
              <a:buNone/>
              <a:defRPr sz="1760">
                <a:solidFill>
                  <a:schemeClr val="tx1">
                    <a:tint val="75000"/>
                  </a:schemeClr>
                </a:solidFill>
              </a:defRPr>
            </a:lvl6pPr>
            <a:lvl7pPr marL="3017520" indent="0">
              <a:buNone/>
              <a:defRPr sz="1760">
                <a:solidFill>
                  <a:schemeClr val="tx1">
                    <a:tint val="75000"/>
                  </a:schemeClr>
                </a:solidFill>
              </a:defRPr>
            </a:lvl7pPr>
            <a:lvl8pPr marL="3520440" indent="0">
              <a:buNone/>
              <a:defRPr sz="1760">
                <a:solidFill>
                  <a:schemeClr val="tx1">
                    <a:tint val="75000"/>
                  </a:schemeClr>
                </a:solidFill>
              </a:defRPr>
            </a:lvl8pPr>
            <a:lvl9pPr marL="4023360" indent="0">
              <a:buNone/>
              <a:defRPr sz="176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8840EBB-FB1A-4D63-A6A9-F730AA363E17}" type="datetimeFigureOut">
              <a:rPr lang="en-US" smtClean="0"/>
              <a:t>8/2/2024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CDCF2D5-8339-4D00-B946-34ACCD56BBFB}" type="slidenum">
              <a:rPr lang="en-US" smtClean="0"/>
              <a:t>‹#›</a:t>
            </a:fld>
            <a:endParaRPr lang="en-US"/>
          </a:p>
        </p:txBody>
      </p:sp>
    </p:spTree>
    <p:extLst>
      <p:ext uri="{BB962C8B-B14F-4D97-AF65-F5344CB8AC3E}">
        <p14:creationId xmlns:p14="http://schemas.microsoft.com/office/powerpoint/2010/main" val="103605896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91515" y="2069042"/>
            <a:ext cx="4274820" cy="493151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092065" y="2069042"/>
            <a:ext cx="4274820" cy="493151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98840EBB-FB1A-4D63-A6A9-F730AA363E17}" type="datetimeFigureOut">
              <a:rPr lang="en-US" smtClean="0"/>
              <a:t>8/2/2024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CDCF2D5-8339-4D00-B946-34ACCD56BBFB}" type="slidenum">
              <a:rPr lang="en-US" smtClean="0"/>
              <a:t>‹#›</a:t>
            </a:fld>
            <a:endParaRPr lang="en-US"/>
          </a:p>
        </p:txBody>
      </p:sp>
    </p:spTree>
    <p:extLst>
      <p:ext uri="{BB962C8B-B14F-4D97-AF65-F5344CB8AC3E}">
        <p14:creationId xmlns:p14="http://schemas.microsoft.com/office/powerpoint/2010/main" val="53236916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92825" y="413810"/>
            <a:ext cx="8675370" cy="1502305"/>
          </a:xfrm>
        </p:spPr>
        <p:txBody>
          <a:bodyPr/>
          <a:lstStyle/>
          <a:p>
            <a:r>
              <a:rPr lang="en-US"/>
              <a:t>Click to edit Master title style</a:t>
            </a:r>
            <a:endParaRPr lang="en-US" dirty="0"/>
          </a:p>
        </p:txBody>
      </p:sp>
      <p:sp>
        <p:nvSpPr>
          <p:cNvPr id="3" name="Text Placeholder 2"/>
          <p:cNvSpPr>
            <a:spLocks noGrp="1"/>
          </p:cNvSpPr>
          <p:nvPr>
            <p:ph type="body" idx="1"/>
          </p:nvPr>
        </p:nvSpPr>
        <p:spPr>
          <a:xfrm>
            <a:off x="692826" y="1905318"/>
            <a:ext cx="4255174" cy="933767"/>
          </a:xfrm>
        </p:spPr>
        <p:txBody>
          <a:bodyPr anchor="b"/>
          <a:lstStyle>
            <a:lvl1pPr marL="0" indent="0">
              <a:buNone/>
              <a:defRPr sz="2640" b="1"/>
            </a:lvl1pPr>
            <a:lvl2pPr marL="502920" indent="0">
              <a:buNone/>
              <a:defRPr sz="2200" b="1"/>
            </a:lvl2pPr>
            <a:lvl3pPr marL="1005840" indent="0">
              <a:buNone/>
              <a:defRPr sz="1980" b="1"/>
            </a:lvl3pPr>
            <a:lvl4pPr marL="1508760" indent="0">
              <a:buNone/>
              <a:defRPr sz="1760" b="1"/>
            </a:lvl4pPr>
            <a:lvl5pPr marL="2011680" indent="0">
              <a:buNone/>
              <a:defRPr sz="1760" b="1"/>
            </a:lvl5pPr>
            <a:lvl6pPr marL="2514600" indent="0">
              <a:buNone/>
              <a:defRPr sz="1760" b="1"/>
            </a:lvl6pPr>
            <a:lvl7pPr marL="3017520" indent="0">
              <a:buNone/>
              <a:defRPr sz="1760" b="1"/>
            </a:lvl7pPr>
            <a:lvl8pPr marL="3520440" indent="0">
              <a:buNone/>
              <a:defRPr sz="1760" b="1"/>
            </a:lvl8pPr>
            <a:lvl9pPr marL="4023360" indent="0">
              <a:buNone/>
              <a:defRPr sz="1760" b="1"/>
            </a:lvl9pPr>
          </a:lstStyle>
          <a:p>
            <a:pPr lvl="0"/>
            <a:r>
              <a:rPr lang="en-US"/>
              <a:t>Click to edit Master text styles</a:t>
            </a:r>
          </a:p>
        </p:txBody>
      </p:sp>
      <p:sp>
        <p:nvSpPr>
          <p:cNvPr id="4" name="Content Placeholder 3"/>
          <p:cNvSpPr>
            <a:spLocks noGrp="1"/>
          </p:cNvSpPr>
          <p:nvPr>
            <p:ph sz="half" idx="2"/>
          </p:nvPr>
        </p:nvSpPr>
        <p:spPr>
          <a:xfrm>
            <a:off x="692826" y="2839085"/>
            <a:ext cx="4255174" cy="417586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092066" y="1905318"/>
            <a:ext cx="4276130" cy="933767"/>
          </a:xfrm>
        </p:spPr>
        <p:txBody>
          <a:bodyPr anchor="b"/>
          <a:lstStyle>
            <a:lvl1pPr marL="0" indent="0">
              <a:buNone/>
              <a:defRPr sz="2640" b="1"/>
            </a:lvl1pPr>
            <a:lvl2pPr marL="502920" indent="0">
              <a:buNone/>
              <a:defRPr sz="2200" b="1"/>
            </a:lvl2pPr>
            <a:lvl3pPr marL="1005840" indent="0">
              <a:buNone/>
              <a:defRPr sz="1980" b="1"/>
            </a:lvl3pPr>
            <a:lvl4pPr marL="1508760" indent="0">
              <a:buNone/>
              <a:defRPr sz="1760" b="1"/>
            </a:lvl4pPr>
            <a:lvl5pPr marL="2011680" indent="0">
              <a:buNone/>
              <a:defRPr sz="1760" b="1"/>
            </a:lvl5pPr>
            <a:lvl6pPr marL="2514600" indent="0">
              <a:buNone/>
              <a:defRPr sz="1760" b="1"/>
            </a:lvl6pPr>
            <a:lvl7pPr marL="3017520" indent="0">
              <a:buNone/>
              <a:defRPr sz="1760" b="1"/>
            </a:lvl7pPr>
            <a:lvl8pPr marL="3520440" indent="0">
              <a:buNone/>
              <a:defRPr sz="1760" b="1"/>
            </a:lvl8pPr>
            <a:lvl9pPr marL="4023360" indent="0">
              <a:buNone/>
              <a:defRPr sz="1760" b="1"/>
            </a:lvl9pPr>
          </a:lstStyle>
          <a:p>
            <a:pPr lvl="0"/>
            <a:r>
              <a:rPr lang="en-US"/>
              <a:t>Click to edit Master text styles</a:t>
            </a:r>
          </a:p>
        </p:txBody>
      </p:sp>
      <p:sp>
        <p:nvSpPr>
          <p:cNvPr id="6" name="Content Placeholder 5"/>
          <p:cNvSpPr>
            <a:spLocks noGrp="1"/>
          </p:cNvSpPr>
          <p:nvPr>
            <p:ph sz="quarter" idx="4"/>
          </p:nvPr>
        </p:nvSpPr>
        <p:spPr>
          <a:xfrm>
            <a:off x="5092066" y="2839085"/>
            <a:ext cx="4276130" cy="417586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98840EBB-FB1A-4D63-A6A9-F730AA363E17}" type="datetimeFigureOut">
              <a:rPr lang="en-US" smtClean="0"/>
              <a:t>8/2/2024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CDCF2D5-8339-4D00-B946-34ACCD56BBFB}" type="slidenum">
              <a:rPr lang="en-US" smtClean="0"/>
              <a:t>‹#›</a:t>
            </a:fld>
            <a:endParaRPr lang="en-US"/>
          </a:p>
        </p:txBody>
      </p:sp>
    </p:spTree>
    <p:extLst>
      <p:ext uri="{BB962C8B-B14F-4D97-AF65-F5344CB8AC3E}">
        <p14:creationId xmlns:p14="http://schemas.microsoft.com/office/powerpoint/2010/main" val="237743436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98840EBB-FB1A-4D63-A6A9-F730AA363E17}" type="datetimeFigureOut">
              <a:rPr lang="en-US" smtClean="0"/>
              <a:t>8/2/2024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CDCF2D5-8339-4D00-B946-34ACCD56BBFB}" type="slidenum">
              <a:rPr lang="en-US" smtClean="0"/>
              <a:t>‹#›</a:t>
            </a:fld>
            <a:endParaRPr lang="en-US"/>
          </a:p>
        </p:txBody>
      </p:sp>
    </p:spTree>
    <p:extLst>
      <p:ext uri="{BB962C8B-B14F-4D97-AF65-F5344CB8AC3E}">
        <p14:creationId xmlns:p14="http://schemas.microsoft.com/office/powerpoint/2010/main" val="235574319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8840EBB-FB1A-4D63-A6A9-F730AA363E17}" type="datetimeFigureOut">
              <a:rPr lang="en-US" smtClean="0"/>
              <a:t>8/2/2024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CDCF2D5-8339-4D00-B946-34ACCD56BBFB}" type="slidenum">
              <a:rPr lang="en-US" smtClean="0"/>
              <a:t>‹#›</a:t>
            </a:fld>
            <a:endParaRPr lang="en-US"/>
          </a:p>
        </p:txBody>
      </p:sp>
    </p:spTree>
    <p:extLst>
      <p:ext uri="{BB962C8B-B14F-4D97-AF65-F5344CB8AC3E}">
        <p14:creationId xmlns:p14="http://schemas.microsoft.com/office/powerpoint/2010/main" val="322244080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92825" y="518160"/>
            <a:ext cx="3244096" cy="1813560"/>
          </a:xfrm>
        </p:spPr>
        <p:txBody>
          <a:bodyPr anchor="b"/>
          <a:lstStyle>
            <a:lvl1pPr>
              <a:defRPr sz="3520"/>
            </a:lvl1pPr>
          </a:lstStyle>
          <a:p>
            <a:r>
              <a:rPr lang="en-US"/>
              <a:t>Click to edit Master title style</a:t>
            </a:r>
            <a:endParaRPr lang="en-US" dirty="0"/>
          </a:p>
        </p:txBody>
      </p:sp>
      <p:sp>
        <p:nvSpPr>
          <p:cNvPr id="3" name="Content Placeholder 2"/>
          <p:cNvSpPr>
            <a:spLocks noGrp="1"/>
          </p:cNvSpPr>
          <p:nvPr>
            <p:ph idx="1"/>
          </p:nvPr>
        </p:nvSpPr>
        <p:spPr>
          <a:xfrm>
            <a:off x="4276130" y="1119083"/>
            <a:ext cx="5092065" cy="5523442"/>
          </a:xfrm>
        </p:spPr>
        <p:txBody>
          <a:bodyPr/>
          <a:lstStyle>
            <a:lvl1pPr>
              <a:defRPr sz="3520"/>
            </a:lvl1pPr>
            <a:lvl2pPr>
              <a:defRPr sz="3080"/>
            </a:lvl2pPr>
            <a:lvl3pPr>
              <a:defRPr sz="2640"/>
            </a:lvl3pPr>
            <a:lvl4pPr>
              <a:defRPr sz="2200"/>
            </a:lvl4pPr>
            <a:lvl5pPr>
              <a:defRPr sz="2200"/>
            </a:lvl5pPr>
            <a:lvl6pPr>
              <a:defRPr sz="2200"/>
            </a:lvl6pPr>
            <a:lvl7pPr>
              <a:defRPr sz="2200"/>
            </a:lvl7pPr>
            <a:lvl8pPr>
              <a:defRPr sz="2200"/>
            </a:lvl8pPr>
            <a:lvl9pPr>
              <a:defRPr sz="2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92825" y="2331720"/>
            <a:ext cx="3244096" cy="4319800"/>
          </a:xfrm>
        </p:spPr>
        <p:txBody>
          <a:bodyPr/>
          <a:lstStyle>
            <a:lvl1pPr marL="0" indent="0">
              <a:buNone/>
              <a:defRPr sz="1760"/>
            </a:lvl1pPr>
            <a:lvl2pPr marL="502920" indent="0">
              <a:buNone/>
              <a:defRPr sz="1540"/>
            </a:lvl2pPr>
            <a:lvl3pPr marL="1005840" indent="0">
              <a:buNone/>
              <a:defRPr sz="1320"/>
            </a:lvl3pPr>
            <a:lvl4pPr marL="1508760" indent="0">
              <a:buNone/>
              <a:defRPr sz="1100"/>
            </a:lvl4pPr>
            <a:lvl5pPr marL="2011680" indent="0">
              <a:buNone/>
              <a:defRPr sz="1100"/>
            </a:lvl5pPr>
            <a:lvl6pPr marL="2514600" indent="0">
              <a:buNone/>
              <a:defRPr sz="1100"/>
            </a:lvl6pPr>
            <a:lvl7pPr marL="3017520" indent="0">
              <a:buNone/>
              <a:defRPr sz="1100"/>
            </a:lvl7pPr>
            <a:lvl8pPr marL="3520440" indent="0">
              <a:buNone/>
              <a:defRPr sz="1100"/>
            </a:lvl8pPr>
            <a:lvl9pPr marL="4023360" indent="0">
              <a:buNone/>
              <a:defRPr sz="1100"/>
            </a:lvl9pPr>
          </a:lstStyle>
          <a:p>
            <a:pPr lvl="0"/>
            <a:r>
              <a:rPr lang="en-US"/>
              <a:t>Click to edit Master text styles</a:t>
            </a:r>
          </a:p>
        </p:txBody>
      </p:sp>
      <p:sp>
        <p:nvSpPr>
          <p:cNvPr id="5" name="Date Placeholder 4"/>
          <p:cNvSpPr>
            <a:spLocks noGrp="1"/>
          </p:cNvSpPr>
          <p:nvPr>
            <p:ph type="dt" sz="half" idx="10"/>
          </p:nvPr>
        </p:nvSpPr>
        <p:spPr/>
        <p:txBody>
          <a:bodyPr/>
          <a:lstStyle/>
          <a:p>
            <a:fld id="{98840EBB-FB1A-4D63-A6A9-F730AA363E17}" type="datetimeFigureOut">
              <a:rPr lang="en-US" smtClean="0"/>
              <a:t>8/2/2024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CDCF2D5-8339-4D00-B946-34ACCD56BBFB}" type="slidenum">
              <a:rPr lang="en-US" smtClean="0"/>
              <a:t>‹#›</a:t>
            </a:fld>
            <a:endParaRPr lang="en-US"/>
          </a:p>
        </p:txBody>
      </p:sp>
    </p:spTree>
    <p:extLst>
      <p:ext uri="{BB962C8B-B14F-4D97-AF65-F5344CB8AC3E}">
        <p14:creationId xmlns:p14="http://schemas.microsoft.com/office/powerpoint/2010/main" val="131442069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342870" y="672484"/>
            <a:ext cx="9372660" cy="865413"/>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342870" y="1741517"/>
            <a:ext cx="9372660" cy="5162560"/>
          </a:xfrm>
          <a:prstGeom prst="rect">
            <a:avLst/>
          </a:prstGeom>
        </p:spPr>
        <p:txBody>
          <a:bodyPr spcFirstLastPara="1" wrap="square" lIns="91425" tIns="91425" rIns="91425" bIns="91425" anchor="t" anchorCtr="0">
            <a:normAutofit/>
          </a:bodyPr>
          <a:lstStyle>
            <a:lvl1pPr marL="457216" lvl="0" indent="-342912">
              <a:spcBef>
                <a:spcPts val="0"/>
              </a:spcBef>
              <a:spcAft>
                <a:spcPts val="0"/>
              </a:spcAft>
              <a:buSzPts val="1800"/>
              <a:buChar char="●"/>
              <a:defRPr/>
            </a:lvl1pPr>
            <a:lvl2pPr marL="914434" lvl="1" indent="-317512">
              <a:spcBef>
                <a:spcPts val="0"/>
              </a:spcBef>
              <a:spcAft>
                <a:spcPts val="0"/>
              </a:spcAft>
              <a:buSzPts val="1400"/>
              <a:buChar char="○"/>
              <a:defRPr/>
            </a:lvl2pPr>
            <a:lvl3pPr marL="1371650" lvl="2" indent="-317512">
              <a:spcBef>
                <a:spcPts val="0"/>
              </a:spcBef>
              <a:spcAft>
                <a:spcPts val="0"/>
              </a:spcAft>
              <a:buSzPts val="1400"/>
              <a:buChar char="■"/>
              <a:defRPr/>
            </a:lvl3pPr>
            <a:lvl4pPr marL="1828867" lvl="3" indent="-317512">
              <a:spcBef>
                <a:spcPts val="0"/>
              </a:spcBef>
              <a:spcAft>
                <a:spcPts val="0"/>
              </a:spcAft>
              <a:buSzPts val="1400"/>
              <a:buChar char="●"/>
              <a:defRPr/>
            </a:lvl4pPr>
            <a:lvl5pPr marL="2286084" lvl="4" indent="-317512">
              <a:spcBef>
                <a:spcPts val="0"/>
              </a:spcBef>
              <a:spcAft>
                <a:spcPts val="0"/>
              </a:spcAft>
              <a:buSzPts val="1400"/>
              <a:buChar char="○"/>
              <a:defRPr/>
            </a:lvl5pPr>
            <a:lvl6pPr marL="2743301" lvl="5" indent="-317512">
              <a:spcBef>
                <a:spcPts val="0"/>
              </a:spcBef>
              <a:spcAft>
                <a:spcPts val="0"/>
              </a:spcAft>
              <a:buSzPts val="1400"/>
              <a:buChar char="■"/>
              <a:defRPr/>
            </a:lvl6pPr>
            <a:lvl7pPr marL="3200517" lvl="6" indent="-317512">
              <a:spcBef>
                <a:spcPts val="0"/>
              </a:spcBef>
              <a:spcAft>
                <a:spcPts val="0"/>
              </a:spcAft>
              <a:buSzPts val="1400"/>
              <a:buChar char="●"/>
              <a:defRPr/>
            </a:lvl7pPr>
            <a:lvl8pPr marL="3657734" lvl="7" indent="-317512">
              <a:spcBef>
                <a:spcPts val="0"/>
              </a:spcBef>
              <a:spcAft>
                <a:spcPts val="0"/>
              </a:spcAft>
              <a:buSzPts val="1400"/>
              <a:buChar char="○"/>
              <a:defRPr/>
            </a:lvl8pPr>
            <a:lvl9pPr marL="4114951" lvl="8" indent="-317512">
              <a:spcBef>
                <a:spcPts val="0"/>
              </a:spcBef>
              <a:spcAft>
                <a:spcPts val="0"/>
              </a:spcAft>
              <a:buSzPts val="1400"/>
              <a:buChar char="■"/>
              <a:defRPr/>
            </a:lvl9pPr>
          </a:lstStyle>
          <a:p>
            <a:endParaRPr/>
          </a:p>
        </p:txBody>
      </p:sp>
      <p:sp>
        <p:nvSpPr>
          <p:cNvPr id="19" name="Google Shape;19;p4"/>
          <p:cNvSpPr txBox="1">
            <a:spLocks noGrp="1"/>
          </p:cNvSpPr>
          <p:nvPr>
            <p:ph type="sldNum" idx="12"/>
          </p:nvPr>
        </p:nvSpPr>
        <p:spPr>
          <a:xfrm>
            <a:off x="9319704" y="7046640"/>
            <a:ext cx="603570" cy="594773"/>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92825" y="518160"/>
            <a:ext cx="3244096" cy="1813560"/>
          </a:xfrm>
        </p:spPr>
        <p:txBody>
          <a:bodyPr anchor="b"/>
          <a:lstStyle>
            <a:lvl1pPr>
              <a:defRPr sz="3520"/>
            </a:lvl1pPr>
          </a:lstStyle>
          <a:p>
            <a:r>
              <a:rPr lang="en-US"/>
              <a:t>Click to edit Master title style</a:t>
            </a:r>
            <a:endParaRPr lang="en-US" dirty="0"/>
          </a:p>
        </p:txBody>
      </p:sp>
      <p:sp>
        <p:nvSpPr>
          <p:cNvPr id="3" name="Picture Placeholder 2"/>
          <p:cNvSpPr>
            <a:spLocks noGrp="1" noChangeAspect="1"/>
          </p:cNvSpPr>
          <p:nvPr>
            <p:ph type="pic" idx="1"/>
          </p:nvPr>
        </p:nvSpPr>
        <p:spPr>
          <a:xfrm>
            <a:off x="4276130" y="1119083"/>
            <a:ext cx="5092065" cy="5523442"/>
          </a:xfrm>
        </p:spPr>
        <p:txBody>
          <a:bodyPr anchor="t"/>
          <a:lstStyle>
            <a:lvl1pPr marL="0" indent="0">
              <a:buNone/>
              <a:defRPr sz="3520"/>
            </a:lvl1pPr>
            <a:lvl2pPr marL="502920" indent="0">
              <a:buNone/>
              <a:defRPr sz="3080"/>
            </a:lvl2pPr>
            <a:lvl3pPr marL="1005840" indent="0">
              <a:buNone/>
              <a:defRPr sz="2640"/>
            </a:lvl3pPr>
            <a:lvl4pPr marL="1508760" indent="0">
              <a:buNone/>
              <a:defRPr sz="2200"/>
            </a:lvl4pPr>
            <a:lvl5pPr marL="2011680" indent="0">
              <a:buNone/>
              <a:defRPr sz="2200"/>
            </a:lvl5pPr>
            <a:lvl6pPr marL="2514600" indent="0">
              <a:buNone/>
              <a:defRPr sz="2200"/>
            </a:lvl6pPr>
            <a:lvl7pPr marL="3017520" indent="0">
              <a:buNone/>
              <a:defRPr sz="2200"/>
            </a:lvl7pPr>
            <a:lvl8pPr marL="3520440" indent="0">
              <a:buNone/>
              <a:defRPr sz="2200"/>
            </a:lvl8pPr>
            <a:lvl9pPr marL="4023360" indent="0">
              <a:buNone/>
              <a:defRPr sz="2200"/>
            </a:lvl9pPr>
          </a:lstStyle>
          <a:p>
            <a:r>
              <a:rPr lang="en-US"/>
              <a:t>Click icon to add picture</a:t>
            </a:r>
            <a:endParaRPr lang="en-US" dirty="0"/>
          </a:p>
        </p:txBody>
      </p:sp>
      <p:sp>
        <p:nvSpPr>
          <p:cNvPr id="4" name="Text Placeholder 3"/>
          <p:cNvSpPr>
            <a:spLocks noGrp="1"/>
          </p:cNvSpPr>
          <p:nvPr>
            <p:ph type="body" sz="half" idx="2"/>
          </p:nvPr>
        </p:nvSpPr>
        <p:spPr>
          <a:xfrm>
            <a:off x="692825" y="2331720"/>
            <a:ext cx="3244096" cy="4319800"/>
          </a:xfrm>
        </p:spPr>
        <p:txBody>
          <a:bodyPr/>
          <a:lstStyle>
            <a:lvl1pPr marL="0" indent="0">
              <a:buNone/>
              <a:defRPr sz="1760"/>
            </a:lvl1pPr>
            <a:lvl2pPr marL="502920" indent="0">
              <a:buNone/>
              <a:defRPr sz="1540"/>
            </a:lvl2pPr>
            <a:lvl3pPr marL="1005840" indent="0">
              <a:buNone/>
              <a:defRPr sz="1320"/>
            </a:lvl3pPr>
            <a:lvl4pPr marL="1508760" indent="0">
              <a:buNone/>
              <a:defRPr sz="1100"/>
            </a:lvl4pPr>
            <a:lvl5pPr marL="2011680" indent="0">
              <a:buNone/>
              <a:defRPr sz="1100"/>
            </a:lvl5pPr>
            <a:lvl6pPr marL="2514600" indent="0">
              <a:buNone/>
              <a:defRPr sz="1100"/>
            </a:lvl6pPr>
            <a:lvl7pPr marL="3017520" indent="0">
              <a:buNone/>
              <a:defRPr sz="1100"/>
            </a:lvl7pPr>
            <a:lvl8pPr marL="3520440" indent="0">
              <a:buNone/>
              <a:defRPr sz="1100"/>
            </a:lvl8pPr>
            <a:lvl9pPr marL="4023360" indent="0">
              <a:buNone/>
              <a:defRPr sz="1100"/>
            </a:lvl9pPr>
          </a:lstStyle>
          <a:p>
            <a:pPr lvl="0"/>
            <a:r>
              <a:rPr lang="en-US"/>
              <a:t>Click to edit Master text styles</a:t>
            </a:r>
          </a:p>
        </p:txBody>
      </p:sp>
      <p:sp>
        <p:nvSpPr>
          <p:cNvPr id="5" name="Date Placeholder 4"/>
          <p:cNvSpPr>
            <a:spLocks noGrp="1"/>
          </p:cNvSpPr>
          <p:nvPr>
            <p:ph type="dt" sz="half" idx="10"/>
          </p:nvPr>
        </p:nvSpPr>
        <p:spPr/>
        <p:txBody>
          <a:bodyPr/>
          <a:lstStyle/>
          <a:p>
            <a:fld id="{98840EBB-FB1A-4D63-A6A9-F730AA363E17}" type="datetimeFigureOut">
              <a:rPr lang="en-US" smtClean="0"/>
              <a:t>8/2/2024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CDCF2D5-8339-4D00-B946-34ACCD56BBFB}" type="slidenum">
              <a:rPr lang="en-US" smtClean="0"/>
              <a:t>‹#›</a:t>
            </a:fld>
            <a:endParaRPr lang="en-US"/>
          </a:p>
        </p:txBody>
      </p:sp>
    </p:spTree>
    <p:extLst>
      <p:ext uri="{BB962C8B-B14F-4D97-AF65-F5344CB8AC3E}">
        <p14:creationId xmlns:p14="http://schemas.microsoft.com/office/powerpoint/2010/main" val="122761488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8840EBB-FB1A-4D63-A6A9-F730AA363E17}" type="datetimeFigureOut">
              <a:rPr lang="en-US" smtClean="0"/>
              <a:t>8/2/2024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CDCF2D5-8339-4D00-B946-34ACCD56BBFB}" type="slidenum">
              <a:rPr lang="en-US" smtClean="0"/>
              <a:t>‹#›</a:t>
            </a:fld>
            <a:endParaRPr lang="en-US"/>
          </a:p>
        </p:txBody>
      </p:sp>
    </p:spTree>
    <p:extLst>
      <p:ext uri="{BB962C8B-B14F-4D97-AF65-F5344CB8AC3E}">
        <p14:creationId xmlns:p14="http://schemas.microsoft.com/office/powerpoint/2010/main" val="306440293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198043" y="413808"/>
            <a:ext cx="2168843" cy="658675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91515" y="413808"/>
            <a:ext cx="6380798" cy="658675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8840EBB-FB1A-4D63-A6A9-F730AA363E17}" type="datetimeFigureOut">
              <a:rPr lang="en-US" smtClean="0"/>
              <a:t>8/2/2024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CDCF2D5-8339-4D00-B946-34ACCD56BBFB}" type="slidenum">
              <a:rPr lang="en-US" smtClean="0"/>
              <a:t>‹#›</a:t>
            </a:fld>
            <a:endParaRPr lang="en-US"/>
          </a:p>
        </p:txBody>
      </p:sp>
    </p:spTree>
    <p:extLst>
      <p:ext uri="{BB962C8B-B14F-4D97-AF65-F5344CB8AC3E}">
        <p14:creationId xmlns:p14="http://schemas.microsoft.com/office/powerpoint/2010/main" val="347227658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0"/>
        <p:cNvGrpSpPr/>
        <p:nvPr/>
      </p:nvGrpSpPr>
      <p:grpSpPr>
        <a:xfrm>
          <a:off x="0" y="0"/>
          <a:ext cx="0" cy="0"/>
          <a:chOff x="0" y="0"/>
          <a:chExt cx="0" cy="0"/>
        </a:xfrm>
      </p:grpSpPr>
      <p:sp>
        <p:nvSpPr>
          <p:cNvPr id="21" name="Google Shape;21;p5"/>
          <p:cNvSpPr txBox="1">
            <a:spLocks noGrp="1"/>
          </p:cNvSpPr>
          <p:nvPr>
            <p:ph type="title"/>
          </p:nvPr>
        </p:nvSpPr>
        <p:spPr>
          <a:xfrm>
            <a:off x="342870" y="672484"/>
            <a:ext cx="9372660" cy="865413"/>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2" name="Google Shape;22;p5"/>
          <p:cNvSpPr txBox="1">
            <a:spLocks noGrp="1"/>
          </p:cNvSpPr>
          <p:nvPr>
            <p:ph type="body" idx="1"/>
          </p:nvPr>
        </p:nvSpPr>
        <p:spPr>
          <a:xfrm>
            <a:off x="342870" y="1741517"/>
            <a:ext cx="4399890" cy="5162560"/>
          </a:xfrm>
          <a:prstGeom prst="rect">
            <a:avLst/>
          </a:prstGeom>
        </p:spPr>
        <p:txBody>
          <a:bodyPr spcFirstLastPara="1" wrap="square" lIns="91425" tIns="91425" rIns="91425" bIns="91425" anchor="t" anchorCtr="0">
            <a:normAutofit/>
          </a:bodyPr>
          <a:lstStyle>
            <a:lvl1pPr marL="457216" lvl="0" indent="-317512">
              <a:spcBef>
                <a:spcPts val="0"/>
              </a:spcBef>
              <a:spcAft>
                <a:spcPts val="0"/>
              </a:spcAft>
              <a:buSzPts val="1400"/>
              <a:buChar char="●"/>
              <a:defRPr sz="1400"/>
            </a:lvl1pPr>
            <a:lvl2pPr marL="914434" lvl="1" indent="-304811">
              <a:spcBef>
                <a:spcPts val="0"/>
              </a:spcBef>
              <a:spcAft>
                <a:spcPts val="0"/>
              </a:spcAft>
              <a:buSzPts val="1200"/>
              <a:buChar char="○"/>
              <a:defRPr sz="1200"/>
            </a:lvl2pPr>
            <a:lvl3pPr marL="1371650" lvl="2" indent="-304811">
              <a:spcBef>
                <a:spcPts val="0"/>
              </a:spcBef>
              <a:spcAft>
                <a:spcPts val="0"/>
              </a:spcAft>
              <a:buSzPts val="1200"/>
              <a:buChar char="■"/>
              <a:defRPr sz="1200"/>
            </a:lvl3pPr>
            <a:lvl4pPr marL="1828867" lvl="3" indent="-304811">
              <a:spcBef>
                <a:spcPts val="0"/>
              </a:spcBef>
              <a:spcAft>
                <a:spcPts val="0"/>
              </a:spcAft>
              <a:buSzPts val="1200"/>
              <a:buChar char="●"/>
              <a:defRPr sz="1200"/>
            </a:lvl4pPr>
            <a:lvl5pPr marL="2286084" lvl="4" indent="-304811">
              <a:spcBef>
                <a:spcPts val="0"/>
              </a:spcBef>
              <a:spcAft>
                <a:spcPts val="0"/>
              </a:spcAft>
              <a:buSzPts val="1200"/>
              <a:buChar char="○"/>
              <a:defRPr sz="1200"/>
            </a:lvl5pPr>
            <a:lvl6pPr marL="2743301" lvl="5" indent="-304811">
              <a:spcBef>
                <a:spcPts val="0"/>
              </a:spcBef>
              <a:spcAft>
                <a:spcPts val="0"/>
              </a:spcAft>
              <a:buSzPts val="1200"/>
              <a:buChar char="■"/>
              <a:defRPr sz="1200"/>
            </a:lvl6pPr>
            <a:lvl7pPr marL="3200517" lvl="6" indent="-304811">
              <a:spcBef>
                <a:spcPts val="0"/>
              </a:spcBef>
              <a:spcAft>
                <a:spcPts val="0"/>
              </a:spcAft>
              <a:buSzPts val="1200"/>
              <a:buChar char="●"/>
              <a:defRPr sz="1200"/>
            </a:lvl7pPr>
            <a:lvl8pPr marL="3657734" lvl="7" indent="-304811">
              <a:spcBef>
                <a:spcPts val="0"/>
              </a:spcBef>
              <a:spcAft>
                <a:spcPts val="0"/>
              </a:spcAft>
              <a:buSzPts val="1200"/>
              <a:buChar char="○"/>
              <a:defRPr sz="1200"/>
            </a:lvl8pPr>
            <a:lvl9pPr marL="4114951" lvl="8" indent="-304811">
              <a:spcBef>
                <a:spcPts val="0"/>
              </a:spcBef>
              <a:spcAft>
                <a:spcPts val="0"/>
              </a:spcAft>
              <a:buSzPts val="1200"/>
              <a:buChar char="■"/>
              <a:defRPr sz="1200"/>
            </a:lvl9pPr>
          </a:lstStyle>
          <a:p>
            <a:endParaRPr/>
          </a:p>
        </p:txBody>
      </p:sp>
      <p:sp>
        <p:nvSpPr>
          <p:cNvPr id="23" name="Google Shape;23;p5"/>
          <p:cNvSpPr txBox="1">
            <a:spLocks noGrp="1"/>
          </p:cNvSpPr>
          <p:nvPr>
            <p:ph type="body" idx="2"/>
          </p:nvPr>
        </p:nvSpPr>
        <p:spPr>
          <a:xfrm>
            <a:off x="5315640" y="1741517"/>
            <a:ext cx="4399890" cy="5162560"/>
          </a:xfrm>
          <a:prstGeom prst="rect">
            <a:avLst/>
          </a:prstGeom>
        </p:spPr>
        <p:txBody>
          <a:bodyPr spcFirstLastPara="1" wrap="square" lIns="91425" tIns="91425" rIns="91425" bIns="91425" anchor="t" anchorCtr="0">
            <a:normAutofit/>
          </a:bodyPr>
          <a:lstStyle>
            <a:lvl1pPr marL="457216" lvl="0" indent="-317512">
              <a:spcBef>
                <a:spcPts val="0"/>
              </a:spcBef>
              <a:spcAft>
                <a:spcPts val="0"/>
              </a:spcAft>
              <a:buSzPts val="1400"/>
              <a:buChar char="●"/>
              <a:defRPr sz="1400"/>
            </a:lvl1pPr>
            <a:lvl2pPr marL="914434" lvl="1" indent="-304811">
              <a:spcBef>
                <a:spcPts val="0"/>
              </a:spcBef>
              <a:spcAft>
                <a:spcPts val="0"/>
              </a:spcAft>
              <a:buSzPts val="1200"/>
              <a:buChar char="○"/>
              <a:defRPr sz="1200"/>
            </a:lvl2pPr>
            <a:lvl3pPr marL="1371650" lvl="2" indent="-304811">
              <a:spcBef>
                <a:spcPts val="0"/>
              </a:spcBef>
              <a:spcAft>
                <a:spcPts val="0"/>
              </a:spcAft>
              <a:buSzPts val="1200"/>
              <a:buChar char="■"/>
              <a:defRPr sz="1200"/>
            </a:lvl3pPr>
            <a:lvl4pPr marL="1828867" lvl="3" indent="-304811">
              <a:spcBef>
                <a:spcPts val="0"/>
              </a:spcBef>
              <a:spcAft>
                <a:spcPts val="0"/>
              </a:spcAft>
              <a:buSzPts val="1200"/>
              <a:buChar char="●"/>
              <a:defRPr sz="1200"/>
            </a:lvl4pPr>
            <a:lvl5pPr marL="2286084" lvl="4" indent="-304811">
              <a:spcBef>
                <a:spcPts val="0"/>
              </a:spcBef>
              <a:spcAft>
                <a:spcPts val="0"/>
              </a:spcAft>
              <a:buSzPts val="1200"/>
              <a:buChar char="○"/>
              <a:defRPr sz="1200"/>
            </a:lvl5pPr>
            <a:lvl6pPr marL="2743301" lvl="5" indent="-304811">
              <a:spcBef>
                <a:spcPts val="0"/>
              </a:spcBef>
              <a:spcAft>
                <a:spcPts val="0"/>
              </a:spcAft>
              <a:buSzPts val="1200"/>
              <a:buChar char="■"/>
              <a:defRPr sz="1200"/>
            </a:lvl6pPr>
            <a:lvl7pPr marL="3200517" lvl="6" indent="-304811">
              <a:spcBef>
                <a:spcPts val="0"/>
              </a:spcBef>
              <a:spcAft>
                <a:spcPts val="0"/>
              </a:spcAft>
              <a:buSzPts val="1200"/>
              <a:buChar char="●"/>
              <a:defRPr sz="1200"/>
            </a:lvl7pPr>
            <a:lvl8pPr marL="3657734" lvl="7" indent="-304811">
              <a:spcBef>
                <a:spcPts val="0"/>
              </a:spcBef>
              <a:spcAft>
                <a:spcPts val="0"/>
              </a:spcAft>
              <a:buSzPts val="1200"/>
              <a:buChar char="○"/>
              <a:defRPr sz="1200"/>
            </a:lvl8pPr>
            <a:lvl9pPr marL="4114951" lvl="8" indent="-304811">
              <a:spcBef>
                <a:spcPts val="0"/>
              </a:spcBef>
              <a:spcAft>
                <a:spcPts val="0"/>
              </a:spcAft>
              <a:buSzPts val="1200"/>
              <a:buChar char="■"/>
              <a:defRPr sz="1200"/>
            </a:lvl9pPr>
          </a:lstStyle>
          <a:p>
            <a:endParaRPr/>
          </a:p>
        </p:txBody>
      </p:sp>
      <p:sp>
        <p:nvSpPr>
          <p:cNvPr id="24" name="Google Shape;24;p5"/>
          <p:cNvSpPr txBox="1">
            <a:spLocks noGrp="1"/>
          </p:cNvSpPr>
          <p:nvPr>
            <p:ph type="sldNum" idx="12"/>
          </p:nvPr>
        </p:nvSpPr>
        <p:spPr>
          <a:xfrm>
            <a:off x="9319704" y="7046640"/>
            <a:ext cx="603570" cy="594773"/>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5"/>
        <p:cNvGrpSpPr/>
        <p:nvPr/>
      </p:nvGrpSpPr>
      <p:grpSpPr>
        <a:xfrm>
          <a:off x="0" y="0"/>
          <a:ext cx="0" cy="0"/>
          <a:chOff x="0" y="0"/>
          <a:chExt cx="0" cy="0"/>
        </a:xfrm>
      </p:grpSpPr>
      <p:sp>
        <p:nvSpPr>
          <p:cNvPr id="26" name="Google Shape;26;p6"/>
          <p:cNvSpPr txBox="1">
            <a:spLocks noGrp="1"/>
          </p:cNvSpPr>
          <p:nvPr>
            <p:ph type="title"/>
          </p:nvPr>
        </p:nvSpPr>
        <p:spPr>
          <a:xfrm>
            <a:off x="342870" y="672484"/>
            <a:ext cx="9372660" cy="865413"/>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7" name="Google Shape;27;p6"/>
          <p:cNvSpPr txBox="1">
            <a:spLocks noGrp="1"/>
          </p:cNvSpPr>
          <p:nvPr>
            <p:ph type="sldNum" idx="12"/>
          </p:nvPr>
        </p:nvSpPr>
        <p:spPr>
          <a:xfrm>
            <a:off x="9319704" y="7046640"/>
            <a:ext cx="603570" cy="594773"/>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8"/>
        <p:cNvGrpSpPr/>
        <p:nvPr/>
      </p:nvGrpSpPr>
      <p:grpSpPr>
        <a:xfrm>
          <a:off x="0" y="0"/>
          <a:ext cx="0" cy="0"/>
          <a:chOff x="0" y="0"/>
          <a:chExt cx="0" cy="0"/>
        </a:xfrm>
      </p:grpSpPr>
      <p:sp>
        <p:nvSpPr>
          <p:cNvPr id="29" name="Google Shape;29;p7"/>
          <p:cNvSpPr txBox="1">
            <a:spLocks noGrp="1"/>
          </p:cNvSpPr>
          <p:nvPr>
            <p:ph type="title"/>
          </p:nvPr>
        </p:nvSpPr>
        <p:spPr>
          <a:xfrm>
            <a:off x="342870" y="839574"/>
            <a:ext cx="3088800" cy="1141947"/>
          </a:xfrm>
          <a:prstGeom prst="rect">
            <a:avLst/>
          </a:prstGeom>
        </p:spPr>
        <p:txBody>
          <a:bodyPr spcFirstLastPara="1" wrap="square" lIns="91425" tIns="91425" rIns="91425" bIns="91425" anchor="b" anchorCtr="0">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30" name="Google Shape;30;p7"/>
          <p:cNvSpPr txBox="1">
            <a:spLocks noGrp="1"/>
          </p:cNvSpPr>
          <p:nvPr>
            <p:ph type="body" idx="1"/>
          </p:nvPr>
        </p:nvSpPr>
        <p:spPr>
          <a:xfrm>
            <a:off x="342870" y="2099840"/>
            <a:ext cx="3088800" cy="4804427"/>
          </a:xfrm>
          <a:prstGeom prst="rect">
            <a:avLst/>
          </a:prstGeom>
        </p:spPr>
        <p:txBody>
          <a:bodyPr spcFirstLastPara="1" wrap="square" lIns="91425" tIns="91425" rIns="91425" bIns="91425" anchor="t" anchorCtr="0">
            <a:normAutofit/>
          </a:bodyPr>
          <a:lstStyle>
            <a:lvl1pPr marL="457216" lvl="0" indent="-304811">
              <a:spcBef>
                <a:spcPts val="0"/>
              </a:spcBef>
              <a:spcAft>
                <a:spcPts val="0"/>
              </a:spcAft>
              <a:buSzPts val="1200"/>
              <a:buChar char="●"/>
              <a:defRPr sz="1200"/>
            </a:lvl1pPr>
            <a:lvl2pPr marL="914434" lvl="1" indent="-304811">
              <a:spcBef>
                <a:spcPts val="0"/>
              </a:spcBef>
              <a:spcAft>
                <a:spcPts val="0"/>
              </a:spcAft>
              <a:buSzPts val="1200"/>
              <a:buChar char="○"/>
              <a:defRPr sz="1200"/>
            </a:lvl2pPr>
            <a:lvl3pPr marL="1371650" lvl="2" indent="-304811">
              <a:spcBef>
                <a:spcPts val="0"/>
              </a:spcBef>
              <a:spcAft>
                <a:spcPts val="0"/>
              </a:spcAft>
              <a:buSzPts val="1200"/>
              <a:buChar char="■"/>
              <a:defRPr sz="1200"/>
            </a:lvl3pPr>
            <a:lvl4pPr marL="1828867" lvl="3" indent="-304811">
              <a:spcBef>
                <a:spcPts val="0"/>
              </a:spcBef>
              <a:spcAft>
                <a:spcPts val="0"/>
              </a:spcAft>
              <a:buSzPts val="1200"/>
              <a:buChar char="●"/>
              <a:defRPr sz="1200"/>
            </a:lvl4pPr>
            <a:lvl5pPr marL="2286084" lvl="4" indent="-304811">
              <a:spcBef>
                <a:spcPts val="0"/>
              </a:spcBef>
              <a:spcAft>
                <a:spcPts val="0"/>
              </a:spcAft>
              <a:buSzPts val="1200"/>
              <a:buChar char="○"/>
              <a:defRPr sz="1200"/>
            </a:lvl5pPr>
            <a:lvl6pPr marL="2743301" lvl="5" indent="-304811">
              <a:spcBef>
                <a:spcPts val="0"/>
              </a:spcBef>
              <a:spcAft>
                <a:spcPts val="0"/>
              </a:spcAft>
              <a:buSzPts val="1200"/>
              <a:buChar char="■"/>
              <a:defRPr sz="1200"/>
            </a:lvl6pPr>
            <a:lvl7pPr marL="3200517" lvl="6" indent="-304811">
              <a:spcBef>
                <a:spcPts val="0"/>
              </a:spcBef>
              <a:spcAft>
                <a:spcPts val="0"/>
              </a:spcAft>
              <a:buSzPts val="1200"/>
              <a:buChar char="●"/>
              <a:defRPr sz="1200"/>
            </a:lvl7pPr>
            <a:lvl8pPr marL="3657734" lvl="7" indent="-304811">
              <a:spcBef>
                <a:spcPts val="0"/>
              </a:spcBef>
              <a:spcAft>
                <a:spcPts val="0"/>
              </a:spcAft>
              <a:buSzPts val="1200"/>
              <a:buChar char="○"/>
              <a:defRPr sz="1200"/>
            </a:lvl8pPr>
            <a:lvl9pPr marL="4114951" lvl="8" indent="-304811">
              <a:spcBef>
                <a:spcPts val="0"/>
              </a:spcBef>
              <a:spcAft>
                <a:spcPts val="0"/>
              </a:spcAft>
              <a:buSzPts val="1200"/>
              <a:buChar char="■"/>
              <a:defRPr sz="1200"/>
            </a:lvl9pPr>
          </a:lstStyle>
          <a:p>
            <a:endParaRPr/>
          </a:p>
        </p:txBody>
      </p:sp>
      <p:sp>
        <p:nvSpPr>
          <p:cNvPr id="31" name="Google Shape;31;p7"/>
          <p:cNvSpPr txBox="1">
            <a:spLocks noGrp="1"/>
          </p:cNvSpPr>
          <p:nvPr>
            <p:ph type="sldNum" idx="12"/>
          </p:nvPr>
        </p:nvSpPr>
        <p:spPr>
          <a:xfrm>
            <a:off x="9319704" y="7046640"/>
            <a:ext cx="603570" cy="594773"/>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2"/>
        <p:cNvGrpSpPr/>
        <p:nvPr/>
      </p:nvGrpSpPr>
      <p:grpSpPr>
        <a:xfrm>
          <a:off x="0" y="0"/>
          <a:ext cx="0" cy="0"/>
          <a:chOff x="0" y="0"/>
          <a:chExt cx="0" cy="0"/>
        </a:xfrm>
      </p:grpSpPr>
      <p:sp>
        <p:nvSpPr>
          <p:cNvPr id="33" name="Google Shape;33;p8"/>
          <p:cNvSpPr txBox="1">
            <a:spLocks noGrp="1"/>
          </p:cNvSpPr>
          <p:nvPr>
            <p:ph type="title"/>
          </p:nvPr>
        </p:nvSpPr>
        <p:spPr>
          <a:xfrm>
            <a:off x="539275" y="680227"/>
            <a:ext cx="7004580" cy="6181653"/>
          </a:xfrm>
          <a:prstGeom prst="rect">
            <a:avLst/>
          </a:prstGeom>
        </p:spPr>
        <p:txBody>
          <a:bodyPr spcFirstLastPara="1" wrap="square" lIns="91425" tIns="91425" rIns="91425" bIns="91425" anchor="ctr" anchorCtr="0">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34" name="Google Shape;34;p8"/>
          <p:cNvSpPr txBox="1">
            <a:spLocks noGrp="1"/>
          </p:cNvSpPr>
          <p:nvPr>
            <p:ph type="sldNum" idx="12"/>
          </p:nvPr>
        </p:nvSpPr>
        <p:spPr>
          <a:xfrm>
            <a:off x="9319704" y="7046640"/>
            <a:ext cx="603570" cy="594773"/>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5"/>
        <p:cNvGrpSpPr/>
        <p:nvPr/>
      </p:nvGrpSpPr>
      <p:grpSpPr>
        <a:xfrm>
          <a:off x="0" y="0"/>
          <a:ext cx="0" cy="0"/>
          <a:chOff x="0" y="0"/>
          <a:chExt cx="0" cy="0"/>
        </a:xfrm>
      </p:grpSpPr>
      <p:sp>
        <p:nvSpPr>
          <p:cNvPr id="36" name="Google Shape;36;p9"/>
          <p:cNvSpPr/>
          <p:nvPr/>
        </p:nvSpPr>
        <p:spPr>
          <a:xfrm>
            <a:off x="5029200" y="-187"/>
            <a:ext cx="5029200" cy="77724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37" name="Google Shape;37;p9"/>
          <p:cNvSpPr txBox="1">
            <a:spLocks noGrp="1"/>
          </p:cNvSpPr>
          <p:nvPr>
            <p:ph type="title"/>
          </p:nvPr>
        </p:nvSpPr>
        <p:spPr>
          <a:xfrm>
            <a:off x="292050" y="1863464"/>
            <a:ext cx="4449720" cy="2239920"/>
          </a:xfrm>
          <a:prstGeom prst="rect">
            <a:avLst/>
          </a:prstGeom>
        </p:spPr>
        <p:txBody>
          <a:bodyPr spcFirstLastPara="1" wrap="square" lIns="91425" tIns="91425" rIns="91425" bIns="91425" anchor="b" anchorCtr="0">
            <a:normAutofit/>
          </a:bodyPr>
          <a:lstStyle>
            <a:lvl1pPr lvl="0" algn="ctr">
              <a:spcBef>
                <a:spcPts val="0"/>
              </a:spcBef>
              <a:spcAft>
                <a:spcPts val="0"/>
              </a:spcAft>
              <a:buSzPts val="4200"/>
              <a:buNone/>
              <a:defRPr sz="4201"/>
            </a:lvl1pPr>
            <a:lvl2pPr lvl="1" algn="ctr">
              <a:spcBef>
                <a:spcPts val="0"/>
              </a:spcBef>
              <a:spcAft>
                <a:spcPts val="0"/>
              </a:spcAft>
              <a:buSzPts val="4200"/>
              <a:buNone/>
              <a:defRPr sz="4201"/>
            </a:lvl2pPr>
            <a:lvl3pPr lvl="2" algn="ctr">
              <a:spcBef>
                <a:spcPts val="0"/>
              </a:spcBef>
              <a:spcAft>
                <a:spcPts val="0"/>
              </a:spcAft>
              <a:buSzPts val="4200"/>
              <a:buNone/>
              <a:defRPr sz="4201"/>
            </a:lvl3pPr>
            <a:lvl4pPr lvl="3" algn="ctr">
              <a:spcBef>
                <a:spcPts val="0"/>
              </a:spcBef>
              <a:spcAft>
                <a:spcPts val="0"/>
              </a:spcAft>
              <a:buSzPts val="4200"/>
              <a:buNone/>
              <a:defRPr sz="4201"/>
            </a:lvl4pPr>
            <a:lvl5pPr lvl="4" algn="ctr">
              <a:spcBef>
                <a:spcPts val="0"/>
              </a:spcBef>
              <a:spcAft>
                <a:spcPts val="0"/>
              </a:spcAft>
              <a:buSzPts val="4200"/>
              <a:buNone/>
              <a:defRPr sz="4201"/>
            </a:lvl5pPr>
            <a:lvl6pPr lvl="5" algn="ctr">
              <a:spcBef>
                <a:spcPts val="0"/>
              </a:spcBef>
              <a:spcAft>
                <a:spcPts val="0"/>
              </a:spcAft>
              <a:buSzPts val="4200"/>
              <a:buNone/>
              <a:defRPr sz="4201"/>
            </a:lvl6pPr>
            <a:lvl7pPr lvl="6" algn="ctr">
              <a:spcBef>
                <a:spcPts val="0"/>
              </a:spcBef>
              <a:spcAft>
                <a:spcPts val="0"/>
              </a:spcAft>
              <a:buSzPts val="4200"/>
              <a:buNone/>
              <a:defRPr sz="4201"/>
            </a:lvl7pPr>
            <a:lvl8pPr lvl="7" algn="ctr">
              <a:spcBef>
                <a:spcPts val="0"/>
              </a:spcBef>
              <a:spcAft>
                <a:spcPts val="0"/>
              </a:spcAft>
              <a:buSzPts val="4200"/>
              <a:buNone/>
              <a:defRPr sz="4201"/>
            </a:lvl8pPr>
            <a:lvl9pPr lvl="8" algn="ctr">
              <a:spcBef>
                <a:spcPts val="0"/>
              </a:spcBef>
              <a:spcAft>
                <a:spcPts val="0"/>
              </a:spcAft>
              <a:buSzPts val="4200"/>
              <a:buNone/>
              <a:defRPr sz="4201"/>
            </a:lvl9pPr>
          </a:lstStyle>
          <a:p>
            <a:endParaRPr/>
          </a:p>
        </p:txBody>
      </p:sp>
      <p:sp>
        <p:nvSpPr>
          <p:cNvPr id="38" name="Google Shape;38;p9"/>
          <p:cNvSpPr txBox="1">
            <a:spLocks noGrp="1"/>
          </p:cNvSpPr>
          <p:nvPr>
            <p:ph type="subTitle" idx="1"/>
          </p:nvPr>
        </p:nvSpPr>
        <p:spPr>
          <a:xfrm>
            <a:off x="292050" y="4235760"/>
            <a:ext cx="4449720" cy="1866373"/>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39" name="Google Shape;39;p9"/>
          <p:cNvSpPr txBox="1">
            <a:spLocks noGrp="1"/>
          </p:cNvSpPr>
          <p:nvPr>
            <p:ph type="body" idx="2"/>
          </p:nvPr>
        </p:nvSpPr>
        <p:spPr>
          <a:xfrm>
            <a:off x="5433450" y="1094160"/>
            <a:ext cx="4220700" cy="5583707"/>
          </a:xfrm>
          <a:prstGeom prst="rect">
            <a:avLst/>
          </a:prstGeom>
        </p:spPr>
        <p:txBody>
          <a:bodyPr spcFirstLastPara="1" wrap="square" lIns="91425" tIns="91425" rIns="91425" bIns="91425" anchor="ctr" anchorCtr="0">
            <a:normAutofit/>
          </a:bodyPr>
          <a:lstStyle>
            <a:lvl1pPr marL="457216" lvl="0" indent="-342912">
              <a:spcBef>
                <a:spcPts val="0"/>
              </a:spcBef>
              <a:spcAft>
                <a:spcPts val="0"/>
              </a:spcAft>
              <a:buSzPts val="1800"/>
              <a:buChar char="●"/>
              <a:defRPr/>
            </a:lvl1pPr>
            <a:lvl2pPr marL="914434" lvl="1" indent="-317512">
              <a:spcBef>
                <a:spcPts val="0"/>
              </a:spcBef>
              <a:spcAft>
                <a:spcPts val="0"/>
              </a:spcAft>
              <a:buSzPts val="1400"/>
              <a:buChar char="○"/>
              <a:defRPr/>
            </a:lvl2pPr>
            <a:lvl3pPr marL="1371650" lvl="2" indent="-317512">
              <a:spcBef>
                <a:spcPts val="0"/>
              </a:spcBef>
              <a:spcAft>
                <a:spcPts val="0"/>
              </a:spcAft>
              <a:buSzPts val="1400"/>
              <a:buChar char="■"/>
              <a:defRPr/>
            </a:lvl3pPr>
            <a:lvl4pPr marL="1828867" lvl="3" indent="-317512">
              <a:spcBef>
                <a:spcPts val="0"/>
              </a:spcBef>
              <a:spcAft>
                <a:spcPts val="0"/>
              </a:spcAft>
              <a:buSzPts val="1400"/>
              <a:buChar char="●"/>
              <a:defRPr/>
            </a:lvl4pPr>
            <a:lvl5pPr marL="2286084" lvl="4" indent="-317512">
              <a:spcBef>
                <a:spcPts val="0"/>
              </a:spcBef>
              <a:spcAft>
                <a:spcPts val="0"/>
              </a:spcAft>
              <a:buSzPts val="1400"/>
              <a:buChar char="○"/>
              <a:defRPr/>
            </a:lvl5pPr>
            <a:lvl6pPr marL="2743301" lvl="5" indent="-317512">
              <a:spcBef>
                <a:spcPts val="0"/>
              </a:spcBef>
              <a:spcAft>
                <a:spcPts val="0"/>
              </a:spcAft>
              <a:buSzPts val="1400"/>
              <a:buChar char="■"/>
              <a:defRPr/>
            </a:lvl6pPr>
            <a:lvl7pPr marL="3200517" lvl="6" indent="-317512">
              <a:spcBef>
                <a:spcPts val="0"/>
              </a:spcBef>
              <a:spcAft>
                <a:spcPts val="0"/>
              </a:spcAft>
              <a:buSzPts val="1400"/>
              <a:buChar char="●"/>
              <a:defRPr/>
            </a:lvl7pPr>
            <a:lvl8pPr marL="3657734" lvl="7" indent="-317512">
              <a:spcBef>
                <a:spcPts val="0"/>
              </a:spcBef>
              <a:spcAft>
                <a:spcPts val="0"/>
              </a:spcAft>
              <a:buSzPts val="1400"/>
              <a:buChar char="○"/>
              <a:defRPr/>
            </a:lvl8pPr>
            <a:lvl9pPr marL="4114951" lvl="8" indent="-317512">
              <a:spcBef>
                <a:spcPts val="0"/>
              </a:spcBef>
              <a:spcAft>
                <a:spcPts val="0"/>
              </a:spcAft>
              <a:buSzPts val="1400"/>
              <a:buChar char="■"/>
              <a:defRPr/>
            </a:lvl9pPr>
          </a:lstStyle>
          <a:p>
            <a:endParaRPr/>
          </a:p>
        </p:txBody>
      </p:sp>
      <p:sp>
        <p:nvSpPr>
          <p:cNvPr id="40" name="Google Shape;40;p9"/>
          <p:cNvSpPr txBox="1">
            <a:spLocks noGrp="1"/>
          </p:cNvSpPr>
          <p:nvPr>
            <p:ph type="sldNum" idx="12"/>
          </p:nvPr>
        </p:nvSpPr>
        <p:spPr>
          <a:xfrm>
            <a:off x="9319704" y="7046640"/>
            <a:ext cx="603570" cy="594773"/>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1"/>
        <p:cNvGrpSpPr/>
        <p:nvPr/>
      </p:nvGrpSpPr>
      <p:grpSpPr>
        <a:xfrm>
          <a:off x="0" y="0"/>
          <a:ext cx="0" cy="0"/>
          <a:chOff x="0" y="0"/>
          <a:chExt cx="0" cy="0"/>
        </a:xfrm>
      </p:grpSpPr>
      <p:sp>
        <p:nvSpPr>
          <p:cNvPr id="42" name="Google Shape;42;p10"/>
          <p:cNvSpPr txBox="1">
            <a:spLocks noGrp="1"/>
          </p:cNvSpPr>
          <p:nvPr>
            <p:ph type="body" idx="1"/>
          </p:nvPr>
        </p:nvSpPr>
        <p:spPr>
          <a:xfrm>
            <a:off x="342870" y="6392869"/>
            <a:ext cx="6598680" cy="914373"/>
          </a:xfrm>
          <a:prstGeom prst="rect">
            <a:avLst/>
          </a:prstGeom>
        </p:spPr>
        <p:txBody>
          <a:bodyPr spcFirstLastPara="1" wrap="square" lIns="91425" tIns="91425" rIns="91425" bIns="91425" anchor="ctr" anchorCtr="0">
            <a:normAutofit/>
          </a:bodyPr>
          <a:lstStyle>
            <a:lvl1pPr marL="457216" lvl="0" indent="-228608">
              <a:lnSpc>
                <a:spcPct val="100000"/>
              </a:lnSpc>
              <a:spcBef>
                <a:spcPts val="0"/>
              </a:spcBef>
              <a:spcAft>
                <a:spcPts val="0"/>
              </a:spcAft>
              <a:buSzPts val="1800"/>
              <a:buNone/>
              <a:defRPr/>
            </a:lvl1pPr>
          </a:lstStyle>
          <a:p>
            <a:endParaRPr/>
          </a:p>
        </p:txBody>
      </p:sp>
      <p:sp>
        <p:nvSpPr>
          <p:cNvPr id="43" name="Google Shape;43;p10"/>
          <p:cNvSpPr txBox="1">
            <a:spLocks noGrp="1"/>
          </p:cNvSpPr>
          <p:nvPr>
            <p:ph type="sldNum" idx="12"/>
          </p:nvPr>
        </p:nvSpPr>
        <p:spPr>
          <a:xfrm>
            <a:off x="9319704" y="7046640"/>
            <a:ext cx="603570" cy="594773"/>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4"/>
        <p:cNvGrpSpPr/>
        <p:nvPr/>
      </p:nvGrpSpPr>
      <p:grpSpPr>
        <a:xfrm>
          <a:off x="0" y="0"/>
          <a:ext cx="0" cy="0"/>
          <a:chOff x="0" y="0"/>
          <a:chExt cx="0" cy="0"/>
        </a:xfrm>
      </p:grpSpPr>
      <p:sp>
        <p:nvSpPr>
          <p:cNvPr id="45" name="Google Shape;45;p11"/>
          <p:cNvSpPr txBox="1">
            <a:spLocks noGrp="1"/>
          </p:cNvSpPr>
          <p:nvPr>
            <p:ph type="title" hasCustomPrompt="1"/>
          </p:nvPr>
        </p:nvSpPr>
        <p:spPr>
          <a:xfrm>
            <a:off x="342870" y="1671480"/>
            <a:ext cx="9372660" cy="2967067"/>
          </a:xfrm>
          <a:prstGeom prst="rect">
            <a:avLst/>
          </a:prstGeom>
        </p:spPr>
        <p:txBody>
          <a:bodyPr spcFirstLastPara="1" wrap="square" lIns="91425" tIns="91425" rIns="91425" bIns="91425" anchor="b" anchorCtr="0">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a:spLocks noGrp="1"/>
          </p:cNvSpPr>
          <p:nvPr>
            <p:ph type="body" idx="1"/>
          </p:nvPr>
        </p:nvSpPr>
        <p:spPr>
          <a:xfrm>
            <a:off x="342870" y="4763364"/>
            <a:ext cx="9372660" cy="1965653"/>
          </a:xfrm>
          <a:prstGeom prst="rect">
            <a:avLst/>
          </a:prstGeom>
        </p:spPr>
        <p:txBody>
          <a:bodyPr spcFirstLastPara="1" wrap="square" lIns="91425" tIns="91425" rIns="91425" bIns="91425" anchor="t" anchorCtr="0">
            <a:normAutofit/>
          </a:bodyPr>
          <a:lstStyle>
            <a:lvl1pPr marL="457216" lvl="0" indent="-342912" algn="ctr">
              <a:spcBef>
                <a:spcPts val="0"/>
              </a:spcBef>
              <a:spcAft>
                <a:spcPts val="0"/>
              </a:spcAft>
              <a:buSzPts val="1800"/>
              <a:buChar char="●"/>
              <a:defRPr/>
            </a:lvl1pPr>
            <a:lvl2pPr marL="914434" lvl="1" indent="-317512" algn="ctr">
              <a:spcBef>
                <a:spcPts val="0"/>
              </a:spcBef>
              <a:spcAft>
                <a:spcPts val="0"/>
              </a:spcAft>
              <a:buSzPts val="1400"/>
              <a:buChar char="○"/>
              <a:defRPr/>
            </a:lvl2pPr>
            <a:lvl3pPr marL="1371650" lvl="2" indent="-317512" algn="ctr">
              <a:spcBef>
                <a:spcPts val="0"/>
              </a:spcBef>
              <a:spcAft>
                <a:spcPts val="0"/>
              </a:spcAft>
              <a:buSzPts val="1400"/>
              <a:buChar char="■"/>
              <a:defRPr/>
            </a:lvl3pPr>
            <a:lvl4pPr marL="1828867" lvl="3" indent="-317512" algn="ctr">
              <a:spcBef>
                <a:spcPts val="0"/>
              </a:spcBef>
              <a:spcAft>
                <a:spcPts val="0"/>
              </a:spcAft>
              <a:buSzPts val="1400"/>
              <a:buChar char="●"/>
              <a:defRPr/>
            </a:lvl4pPr>
            <a:lvl5pPr marL="2286084" lvl="4" indent="-317512" algn="ctr">
              <a:spcBef>
                <a:spcPts val="0"/>
              </a:spcBef>
              <a:spcAft>
                <a:spcPts val="0"/>
              </a:spcAft>
              <a:buSzPts val="1400"/>
              <a:buChar char="○"/>
              <a:defRPr/>
            </a:lvl5pPr>
            <a:lvl6pPr marL="2743301" lvl="5" indent="-317512" algn="ctr">
              <a:spcBef>
                <a:spcPts val="0"/>
              </a:spcBef>
              <a:spcAft>
                <a:spcPts val="0"/>
              </a:spcAft>
              <a:buSzPts val="1400"/>
              <a:buChar char="■"/>
              <a:defRPr/>
            </a:lvl6pPr>
            <a:lvl7pPr marL="3200517" lvl="6" indent="-317512" algn="ctr">
              <a:spcBef>
                <a:spcPts val="0"/>
              </a:spcBef>
              <a:spcAft>
                <a:spcPts val="0"/>
              </a:spcAft>
              <a:buSzPts val="1400"/>
              <a:buChar char="●"/>
              <a:defRPr/>
            </a:lvl7pPr>
            <a:lvl8pPr marL="3657734" lvl="7" indent="-317512" algn="ctr">
              <a:spcBef>
                <a:spcPts val="0"/>
              </a:spcBef>
              <a:spcAft>
                <a:spcPts val="0"/>
              </a:spcAft>
              <a:buSzPts val="1400"/>
              <a:buChar char="○"/>
              <a:defRPr/>
            </a:lvl8pPr>
            <a:lvl9pPr marL="4114951" lvl="8" indent="-317512" algn="ctr">
              <a:spcBef>
                <a:spcPts val="0"/>
              </a:spcBef>
              <a:spcAft>
                <a:spcPts val="0"/>
              </a:spcAft>
              <a:buSzPts val="1400"/>
              <a:buChar char="■"/>
              <a:defRPr/>
            </a:lvl9pPr>
          </a:lstStyle>
          <a:p>
            <a:endParaRPr/>
          </a:p>
        </p:txBody>
      </p:sp>
      <p:sp>
        <p:nvSpPr>
          <p:cNvPr id="47" name="Google Shape;47;p11"/>
          <p:cNvSpPr txBox="1">
            <a:spLocks noGrp="1"/>
          </p:cNvSpPr>
          <p:nvPr>
            <p:ph type="sldNum" idx="12"/>
          </p:nvPr>
        </p:nvSpPr>
        <p:spPr>
          <a:xfrm>
            <a:off x="9319704" y="7046640"/>
            <a:ext cx="603570" cy="594773"/>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42870" y="672484"/>
            <a:ext cx="9372660" cy="865413"/>
          </a:xfrm>
          <a:prstGeom prst="rect">
            <a:avLst/>
          </a:prstGeom>
          <a:noFill/>
          <a:ln>
            <a:noFill/>
          </a:ln>
        </p:spPr>
        <p:txBody>
          <a:bodyPr spcFirstLastPara="1" wrap="square" lIns="91425" tIns="91425" rIns="91425" bIns="91425" anchor="t" anchorCtr="0">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342870" y="1741517"/>
            <a:ext cx="9372660" cy="5162560"/>
          </a:xfrm>
          <a:prstGeom prst="rect">
            <a:avLst/>
          </a:prstGeom>
          <a:noFill/>
          <a:ln>
            <a:noFill/>
          </a:ln>
        </p:spPr>
        <p:txBody>
          <a:bodyPr spcFirstLastPara="1" wrap="square" lIns="91425" tIns="91425" rIns="91425" bIns="91425" anchor="t" anchorCtr="0">
            <a:normAutofit/>
          </a:bodyPr>
          <a:lstStyle>
            <a:lvl1pPr marL="457200" lvl="0" indent="-342900">
              <a:lnSpc>
                <a:spcPct val="115000"/>
              </a:lnSpc>
              <a:spcBef>
                <a:spcPts val="0"/>
              </a:spcBef>
              <a:spcAft>
                <a:spcPts val="0"/>
              </a:spcAft>
              <a:buClr>
                <a:schemeClr val="dk2"/>
              </a:buClr>
              <a:buSzPts val="1800"/>
              <a:buChar char="●"/>
              <a:defRPr sz="1800">
                <a:solidFill>
                  <a:schemeClr val="dk2"/>
                </a:solidFill>
              </a:defRPr>
            </a:lvl1pPr>
            <a:lvl2pPr marL="914400" lvl="1" indent="-317500">
              <a:lnSpc>
                <a:spcPct val="115000"/>
              </a:lnSpc>
              <a:spcBef>
                <a:spcPts val="0"/>
              </a:spcBef>
              <a:spcAft>
                <a:spcPts val="0"/>
              </a:spcAft>
              <a:buClr>
                <a:schemeClr val="dk2"/>
              </a:buClr>
              <a:buSzPts val="1400"/>
              <a:buChar char="○"/>
              <a:defRPr>
                <a:solidFill>
                  <a:schemeClr val="dk2"/>
                </a:solidFill>
              </a:defRPr>
            </a:lvl2pPr>
            <a:lvl3pPr marL="1371600" lvl="2" indent="-317500">
              <a:lnSpc>
                <a:spcPct val="115000"/>
              </a:lnSpc>
              <a:spcBef>
                <a:spcPts val="0"/>
              </a:spcBef>
              <a:spcAft>
                <a:spcPts val="0"/>
              </a:spcAft>
              <a:buClr>
                <a:schemeClr val="dk2"/>
              </a:buClr>
              <a:buSzPts val="1400"/>
              <a:buChar char="■"/>
              <a:defRPr>
                <a:solidFill>
                  <a:schemeClr val="dk2"/>
                </a:solidFill>
              </a:defRPr>
            </a:lvl3pPr>
            <a:lvl4pPr marL="1828800" lvl="3" indent="-317500">
              <a:lnSpc>
                <a:spcPct val="115000"/>
              </a:lnSpc>
              <a:spcBef>
                <a:spcPts val="0"/>
              </a:spcBef>
              <a:spcAft>
                <a:spcPts val="0"/>
              </a:spcAft>
              <a:buClr>
                <a:schemeClr val="dk2"/>
              </a:buClr>
              <a:buSzPts val="1400"/>
              <a:buChar char="●"/>
              <a:defRPr>
                <a:solidFill>
                  <a:schemeClr val="dk2"/>
                </a:solidFill>
              </a:defRPr>
            </a:lvl4pPr>
            <a:lvl5pPr marL="2286000" lvl="4" indent="-317500">
              <a:lnSpc>
                <a:spcPct val="115000"/>
              </a:lnSpc>
              <a:spcBef>
                <a:spcPts val="0"/>
              </a:spcBef>
              <a:spcAft>
                <a:spcPts val="0"/>
              </a:spcAft>
              <a:buClr>
                <a:schemeClr val="dk2"/>
              </a:buClr>
              <a:buSzPts val="1400"/>
              <a:buChar char="○"/>
              <a:defRPr>
                <a:solidFill>
                  <a:schemeClr val="dk2"/>
                </a:solidFill>
              </a:defRPr>
            </a:lvl5pPr>
            <a:lvl6pPr marL="2743200" lvl="5" indent="-317500">
              <a:lnSpc>
                <a:spcPct val="115000"/>
              </a:lnSpc>
              <a:spcBef>
                <a:spcPts val="0"/>
              </a:spcBef>
              <a:spcAft>
                <a:spcPts val="0"/>
              </a:spcAft>
              <a:buClr>
                <a:schemeClr val="dk2"/>
              </a:buClr>
              <a:buSzPts val="1400"/>
              <a:buChar char="■"/>
              <a:defRPr>
                <a:solidFill>
                  <a:schemeClr val="dk2"/>
                </a:solidFill>
              </a:defRPr>
            </a:lvl6pPr>
            <a:lvl7pPr marL="3200400" lvl="6" indent="-317500">
              <a:lnSpc>
                <a:spcPct val="115000"/>
              </a:lnSpc>
              <a:spcBef>
                <a:spcPts val="0"/>
              </a:spcBef>
              <a:spcAft>
                <a:spcPts val="0"/>
              </a:spcAft>
              <a:buClr>
                <a:schemeClr val="dk2"/>
              </a:buClr>
              <a:buSzPts val="1400"/>
              <a:buChar char="●"/>
              <a:defRPr>
                <a:solidFill>
                  <a:schemeClr val="dk2"/>
                </a:solidFill>
              </a:defRPr>
            </a:lvl7pPr>
            <a:lvl8pPr marL="3657600" lvl="7" indent="-317500">
              <a:lnSpc>
                <a:spcPct val="115000"/>
              </a:lnSpc>
              <a:spcBef>
                <a:spcPts val="0"/>
              </a:spcBef>
              <a:spcAft>
                <a:spcPts val="0"/>
              </a:spcAft>
              <a:buClr>
                <a:schemeClr val="dk2"/>
              </a:buClr>
              <a:buSzPts val="1400"/>
              <a:buChar char="○"/>
              <a:defRPr>
                <a:solidFill>
                  <a:schemeClr val="dk2"/>
                </a:solidFill>
              </a:defRPr>
            </a:lvl8pPr>
            <a:lvl9pPr marL="4114800" lvl="8" indent="-317500">
              <a:lnSpc>
                <a:spcPct val="115000"/>
              </a:lnSpc>
              <a:spcBef>
                <a:spcPts val="0"/>
              </a:spcBef>
              <a:spcAft>
                <a:spcPts val="0"/>
              </a:spcAft>
              <a:buClr>
                <a:schemeClr val="dk2"/>
              </a:buClr>
              <a:buSzPts val="1400"/>
              <a:buChar char="■"/>
              <a:defRPr>
                <a:solidFill>
                  <a:schemeClr val="dk2"/>
                </a:solidFill>
              </a:defRPr>
            </a:lvl9pPr>
          </a:lstStyle>
          <a:p>
            <a:endParaRPr/>
          </a:p>
        </p:txBody>
      </p:sp>
      <p:sp>
        <p:nvSpPr>
          <p:cNvPr id="8" name="Google Shape;8;p1"/>
          <p:cNvSpPr txBox="1">
            <a:spLocks noGrp="1"/>
          </p:cNvSpPr>
          <p:nvPr>
            <p:ph type="sldNum" idx="12"/>
          </p:nvPr>
        </p:nvSpPr>
        <p:spPr>
          <a:xfrm>
            <a:off x="9319704" y="7046640"/>
            <a:ext cx="603570" cy="594773"/>
          </a:xfrm>
          <a:prstGeom prst="rect">
            <a:avLst/>
          </a:prstGeom>
          <a:noFill/>
          <a:ln>
            <a:noFill/>
          </a:ln>
        </p:spPr>
        <p:txBody>
          <a:bodyPr spcFirstLastPara="1" wrap="square" lIns="91425" tIns="91425" rIns="91425" bIns="91425" anchor="ctr" anchorCtr="0">
            <a:normAutofit/>
          </a:bodyPr>
          <a:lstStyle>
            <a:lvl1pPr lvl="0" algn="r">
              <a:buNone/>
              <a:defRPr sz="1001">
                <a:solidFill>
                  <a:schemeClr val="dk2"/>
                </a:solidFill>
              </a:defRPr>
            </a:lvl1pPr>
            <a:lvl2pPr lvl="1" algn="r">
              <a:buNone/>
              <a:defRPr sz="1001">
                <a:solidFill>
                  <a:schemeClr val="dk2"/>
                </a:solidFill>
              </a:defRPr>
            </a:lvl2pPr>
            <a:lvl3pPr lvl="2" algn="r">
              <a:buNone/>
              <a:defRPr sz="1001">
                <a:solidFill>
                  <a:schemeClr val="dk2"/>
                </a:solidFill>
              </a:defRPr>
            </a:lvl3pPr>
            <a:lvl4pPr lvl="3" algn="r">
              <a:buNone/>
              <a:defRPr sz="1001">
                <a:solidFill>
                  <a:schemeClr val="dk2"/>
                </a:solidFill>
              </a:defRPr>
            </a:lvl4pPr>
            <a:lvl5pPr lvl="4" algn="r">
              <a:buNone/>
              <a:defRPr sz="1001">
                <a:solidFill>
                  <a:schemeClr val="dk2"/>
                </a:solidFill>
              </a:defRPr>
            </a:lvl5pPr>
            <a:lvl6pPr lvl="5" algn="r">
              <a:buNone/>
              <a:defRPr sz="1001">
                <a:solidFill>
                  <a:schemeClr val="dk2"/>
                </a:solidFill>
              </a:defRPr>
            </a:lvl6pPr>
            <a:lvl7pPr lvl="6" algn="r">
              <a:buNone/>
              <a:defRPr sz="1001">
                <a:solidFill>
                  <a:schemeClr val="dk2"/>
                </a:solidFill>
              </a:defRPr>
            </a:lvl7pPr>
            <a:lvl8pPr lvl="7" algn="r">
              <a:buNone/>
              <a:defRPr sz="1001">
                <a:solidFill>
                  <a:schemeClr val="dk2"/>
                </a:solidFill>
              </a:defRPr>
            </a:lvl8pPr>
            <a:lvl9pPr lvl="8" algn="r">
              <a:buNone/>
              <a:defRPr sz="1001">
                <a:solidFill>
                  <a:schemeClr val="dk2"/>
                </a:solidFill>
              </a:defRPr>
            </a:lvl9pPr>
          </a:lstStyle>
          <a:p>
            <a:fld id="{00000000-1234-1234-1234-123412341234}" type="slidenum">
              <a:rPr lang="en" smtClean="0"/>
              <a:pPr/>
              <a:t>‹#›</a:t>
            </a:fld>
            <a:endParaRPr lang="en"/>
          </a:p>
        </p:txBody>
      </p:sp>
    </p:spTree>
  </p:cSld>
  <p:clrMap bg1="lt1" tx1="dk1" bg2="dk2" tx2="lt2" accent1="accent1" accent2="accent2" accent3="accent3" accent4="accent4" accent5="accent5" accent6="accent6" hlink="hlink" folHlink="folHlink"/>
  <p:sldLayoutIdLst>
    <p:sldLayoutId id="2147483648"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73" r:id="rId11"/>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91515" y="413810"/>
            <a:ext cx="8675370" cy="1502305"/>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91515" y="2069042"/>
            <a:ext cx="8675370" cy="4931516"/>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91515" y="7203865"/>
            <a:ext cx="2263140" cy="413808"/>
          </a:xfrm>
          <a:prstGeom prst="rect">
            <a:avLst/>
          </a:prstGeom>
        </p:spPr>
        <p:txBody>
          <a:bodyPr vert="horz" lIns="91440" tIns="45720" rIns="91440" bIns="45720" rtlCol="0" anchor="ctr"/>
          <a:lstStyle>
            <a:lvl1pPr algn="l">
              <a:defRPr sz="1320">
                <a:solidFill>
                  <a:schemeClr val="tx1">
                    <a:tint val="75000"/>
                  </a:schemeClr>
                </a:solidFill>
              </a:defRPr>
            </a:lvl1pPr>
          </a:lstStyle>
          <a:p>
            <a:fld id="{C764DE79-268F-4C1A-8933-263129D2AF90}" type="datetimeFigureOut">
              <a:rPr lang="en-US" dirty="0"/>
              <a:t>8/2/2024</a:t>
            </a:fld>
            <a:endParaRPr lang="en-US" dirty="0"/>
          </a:p>
        </p:txBody>
      </p:sp>
      <p:sp>
        <p:nvSpPr>
          <p:cNvPr id="5" name="Footer Placeholder 4"/>
          <p:cNvSpPr>
            <a:spLocks noGrp="1"/>
          </p:cNvSpPr>
          <p:nvPr>
            <p:ph type="ftr" sz="quarter" idx="3"/>
          </p:nvPr>
        </p:nvSpPr>
        <p:spPr>
          <a:xfrm>
            <a:off x="3331845" y="7203865"/>
            <a:ext cx="3394710" cy="413808"/>
          </a:xfrm>
          <a:prstGeom prst="rect">
            <a:avLst/>
          </a:prstGeom>
        </p:spPr>
        <p:txBody>
          <a:bodyPr vert="horz" lIns="91440" tIns="45720" rIns="91440" bIns="45720" rtlCol="0" anchor="ctr"/>
          <a:lstStyle>
            <a:lvl1pPr algn="ctr">
              <a:defRPr sz="132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7103745" y="7203865"/>
            <a:ext cx="2263140" cy="413808"/>
          </a:xfrm>
          <a:prstGeom prst="rect">
            <a:avLst/>
          </a:prstGeom>
        </p:spPr>
        <p:txBody>
          <a:bodyPr vert="horz" lIns="91440" tIns="45720" rIns="91440" bIns="45720" rtlCol="0" anchor="ctr"/>
          <a:lstStyle>
            <a:lvl1pPr algn="r">
              <a:defRPr sz="1320">
                <a:solidFill>
                  <a:schemeClr val="tx1">
                    <a:tint val="75000"/>
                  </a:schemeClr>
                </a:solidFill>
              </a:defRPr>
            </a:lvl1pPr>
          </a:lstStyle>
          <a:p>
            <a:fld id="{00000000-1234-1234-1234-123412341234}" type="slidenum">
              <a:rPr lang="en" smtClean="0"/>
              <a:pPr/>
              <a:t>‹#›</a:t>
            </a:fld>
            <a:endParaRPr lang="en"/>
          </a:p>
        </p:txBody>
      </p:sp>
    </p:spTree>
    <p:extLst>
      <p:ext uri="{BB962C8B-B14F-4D97-AF65-F5344CB8AC3E}">
        <p14:creationId xmlns:p14="http://schemas.microsoft.com/office/powerpoint/2010/main" val="3003839303"/>
      </p:ext>
    </p:extLst>
  </p:cSld>
  <p:clrMap bg1="lt1" tx1="dk1" bg2="lt2" tx2="dk2" accent1="accent1" accent2="accent2" accent3="accent3" accent4="accent4" accent5="accent5" accent6="accent6" hlink="hlink" folHlink="folHlink"/>
  <p:sldLayoutIdLst>
    <p:sldLayoutId id="2147483687" r:id="rId1"/>
    <p:sldLayoutId id="2147483688" r:id="rId2"/>
    <p:sldLayoutId id="2147483689" r:id="rId3"/>
    <p:sldLayoutId id="2147483690" r:id="rId4"/>
    <p:sldLayoutId id="2147483691" r:id="rId5"/>
    <p:sldLayoutId id="2147483692" r:id="rId6"/>
    <p:sldLayoutId id="2147483693" r:id="rId7"/>
    <p:sldLayoutId id="2147483694" r:id="rId8"/>
    <p:sldLayoutId id="2147483695" r:id="rId9"/>
    <p:sldLayoutId id="2147483696" r:id="rId10"/>
    <p:sldLayoutId id="2147483697" r:id="rId11"/>
  </p:sldLayoutIdLst>
  <p:hf hdr="0" ftr="0" dt="0"/>
  <p:txStyles>
    <p:titleStyle>
      <a:lvl1pPr algn="l" defTabSz="1005840" rtl="0" eaLnBrk="1" latinLnBrk="0" hangingPunct="1">
        <a:lnSpc>
          <a:spcPct val="90000"/>
        </a:lnSpc>
        <a:spcBef>
          <a:spcPct val="0"/>
        </a:spcBef>
        <a:buNone/>
        <a:defRPr sz="4840" kern="1200">
          <a:solidFill>
            <a:schemeClr val="tx1"/>
          </a:solidFill>
          <a:latin typeface="+mj-lt"/>
          <a:ea typeface="+mj-ea"/>
          <a:cs typeface="+mj-cs"/>
        </a:defRPr>
      </a:lvl1pPr>
    </p:titleStyle>
    <p:bodyStyle>
      <a:lvl1pPr marL="251460" indent="-251460" algn="l" defTabSz="1005840" rtl="0" eaLnBrk="1" latinLnBrk="0" hangingPunct="1">
        <a:lnSpc>
          <a:spcPct val="90000"/>
        </a:lnSpc>
        <a:spcBef>
          <a:spcPts val="1100"/>
        </a:spcBef>
        <a:buFont typeface="Arial" panose="020B0604020202020204" pitchFamily="34" charset="0"/>
        <a:buChar char="•"/>
        <a:defRPr sz="3080" kern="1200">
          <a:solidFill>
            <a:schemeClr val="tx1"/>
          </a:solidFill>
          <a:latin typeface="+mn-lt"/>
          <a:ea typeface="+mn-ea"/>
          <a:cs typeface="+mn-cs"/>
        </a:defRPr>
      </a:lvl1pPr>
      <a:lvl2pPr marL="754380" indent="-251460" algn="l" defTabSz="1005840" rtl="0" eaLnBrk="1" latinLnBrk="0" hangingPunct="1">
        <a:lnSpc>
          <a:spcPct val="90000"/>
        </a:lnSpc>
        <a:spcBef>
          <a:spcPts val="550"/>
        </a:spcBef>
        <a:buFont typeface="Arial" panose="020B0604020202020204" pitchFamily="34" charset="0"/>
        <a:buChar char="•"/>
        <a:defRPr sz="2640" kern="1200">
          <a:solidFill>
            <a:schemeClr val="tx1"/>
          </a:solidFill>
          <a:latin typeface="+mn-lt"/>
          <a:ea typeface="+mn-ea"/>
          <a:cs typeface="+mn-cs"/>
        </a:defRPr>
      </a:lvl2pPr>
      <a:lvl3pPr marL="1257300" indent="-251460" algn="l" defTabSz="1005840" rtl="0" eaLnBrk="1" latinLnBrk="0" hangingPunct="1">
        <a:lnSpc>
          <a:spcPct val="90000"/>
        </a:lnSpc>
        <a:spcBef>
          <a:spcPts val="550"/>
        </a:spcBef>
        <a:buFont typeface="Arial" panose="020B0604020202020204" pitchFamily="34" charset="0"/>
        <a:buChar char="•"/>
        <a:defRPr sz="2200" kern="1200">
          <a:solidFill>
            <a:schemeClr val="tx1"/>
          </a:solidFill>
          <a:latin typeface="+mn-lt"/>
          <a:ea typeface="+mn-ea"/>
          <a:cs typeface="+mn-cs"/>
        </a:defRPr>
      </a:lvl3pPr>
      <a:lvl4pPr marL="17602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4pPr>
      <a:lvl5pPr marL="226314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5pPr>
      <a:lvl6pPr marL="276606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6pPr>
      <a:lvl7pPr marL="326898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7pPr>
      <a:lvl8pPr marL="377190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8pPr>
      <a:lvl9pPr marL="42748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9pPr>
    </p:bodyStyle>
    <p:otherStyle>
      <a:defPPr>
        <a:defRPr lang="en-US"/>
      </a:defPPr>
      <a:lvl1pPr marL="0" algn="l" defTabSz="1005840" rtl="0" eaLnBrk="1" latinLnBrk="0" hangingPunct="1">
        <a:defRPr sz="1980" kern="1200">
          <a:solidFill>
            <a:schemeClr val="tx1"/>
          </a:solidFill>
          <a:latin typeface="+mn-lt"/>
          <a:ea typeface="+mn-ea"/>
          <a:cs typeface="+mn-cs"/>
        </a:defRPr>
      </a:lvl1pPr>
      <a:lvl2pPr marL="502920" algn="l" defTabSz="1005840" rtl="0" eaLnBrk="1" latinLnBrk="0" hangingPunct="1">
        <a:defRPr sz="1980" kern="1200">
          <a:solidFill>
            <a:schemeClr val="tx1"/>
          </a:solidFill>
          <a:latin typeface="+mn-lt"/>
          <a:ea typeface="+mn-ea"/>
          <a:cs typeface="+mn-cs"/>
        </a:defRPr>
      </a:lvl2pPr>
      <a:lvl3pPr marL="1005840" algn="l" defTabSz="1005840" rtl="0" eaLnBrk="1" latinLnBrk="0" hangingPunct="1">
        <a:defRPr sz="1980" kern="1200">
          <a:solidFill>
            <a:schemeClr val="tx1"/>
          </a:solidFill>
          <a:latin typeface="+mn-lt"/>
          <a:ea typeface="+mn-ea"/>
          <a:cs typeface="+mn-cs"/>
        </a:defRPr>
      </a:lvl3pPr>
      <a:lvl4pPr marL="1508760" algn="l" defTabSz="1005840" rtl="0" eaLnBrk="1" latinLnBrk="0" hangingPunct="1">
        <a:defRPr sz="1980" kern="1200">
          <a:solidFill>
            <a:schemeClr val="tx1"/>
          </a:solidFill>
          <a:latin typeface="+mn-lt"/>
          <a:ea typeface="+mn-ea"/>
          <a:cs typeface="+mn-cs"/>
        </a:defRPr>
      </a:lvl4pPr>
      <a:lvl5pPr marL="2011680" algn="l" defTabSz="1005840" rtl="0" eaLnBrk="1" latinLnBrk="0" hangingPunct="1">
        <a:defRPr sz="1980" kern="1200">
          <a:solidFill>
            <a:schemeClr val="tx1"/>
          </a:solidFill>
          <a:latin typeface="+mn-lt"/>
          <a:ea typeface="+mn-ea"/>
          <a:cs typeface="+mn-cs"/>
        </a:defRPr>
      </a:lvl5pPr>
      <a:lvl6pPr marL="2514600" algn="l" defTabSz="1005840" rtl="0" eaLnBrk="1" latinLnBrk="0" hangingPunct="1">
        <a:defRPr sz="1980" kern="1200">
          <a:solidFill>
            <a:schemeClr val="tx1"/>
          </a:solidFill>
          <a:latin typeface="+mn-lt"/>
          <a:ea typeface="+mn-ea"/>
          <a:cs typeface="+mn-cs"/>
        </a:defRPr>
      </a:lvl6pPr>
      <a:lvl7pPr marL="3017520" algn="l" defTabSz="1005840" rtl="0" eaLnBrk="1" latinLnBrk="0" hangingPunct="1">
        <a:defRPr sz="1980" kern="1200">
          <a:solidFill>
            <a:schemeClr val="tx1"/>
          </a:solidFill>
          <a:latin typeface="+mn-lt"/>
          <a:ea typeface="+mn-ea"/>
          <a:cs typeface="+mn-cs"/>
        </a:defRPr>
      </a:lvl7pPr>
      <a:lvl8pPr marL="3520440" algn="l" defTabSz="1005840" rtl="0" eaLnBrk="1" latinLnBrk="0" hangingPunct="1">
        <a:defRPr sz="1980" kern="1200">
          <a:solidFill>
            <a:schemeClr val="tx1"/>
          </a:solidFill>
          <a:latin typeface="+mn-lt"/>
          <a:ea typeface="+mn-ea"/>
          <a:cs typeface="+mn-cs"/>
        </a:defRPr>
      </a:lvl8pPr>
      <a:lvl9pPr marL="4023360" algn="l" defTabSz="1005840" rtl="0" eaLnBrk="1" latinLnBrk="0" hangingPunct="1">
        <a:defRPr sz="198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mailto:labsafety@columbia.edu"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3.png"/><Relationship Id="rId5" Type="http://schemas.openxmlformats.org/officeDocument/2006/relationships/image" Target="../media/image2.jpeg"/><Relationship Id="rId4" Type="http://schemas.openxmlformats.org/officeDocument/2006/relationships/image" Target="../media/image1.jpeg"/></Relationships>
</file>

<file path=ppt/slides/_rels/slide1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8" Type="http://schemas.openxmlformats.org/officeDocument/2006/relationships/image" Target="../media/image19.png"/><Relationship Id="rId13" Type="http://schemas.openxmlformats.org/officeDocument/2006/relationships/hyperlink" Target="mailto:lasersafety@columbia.edu" TargetMode="External"/><Relationship Id="rId3" Type="http://schemas.openxmlformats.org/officeDocument/2006/relationships/notesSlide" Target="../notesSlides/notesSlide7.xml"/><Relationship Id="rId7" Type="http://schemas.openxmlformats.org/officeDocument/2006/relationships/image" Target="../media/image18.png"/><Relationship Id="rId12" Type="http://schemas.openxmlformats.org/officeDocument/2006/relationships/image" Target="../media/image22.jpeg"/><Relationship Id="rId2" Type="http://schemas.openxmlformats.org/officeDocument/2006/relationships/slideLayout" Target="../slideLayouts/slideLayout11.xml"/><Relationship Id="rId1" Type="http://schemas.openxmlformats.org/officeDocument/2006/relationships/tags" Target="../tags/tag4.xml"/><Relationship Id="rId6" Type="http://schemas.openxmlformats.org/officeDocument/2006/relationships/image" Target="../media/image17.png"/><Relationship Id="rId11" Type="http://schemas.openxmlformats.org/officeDocument/2006/relationships/image" Target="../media/image21.jpeg"/><Relationship Id="rId5" Type="http://schemas.openxmlformats.org/officeDocument/2006/relationships/image" Target="../media/image16.png"/><Relationship Id="rId15" Type="http://schemas.openxmlformats.org/officeDocument/2006/relationships/hyperlink" Target="mailto:labsafety@columbia.edu" TargetMode="External"/><Relationship Id="rId10" Type="http://schemas.openxmlformats.org/officeDocument/2006/relationships/image" Target="../media/image20.jpeg"/><Relationship Id="rId4" Type="http://schemas.openxmlformats.org/officeDocument/2006/relationships/image" Target="../media/image2.jpeg"/><Relationship Id="rId9" Type="http://schemas.openxmlformats.org/officeDocument/2006/relationships/image" Target="../media/image15.jpeg"/><Relationship Id="rId14" Type="http://schemas.openxmlformats.org/officeDocument/2006/relationships/hyperlink" Target="mailto:rso-ehrs@columbia.edu" TargetMode="External"/></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2.xml"/><Relationship Id="rId1" Type="http://schemas.openxmlformats.org/officeDocument/2006/relationships/tags" Target="../tags/tag5.xml"/><Relationship Id="rId4" Type="http://schemas.openxmlformats.org/officeDocument/2006/relationships/image" Target="../media/image2.jpeg"/></Relationships>
</file>

<file path=ppt/slides/_rels/slide13.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jpeg"/><Relationship Id="rId1" Type="http://schemas.openxmlformats.org/officeDocument/2006/relationships/slideLayout" Target="../slideLayouts/slideLayout11.xml"/><Relationship Id="rId4" Type="http://schemas.openxmlformats.org/officeDocument/2006/relationships/image" Target="../media/image18.png"/></Relationships>
</file>

<file path=ppt/slides/_rels/slide14.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jpeg"/><Relationship Id="rId1" Type="http://schemas.openxmlformats.org/officeDocument/2006/relationships/slideLayout" Target="../slideLayouts/slideLayout11.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hyperlink" Target="mailto:labsafety@columbia.edu" TargetMode="External"/><Relationship Id="rId1" Type="http://schemas.openxmlformats.org/officeDocument/2006/relationships/slideLayout" Target="../slideLayouts/slideLayout2.xml"/><Relationship Id="rId4" Type="http://schemas.openxmlformats.org/officeDocument/2006/relationships/image" Target="../media/image2.jpeg"/></Relationships>
</file>

<file path=ppt/slides/_rels/slide3.xml.rels><?xml version="1.0" encoding="UTF-8" standalone="yes"?>
<Relationships xmlns="http://schemas.openxmlformats.org/package/2006/relationships"><Relationship Id="rId8" Type="http://schemas.openxmlformats.org/officeDocument/2006/relationships/image" Target="../media/image8.png"/><Relationship Id="rId13" Type="http://schemas.openxmlformats.org/officeDocument/2006/relationships/image" Target="../media/image13.gif"/><Relationship Id="rId3" Type="http://schemas.openxmlformats.org/officeDocument/2006/relationships/notesSlide" Target="../notesSlides/notesSlide2.xml"/><Relationship Id="rId7" Type="http://schemas.openxmlformats.org/officeDocument/2006/relationships/image" Target="../media/image7.png"/><Relationship Id="rId12" Type="http://schemas.openxmlformats.org/officeDocument/2006/relationships/image" Target="../media/image12.gif"/><Relationship Id="rId2" Type="http://schemas.openxmlformats.org/officeDocument/2006/relationships/slideLayout" Target="../slideLayouts/slideLayout2.xml"/><Relationship Id="rId1" Type="http://schemas.openxmlformats.org/officeDocument/2006/relationships/tags" Target="../tags/tag1.xml"/><Relationship Id="rId6" Type="http://schemas.openxmlformats.org/officeDocument/2006/relationships/image" Target="../media/image6.png"/><Relationship Id="rId11" Type="http://schemas.openxmlformats.org/officeDocument/2006/relationships/image" Target="../media/image11.gif"/><Relationship Id="rId5" Type="http://schemas.openxmlformats.org/officeDocument/2006/relationships/image" Target="../media/image5.png"/><Relationship Id="rId15" Type="http://schemas.openxmlformats.org/officeDocument/2006/relationships/image" Target="../media/image2.jpeg"/><Relationship Id="rId10" Type="http://schemas.openxmlformats.org/officeDocument/2006/relationships/image" Target="../media/image10.gif"/><Relationship Id="rId4" Type="http://schemas.openxmlformats.org/officeDocument/2006/relationships/image" Target="../media/image4.png"/><Relationship Id="rId9" Type="http://schemas.openxmlformats.org/officeDocument/2006/relationships/image" Target="../media/image9.gif"/><Relationship Id="rId14" Type="http://schemas.openxmlformats.org/officeDocument/2006/relationships/image" Target="../media/image14.gif"/></Relationships>
</file>

<file path=ppt/slides/_rels/slide4.xml.rels><?xml version="1.0" encoding="UTF-8" standalone="yes"?>
<Relationships xmlns="http://schemas.openxmlformats.org/package/2006/relationships"><Relationship Id="rId8" Type="http://schemas.openxmlformats.org/officeDocument/2006/relationships/image" Target="../media/image18.png"/><Relationship Id="rId13" Type="http://schemas.openxmlformats.org/officeDocument/2006/relationships/hyperlink" Target="mailto:lasersafety@columbia.edu" TargetMode="External"/><Relationship Id="rId3" Type="http://schemas.openxmlformats.org/officeDocument/2006/relationships/notesSlide" Target="../notesSlides/notesSlide3.xml"/><Relationship Id="rId7" Type="http://schemas.openxmlformats.org/officeDocument/2006/relationships/image" Target="../media/image17.png"/><Relationship Id="rId12" Type="http://schemas.openxmlformats.org/officeDocument/2006/relationships/image" Target="../media/image22.jpeg"/><Relationship Id="rId2" Type="http://schemas.openxmlformats.org/officeDocument/2006/relationships/slideLayout" Target="../slideLayouts/slideLayout11.xml"/><Relationship Id="rId1" Type="http://schemas.openxmlformats.org/officeDocument/2006/relationships/tags" Target="../tags/tag2.xml"/><Relationship Id="rId6" Type="http://schemas.openxmlformats.org/officeDocument/2006/relationships/image" Target="../media/image16.png"/><Relationship Id="rId11" Type="http://schemas.openxmlformats.org/officeDocument/2006/relationships/image" Target="../media/image21.jpeg"/><Relationship Id="rId5" Type="http://schemas.openxmlformats.org/officeDocument/2006/relationships/image" Target="../media/image2.jpeg"/><Relationship Id="rId15" Type="http://schemas.openxmlformats.org/officeDocument/2006/relationships/hyperlink" Target="mailto:labsafety@columbia.edu" TargetMode="External"/><Relationship Id="rId10" Type="http://schemas.openxmlformats.org/officeDocument/2006/relationships/image" Target="../media/image20.jpeg"/><Relationship Id="rId4" Type="http://schemas.openxmlformats.org/officeDocument/2006/relationships/image" Target="../media/image15.jpeg"/><Relationship Id="rId9" Type="http://schemas.openxmlformats.org/officeDocument/2006/relationships/image" Target="../media/image19.png"/><Relationship Id="rId14" Type="http://schemas.openxmlformats.org/officeDocument/2006/relationships/hyperlink" Target="mailto:rso-ehrs@columbia.edu"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24.jpeg"/><Relationship Id="rId7" Type="http://schemas.openxmlformats.org/officeDocument/2006/relationships/image" Target="../media/image26.png"/><Relationship Id="rId2" Type="http://schemas.openxmlformats.org/officeDocument/2006/relationships/image" Target="../media/image23.png"/><Relationship Id="rId1" Type="http://schemas.openxmlformats.org/officeDocument/2006/relationships/slideLayout" Target="../slideLayouts/slideLayout1.xml"/><Relationship Id="rId6" Type="http://schemas.openxmlformats.org/officeDocument/2006/relationships/hyperlink" Target="https://proofmart.com/product/burn-png-burn-clipart-fire-flames-png-icon-png-2/" TargetMode="External"/><Relationship Id="rId5" Type="http://schemas.openxmlformats.org/officeDocument/2006/relationships/image" Target="../media/image25.png"/><Relationship Id="rId4" Type="http://schemas.openxmlformats.org/officeDocument/2006/relationships/hyperlink" Target="http://www.suemarie.info/2016/01/first-aid-be-prepared-in-your-vehicle.html" TargetMode="External"/></Relationships>
</file>

<file path=ppt/slides/_rels/slide6.xml.rels><?xml version="1.0" encoding="UTF-8" standalone="yes"?>
<Relationships xmlns="http://schemas.openxmlformats.org/package/2006/relationships"><Relationship Id="rId3" Type="http://schemas.openxmlformats.org/officeDocument/2006/relationships/hyperlink" Target="mailto:labsafety@columbia.edu" TargetMode="External"/><Relationship Id="rId2" Type="http://schemas.openxmlformats.org/officeDocument/2006/relationships/notesSlide" Target="../notesSlides/notesSlide4.xml"/><Relationship Id="rId1" Type="http://schemas.openxmlformats.org/officeDocument/2006/relationships/slideLayout" Target="../slideLayouts/slideLayout1.xml"/><Relationship Id="rId5" Type="http://schemas.openxmlformats.org/officeDocument/2006/relationships/image" Target="../media/image2.jpeg"/><Relationship Id="rId4" Type="http://schemas.openxmlformats.org/officeDocument/2006/relationships/image" Target="../media/image1.jpeg"/></Relationships>
</file>

<file path=ppt/slides/_rels/slide7.xml.rels><?xml version="1.0" encoding="UTF-8" standalone="yes"?>
<Relationships xmlns="http://schemas.openxmlformats.org/package/2006/relationships"><Relationship Id="rId3" Type="http://schemas.openxmlformats.org/officeDocument/2006/relationships/hyperlink" Target="https://research.columbia.edu/lion" TargetMode="External"/><Relationship Id="rId2" Type="http://schemas.openxmlformats.org/officeDocument/2006/relationships/slideLayout" Target="../slideLayouts/slideLayout13.xml"/><Relationship Id="rId1" Type="http://schemas.openxmlformats.org/officeDocument/2006/relationships/tags" Target="../tags/tag3.xml"/><Relationship Id="rId4" Type="http://schemas.openxmlformats.org/officeDocument/2006/relationships/image" Target="../media/image2.jpeg"/></Relationships>
</file>

<file path=ppt/slides/_rels/slide8.xml.rels><?xml version="1.0" encoding="UTF-8" standalone="yes"?>
<Relationships xmlns="http://schemas.openxmlformats.org/package/2006/relationships"><Relationship Id="rId8" Type="http://schemas.openxmlformats.org/officeDocument/2006/relationships/image" Target="../media/image27.png"/><Relationship Id="rId3" Type="http://schemas.openxmlformats.org/officeDocument/2006/relationships/hyperlink" Target="http://www.suemarie.info/2016/01/first-aid-be-prepared-in-your-vehicle.html" TargetMode="External"/><Relationship Id="rId7" Type="http://schemas.openxmlformats.org/officeDocument/2006/relationships/hyperlink" Target="mailto:labsafety@columbia.edu" TargetMode="External"/><Relationship Id="rId2" Type="http://schemas.openxmlformats.org/officeDocument/2006/relationships/image" Target="../media/image24.jpeg"/><Relationship Id="rId1" Type="http://schemas.openxmlformats.org/officeDocument/2006/relationships/slideLayout" Target="../slideLayouts/slideLayout13.xml"/><Relationship Id="rId6" Type="http://schemas.openxmlformats.org/officeDocument/2006/relationships/hyperlink" Target="https://research.columbia.edu/lion" TargetMode="External"/><Relationship Id="rId5" Type="http://schemas.openxmlformats.org/officeDocument/2006/relationships/hyperlink" Target="https://proofmart.com/product/burn-png-burn-clipart-fire-flames-png-icon-png-2/" TargetMode="External"/><Relationship Id="rId10" Type="http://schemas.openxmlformats.org/officeDocument/2006/relationships/image" Target="../media/image2.jpeg"/><Relationship Id="rId4" Type="http://schemas.openxmlformats.org/officeDocument/2006/relationships/image" Target="../media/image25.png"/><Relationship Id="rId9" Type="http://schemas.openxmlformats.org/officeDocument/2006/relationships/image" Target="../media/image28.png"/></Relationships>
</file>

<file path=ppt/slides/_rels/slide9.xml.rels><?xml version="1.0" encoding="UTF-8" standalone="yes"?>
<Relationships xmlns="http://schemas.openxmlformats.org/package/2006/relationships"><Relationship Id="rId8" Type="http://schemas.openxmlformats.org/officeDocument/2006/relationships/image" Target="../media/image9.gif"/><Relationship Id="rId13" Type="http://schemas.openxmlformats.org/officeDocument/2006/relationships/image" Target="../media/image14.gif"/><Relationship Id="rId3" Type="http://schemas.openxmlformats.org/officeDocument/2006/relationships/image" Target="../media/image4.png"/><Relationship Id="rId7" Type="http://schemas.openxmlformats.org/officeDocument/2006/relationships/image" Target="../media/image8.png"/><Relationship Id="rId12" Type="http://schemas.openxmlformats.org/officeDocument/2006/relationships/image" Target="../media/image13.gif"/><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7.png"/><Relationship Id="rId11" Type="http://schemas.openxmlformats.org/officeDocument/2006/relationships/image" Target="../media/image12.gif"/><Relationship Id="rId5" Type="http://schemas.openxmlformats.org/officeDocument/2006/relationships/image" Target="../media/image6.png"/><Relationship Id="rId10" Type="http://schemas.openxmlformats.org/officeDocument/2006/relationships/image" Target="../media/image11.gif"/><Relationship Id="rId4" Type="http://schemas.openxmlformats.org/officeDocument/2006/relationships/image" Target="../media/image5.png"/><Relationship Id="rId9" Type="http://schemas.openxmlformats.org/officeDocument/2006/relationships/image" Target="../media/image10.gif"/><Relationship Id="rId14" Type="http://schemas.openxmlformats.org/officeDocument/2006/relationships/image" Target="../media/image2.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53"/>
        <p:cNvGrpSpPr/>
        <p:nvPr/>
      </p:nvGrpSpPr>
      <p:grpSpPr>
        <a:xfrm>
          <a:off x="0" y="0"/>
          <a:ext cx="0" cy="0"/>
          <a:chOff x="0" y="0"/>
          <a:chExt cx="0" cy="0"/>
        </a:xfrm>
      </p:grpSpPr>
      <p:sp>
        <p:nvSpPr>
          <p:cNvPr id="57" name="Google Shape;57;p13"/>
          <p:cNvSpPr txBox="1"/>
          <p:nvPr/>
        </p:nvSpPr>
        <p:spPr>
          <a:xfrm>
            <a:off x="571862" y="1770155"/>
            <a:ext cx="4929481" cy="4893617"/>
          </a:xfrm>
          <a:prstGeom prst="rect">
            <a:avLst/>
          </a:prstGeom>
          <a:noFill/>
          <a:ln>
            <a:noFill/>
          </a:ln>
        </p:spPr>
        <p:txBody>
          <a:bodyPr spcFirstLastPara="1" wrap="square" lIns="91425" tIns="91425" rIns="91425" bIns="91425" anchor="t" anchorCtr="0">
            <a:spAutoFit/>
          </a:bodyPr>
          <a:lstStyle/>
          <a:p>
            <a:endParaRPr lang="en" sz="1600" dirty="0"/>
          </a:p>
          <a:p>
            <a:r>
              <a:rPr lang="en" sz="1600" u="sng" dirty="0"/>
              <a:t>This file can be used to generate door signs for all laboratories at Morningside. This process should take 5-10 minutes.</a:t>
            </a:r>
            <a:endParaRPr lang="en" sz="1600" dirty="0">
              <a:solidFill>
                <a:srgbClr val="808080"/>
              </a:solidFill>
            </a:endParaRPr>
          </a:p>
          <a:p>
            <a:endParaRPr lang="en" sz="1800" dirty="0"/>
          </a:p>
          <a:p>
            <a:r>
              <a:rPr lang="en" sz="1600" dirty="0">
                <a:solidFill>
                  <a:schemeClr val="tx1">
                    <a:lumMod val="85000"/>
                    <a:lumOff val="15000"/>
                  </a:schemeClr>
                </a:solidFill>
              </a:rPr>
              <a:t>1) Please download this file and open in PowerPoint for best results. </a:t>
            </a:r>
          </a:p>
          <a:p>
            <a:endParaRPr lang="en" sz="1600" dirty="0">
              <a:solidFill>
                <a:schemeClr val="tx1">
                  <a:lumMod val="85000"/>
                  <a:lumOff val="15000"/>
                </a:schemeClr>
              </a:solidFill>
            </a:endParaRPr>
          </a:p>
          <a:p>
            <a:r>
              <a:rPr lang="en" sz="1600" dirty="0">
                <a:solidFill>
                  <a:schemeClr val="tx1">
                    <a:lumMod val="85000"/>
                    <a:lumOff val="15000"/>
                  </a:schemeClr>
                </a:solidFill>
              </a:rPr>
              <a:t>2) Determine what door sign your laboratory has:</a:t>
            </a:r>
          </a:p>
          <a:p>
            <a:r>
              <a:rPr lang="en" sz="1600" b="1" dirty="0">
                <a:solidFill>
                  <a:schemeClr val="tx1">
                    <a:lumMod val="85000"/>
                    <a:lumOff val="15000"/>
                  </a:schemeClr>
                </a:solidFill>
              </a:rPr>
              <a:t>• No door sign holder or one page door sign (</a:t>
            </a:r>
            <a:r>
              <a:rPr lang="en" sz="1600" b="1" u="sng" dirty="0">
                <a:solidFill>
                  <a:schemeClr val="tx1">
                    <a:lumMod val="85000"/>
                    <a:lumOff val="15000"/>
                  </a:schemeClr>
                </a:solidFill>
              </a:rPr>
              <a:t>Go to slide 2)</a:t>
            </a:r>
            <a:endParaRPr lang="en" b="1" u="sng" dirty="0">
              <a:solidFill>
                <a:schemeClr val="tx1">
                  <a:lumMod val="85000"/>
                  <a:lumOff val="15000"/>
                </a:schemeClr>
              </a:solidFill>
            </a:endParaRPr>
          </a:p>
          <a:p>
            <a:r>
              <a:rPr lang="en" sz="1600" dirty="0">
                <a:solidFill>
                  <a:schemeClr val="tx1">
                    <a:lumMod val="85000"/>
                    <a:lumOff val="15000"/>
                  </a:schemeClr>
                </a:solidFill>
              </a:rPr>
              <a:t>• </a:t>
            </a:r>
            <a:r>
              <a:rPr lang="en" sz="1600" b="1" dirty="0">
                <a:solidFill>
                  <a:schemeClr val="tx1">
                    <a:lumMod val="85000"/>
                    <a:lumOff val="15000"/>
                  </a:schemeClr>
                </a:solidFill>
              </a:rPr>
              <a:t>4 x 4 door sign holder  (</a:t>
            </a:r>
            <a:r>
              <a:rPr lang="en" sz="1600" b="1" u="sng" dirty="0">
                <a:solidFill>
                  <a:schemeClr val="tx1">
                    <a:lumMod val="85000"/>
                    <a:lumOff val="15000"/>
                  </a:schemeClr>
                </a:solidFill>
              </a:rPr>
              <a:t>Skip to Slide 5</a:t>
            </a:r>
            <a:r>
              <a:rPr lang="en" sz="1600" b="1" dirty="0">
                <a:solidFill>
                  <a:schemeClr val="tx1">
                    <a:lumMod val="85000"/>
                    <a:lumOff val="15000"/>
                  </a:schemeClr>
                </a:solidFill>
              </a:rPr>
              <a:t>)</a:t>
            </a:r>
            <a:endParaRPr lang="en" dirty="0">
              <a:solidFill>
                <a:schemeClr val="tx1">
                  <a:lumMod val="85000"/>
                  <a:lumOff val="15000"/>
                </a:schemeClr>
              </a:solidFill>
            </a:endParaRPr>
          </a:p>
          <a:p>
            <a:endParaRPr lang="en" sz="1600" dirty="0">
              <a:solidFill>
                <a:schemeClr val="tx1">
                  <a:lumMod val="85000"/>
                  <a:lumOff val="15000"/>
                </a:schemeClr>
              </a:solidFill>
            </a:endParaRPr>
          </a:p>
          <a:p>
            <a:r>
              <a:rPr lang="en" sz="1600" dirty="0">
                <a:solidFill>
                  <a:schemeClr val="tx1">
                    <a:lumMod val="85000"/>
                    <a:lumOff val="15000"/>
                  </a:schemeClr>
                </a:solidFill>
              </a:rPr>
              <a:t> 3) Please follow instructions on individual slides and fill out each door sign to the best of your ability. </a:t>
            </a:r>
            <a:endParaRPr lang="en" dirty="0">
              <a:solidFill>
                <a:schemeClr val="tx1">
                  <a:lumMod val="85000"/>
                  <a:lumOff val="15000"/>
                </a:schemeClr>
              </a:solidFill>
            </a:endParaRPr>
          </a:p>
          <a:p>
            <a:endParaRPr lang="en" sz="1600" dirty="0">
              <a:solidFill>
                <a:schemeClr val="tx1">
                  <a:lumMod val="85000"/>
                  <a:lumOff val="15000"/>
                </a:schemeClr>
              </a:solidFill>
            </a:endParaRPr>
          </a:p>
          <a:p>
            <a:r>
              <a:rPr lang="en" sz="1600" dirty="0">
                <a:solidFill>
                  <a:schemeClr val="tx1">
                    <a:lumMod val="85000"/>
                    <a:lumOff val="15000"/>
                  </a:schemeClr>
                </a:solidFill>
              </a:rPr>
              <a:t>Please contact </a:t>
            </a:r>
            <a:r>
              <a:rPr lang="en" sz="1600" u="sng" dirty="0">
                <a:hlinkClick r:id="rId3"/>
              </a:rPr>
              <a:t>labsafety@</a:t>
            </a:r>
            <a:r>
              <a:rPr lang="en-US" sz="1600" u="sng" dirty="0">
                <a:hlinkClick r:id="rId3"/>
              </a:rPr>
              <a:t>c</a:t>
            </a:r>
            <a:r>
              <a:rPr lang="en" sz="1600" u="sng" dirty="0">
                <a:hlinkClick r:id="rId3"/>
              </a:rPr>
              <a:t>olumbia.</a:t>
            </a:r>
            <a:r>
              <a:rPr lang="en" sz="1600" dirty="0">
                <a:hlinkClick r:id="rId3"/>
              </a:rPr>
              <a:t>edu</a:t>
            </a:r>
            <a:r>
              <a:rPr lang="en" sz="1600" dirty="0"/>
              <a:t> </a:t>
            </a:r>
            <a:r>
              <a:rPr lang="en" sz="1600" dirty="0">
                <a:solidFill>
                  <a:schemeClr val="tx1">
                    <a:lumMod val="85000"/>
                    <a:lumOff val="15000"/>
                  </a:schemeClr>
                </a:solidFill>
              </a:rPr>
              <a:t>if you have any questions or concerns about this sign maker. Thank you! </a:t>
            </a:r>
          </a:p>
        </p:txBody>
      </p:sp>
      <p:grpSp>
        <p:nvGrpSpPr>
          <p:cNvPr id="10" name="Group 9">
            <a:extLst>
              <a:ext uri="{FF2B5EF4-FFF2-40B4-BE49-F238E27FC236}">
                <a16:creationId xmlns:a16="http://schemas.microsoft.com/office/drawing/2014/main" id="{4A2D81F6-D47E-41D5-8CB8-875789574B0D}"/>
              </a:ext>
            </a:extLst>
          </p:cNvPr>
          <p:cNvGrpSpPr/>
          <p:nvPr/>
        </p:nvGrpSpPr>
        <p:grpSpPr>
          <a:xfrm>
            <a:off x="5839969" y="3893039"/>
            <a:ext cx="2940340" cy="2799488"/>
            <a:chOff x="5713235" y="830813"/>
            <a:chExt cx="3156439" cy="3211347"/>
          </a:xfrm>
        </p:grpSpPr>
        <p:pic>
          <p:nvPicPr>
            <p:cNvPr id="5" name="Picture 4" descr="A white board with red text on it&#10;&#10;Description automatically generated">
              <a:extLst>
                <a:ext uri="{FF2B5EF4-FFF2-40B4-BE49-F238E27FC236}">
                  <a16:creationId xmlns:a16="http://schemas.microsoft.com/office/drawing/2014/main" id="{B88DF7FE-96F9-2ADA-89B4-5D3C05618840}"/>
                </a:ext>
              </a:extLst>
            </p:cNvPr>
            <p:cNvPicPr>
              <a:picLocks noChangeAspect="1"/>
            </p:cNvPicPr>
            <p:nvPr/>
          </p:nvPicPr>
          <p:blipFill rotWithShape="1">
            <a:blip r:embed="rId4"/>
            <a:srcRect l="15752" t="5529" r="16405" b="2440"/>
            <a:stretch/>
          </p:blipFill>
          <p:spPr>
            <a:xfrm rot="10800000">
              <a:off x="5713235" y="830813"/>
              <a:ext cx="3156439" cy="3211347"/>
            </a:xfrm>
            <a:prstGeom prst="rect">
              <a:avLst/>
            </a:prstGeom>
          </p:spPr>
        </p:pic>
        <p:sp>
          <p:nvSpPr>
            <p:cNvPr id="6" name="Rectangle 5">
              <a:extLst>
                <a:ext uri="{FF2B5EF4-FFF2-40B4-BE49-F238E27FC236}">
                  <a16:creationId xmlns:a16="http://schemas.microsoft.com/office/drawing/2014/main" id="{1B67E437-E70A-023A-949F-C689A796D4D6}"/>
                </a:ext>
              </a:extLst>
            </p:cNvPr>
            <p:cNvSpPr/>
            <p:nvPr/>
          </p:nvSpPr>
          <p:spPr>
            <a:xfrm>
              <a:off x="6144426" y="2383743"/>
              <a:ext cx="837488" cy="18800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Quad 1</a:t>
              </a:r>
            </a:p>
          </p:txBody>
        </p:sp>
        <p:sp>
          <p:nvSpPr>
            <p:cNvPr id="7" name="Rectangle 6">
              <a:extLst>
                <a:ext uri="{FF2B5EF4-FFF2-40B4-BE49-F238E27FC236}">
                  <a16:creationId xmlns:a16="http://schemas.microsoft.com/office/drawing/2014/main" id="{FA631DF7-6CD8-061C-824B-22E0088E1ED3}"/>
                </a:ext>
              </a:extLst>
            </p:cNvPr>
            <p:cNvSpPr/>
            <p:nvPr/>
          </p:nvSpPr>
          <p:spPr>
            <a:xfrm>
              <a:off x="7634970" y="2383743"/>
              <a:ext cx="837488" cy="18800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Quad 2</a:t>
              </a:r>
            </a:p>
          </p:txBody>
        </p:sp>
        <p:sp>
          <p:nvSpPr>
            <p:cNvPr id="8" name="Rectangle 7">
              <a:extLst>
                <a:ext uri="{FF2B5EF4-FFF2-40B4-BE49-F238E27FC236}">
                  <a16:creationId xmlns:a16="http://schemas.microsoft.com/office/drawing/2014/main" id="{71602AA0-B190-D31E-513F-977368FB8BEB}"/>
                </a:ext>
              </a:extLst>
            </p:cNvPr>
            <p:cNvSpPr/>
            <p:nvPr/>
          </p:nvSpPr>
          <p:spPr>
            <a:xfrm>
              <a:off x="6144426" y="3296718"/>
              <a:ext cx="837488" cy="18800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Quad 3</a:t>
              </a:r>
            </a:p>
          </p:txBody>
        </p:sp>
        <p:sp>
          <p:nvSpPr>
            <p:cNvPr id="9" name="Rectangle 8">
              <a:extLst>
                <a:ext uri="{FF2B5EF4-FFF2-40B4-BE49-F238E27FC236}">
                  <a16:creationId xmlns:a16="http://schemas.microsoft.com/office/drawing/2014/main" id="{9E47BF7A-53DA-98AF-1C8D-227C56B38129}"/>
                </a:ext>
              </a:extLst>
            </p:cNvPr>
            <p:cNvSpPr/>
            <p:nvPr/>
          </p:nvSpPr>
          <p:spPr>
            <a:xfrm>
              <a:off x="7634970" y="3296718"/>
              <a:ext cx="837488" cy="18800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Quad 4</a:t>
              </a:r>
            </a:p>
          </p:txBody>
        </p:sp>
      </p:grpSp>
      <p:sp>
        <p:nvSpPr>
          <p:cNvPr id="3" name="TextBox 2">
            <a:extLst>
              <a:ext uri="{FF2B5EF4-FFF2-40B4-BE49-F238E27FC236}">
                <a16:creationId xmlns:a16="http://schemas.microsoft.com/office/drawing/2014/main" id="{545C1826-92DE-4132-86F9-AFF65D9AC9B1}"/>
              </a:ext>
            </a:extLst>
          </p:cNvPr>
          <p:cNvSpPr txBox="1"/>
          <p:nvPr/>
        </p:nvSpPr>
        <p:spPr>
          <a:xfrm>
            <a:off x="515997" y="443383"/>
            <a:ext cx="8905461" cy="954107"/>
          </a:xfrm>
          <a:prstGeom prst="rect">
            <a:avLst/>
          </a:prstGeom>
          <a:noFill/>
        </p:spPr>
        <p:txBody>
          <a:bodyPr wrap="square" lIns="91440" tIns="45720" rIns="91440" bIns="45720" rtlCol="0" anchor="t">
            <a:spAutoFit/>
          </a:bodyPr>
          <a:lstStyle/>
          <a:p>
            <a:r>
              <a:rPr lang="en" sz="2000" b="1" dirty="0"/>
              <a:t>Welcome to the Morningside laboratory door sign generator courtesy of Environmental Health &amp; Safety! </a:t>
            </a:r>
          </a:p>
          <a:p>
            <a:endParaRPr lang="en-US" sz="1600" dirty="0"/>
          </a:p>
        </p:txBody>
      </p:sp>
      <p:pic>
        <p:nvPicPr>
          <p:cNvPr id="1027" name="Picture 6" descr="image002">
            <a:extLst>
              <a:ext uri="{FF2B5EF4-FFF2-40B4-BE49-F238E27FC236}">
                <a16:creationId xmlns:a16="http://schemas.microsoft.com/office/drawing/2014/main" id="{A04E10E6-D436-4F7F-A299-8CB5C46D05BB}"/>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201734" y="6807619"/>
            <a:ext cx="2362200" cy="390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 name="Picture 24">
            <a:extLst>
              <a:ext uri="{FF2B5EF4-FFF2-40B4-BE49-F238E27FC236}">
                <a16:creationId xmlns:a16="http://schemas.microsoft.com/office/drawing/2014/main" id="{AC650978-BF06-8393-DB56-8690FFB032F4}"/>
              </a:ext>
            </a:extLst>
          </p:cNvPr>
          <p:cNvPicPr>
            <a:picLocks noChangeAspect="1"/>
          </p:cNvPicPr>
          <p:nvPr/>
        </p:nvPicPr>
        <p:blipFill>
          <a:blip r:embed="rId6"/>
          <a:stretch>
            <a:fillRect/>
          </a:stretch>
        </p:blipFill>
        <p:spPr>
          <a:xfrm>
            <a:off x="5854322" y="1722261"/>
            <a:ext cx="2737850" cy="2053388"/>
          </a:xfrm>
          <a:prstGeom prst="rect">
            <a:avLst/>
          </a:prstGeom>
        </p:spPr>
      </p:pic>
      <p:sp>
        <p:nvSpPr>
          <p:cNvPr id="4" name="TextBox 3">
            <a:extLst>
              <a:ext uri="{FF2B5EF4-FFF2-40B4-BE49-F238E27FC236}">
                <a16:creationId xmlns:a16="http://schemas.microsoft.com/office/drawing/2014/main" id="{F02F8764-3DF7-0B3B-5FD9-2C1D1BB34619}"/>
              </a:ext>
            </a:extLst>
          </p:cNvPr>
          <p:cNvSpPr txBox="1"/>
          <p:nvPr/>
        </p:nvSpPr>
        <p:spPr>
          <a:xfrm>
            <a:off x="457200" y="1094924"/>
            <a:ext cx="9144000" cy="81253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 i="1" dirty="0">
                <a:solidFill>
                  <a:srgbClr val="FF0000"/>
                </a:solidFill>
              </a:rPr>
              <a:t>In the event of an emergency, it is required for laboratory spaces to have emergency contact information as well as laboratory hazards posted on the outside of each laboratory door. Completion of this door sign generator is required by EH&amp;S. </a:t>
            </a:r>
            <a:endParaRPr lang="en-US" i="1" dirty="0">
              <a:solidFill>
                <a:srgbClr val="FF0000"/>
              </a:solidFil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65"/>
        <p:cNvGrpSpPr/>
        <p:nvPr/>
      </p:nvGrpSpPr>
      <p:grpSpPr>
        <a:xfrm>
          <a:off x="0" y="0"/>
          <a:ext cx="0" cy="0"/>
          <a:chOff x="0" y="0"/>
          <a:chExt cx="0" cy="0"/>
        </a:xfrm>
      </p:grpSpPr>
      <p:sp>
        <p:nvSpPr>
          <p:cNvPr id="6" name="Rectangle 5">
            <a:extLst>
              <a:ext uri="{FF2B5EF4-FFF2-40B4-BE49-F238E27FC236}">
                <a16:creationId xmlns:a16="http://schemas.microsoft.com/office/drawing/2014/main" id="{B72C577C-B87B-0034-4EF5-8D3EF6BF80CC}"/>
              </a:ext>
            </a:extLst>
          </p:cNvPr>
          <p:cNvSpPr/>
          <p:nvPr/>
        </p:nvSpPr>
        <p:spPr>
          <a:xfrm>
            <a:off x="1659941" y="2389293"/>
            <a:ext cx="6738519" cy="3834372"/>
          </a:xfrm>
          <a:prstGeom prst="rect">
            <a:avLst/>
          </a:prstGeom>
          <a:solidFill>
            <a:schemeClr val="accent1">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635075">
              <a:buClrTx/>
            </a:pPr>
            <a:endParaRPr lang="en-US" sz="1390" kern="1200">
              <a:solidFill>
                <a:srgbClr val="4472C4">
                  <a:lumMod val="50000"/>
                </a:srgbClr>
              </a:solidFill>
              <a:latin typeface="Calibri" panose="020F0502020204030204"/>
            </a:endParaRPr>
          </a:p>
        </p:txBody>
      </p:sp>
      <p:sp>
        <p:nvSpPr>
          <p:cNvPr id="67" name="Google Shape;67;p14"/>
          <p:cNvSpPr txBox="1"/>
          <p:nvPr/>
        </p:nvSpPr>
        <p:spPr>
          <a:xfrm>
            <a:off x="459380" y="923625"/>
            <a:ext cx="8560800" cy="523190"/>
          </a:xfrm>
          <a:prstGeom prst="rect">
            <a:avLst/>
          </a:prstGeom>
          <a:noFill/>
          <a:ln>
            <a:noFill/>
          </a:ln>
        </p:spPr>
        <p:txBody>
          <a:bodyPr spcFirstLastPara="1" wrap="square" lIns="91425" tIns="91425" rIns="91425" bIns="91425" anchor="t" anchorCtr="0">
            <a:spAutoFit/>
          </a:bodyPr>
          <a:lstStyle/>
          <a:p>
            <a:r>
              <a:rPr lang="en" sz="1100" dirty="0">
                <a:solidFill>
                  <a:schemeClr val="tx1">
                    <a:lumMod val="85000"/>
                    <a:lumOff val="15000"/>
                  </a:schemeClr>
                </a:solidFill>
              </a:rPr>
              <a:t>Laboratory hazards must be presented as pictograms.</a:t>
            </a:r>
            <a:r>
              <a:rPr lang="en" sz="1100" b="1" dirty="0">
                <a:solidFill>
                  <a:schemeClr val="tx1">
                    <a:lumMod val="85000"/>
                    <a:lumOff val="15000"/>
                  </a:schemeClr>
                </a:solidFill>
              </a:rPr>
              <a:t> Please copy and paste relevant pictograms from the previous slide onto this slide. The pictograms do not need to be placed in a specific order. </a:t>
            </a:r>
          </a:p>
        </p:txBody>
      </p:sp>
      <p:sp>
        <p:nvSpPr>
          <p:cNvPr id="8" name="TextBox 7">
            <a:extLst>
              <a:ext uri="{FF2B5EF4-FFF2-40B4-BE49-F238E27FC236}">
                <a16:creationId xmlns:a16="http://schemas.microsoft.com/office/drawing/2014/main" id="{057DE7E6-7FC3-379A-FC59-F929D59AEA04}"/>
              </a:ext>
            </a:extLst>
          </p:cNvPr>
          <p:cNvSpPr txBox="1"/>
          <p:nvPr/>
        </p:nvSpPr>
        <p:spPr>
          <a:xfrm>
            <a:off x="3168616" y="2389837"/>
            <a:ext cx="3724418" cy="600036"/>
          </a:xfrm>
          <a:prstGeom prst="rect">
            <a:avLst/>
          </a:prstGeom>
          <a:noFill/>
        </p:spPr>
        <p:txBody>
          <a:bodyPr wrap="square" lIns="91440" tIns="45720" rIns="91440" bIns="45720" rtlCol="0" anchor="t">
            <a:spAutoFit/>
          </a:bodyPr>
          <a:lstStyle/>
          <a:p>
            <a:pPr defTabSz="635075"/>
            <a:r>
              <a:rPr lang="en-US" sz="3299" b="1" kern="1200" dirty="0">
                <a:solidFill>
                  <a:srgbClr val="002060"/>
                </a:solidFill>
                <a:latin typeface="Calibri" panose="020F0502020204030204"/>
                <a:ea typeface="+mn-ea"/>
                <a:cs typeface="+mn-cs"/>
              </a:rPr>
              <a:t>Laboratory Hazards:</a:t>
            </a:r>
            <a:endParaRPr lang="en-US" dirty="0">
              <a:ea typeface="+mn-ea"/>
              <a:cs typeface="+mn-cs"/>
            </a:endParaRPr>
          </a:p>
        </p:txBody>
      </p:sp>
      <p:sp>
        <p:nvSpPr>
          <p:cNvPr id="10" name="TextBox 9">
            <a:extLst>
              <a:ext uri="{FF2B5EF4-FFF2-40B4-BE49-F238E27FC236}">
                <a16:creationId xmlns:a16="http://schemas.microsoft.com/office/drawing/2014/main" id="{FC2A55FC-C96A-DC4D-D811-E7902EC48B8B}"/>
              </a:ext>
            </a:extLst>
          </p:cNvPr>
          <p:cNvSpPr txBox="1"/>
          <p:nvPr/>
        </p:nvSpPr>
        <p:spPr>
          <a:xfrm>
            <a:off x="1927263" y="2929357"/>
            <a:ext cx="6203873" cy="3156255"/>
          </a:xfrm>
          <a:prstGeom prst="rect">
            <a:avLst/>
          </a:prstGeom>
          <a:solidFill>
            <a:schemeClr val="bg1"/>
          </a:solidFill>
          <a:ln>
            <a:solidFill>
              <a:schemeClr val="tx1"/>
            </a:solidFill>
          </a:ln>
        </p:spPr>
        <p:txBody>
          <a:bodyPr wrap="square" lIns="127006" tIns="63503" rIns="127006" bIns="63503" rtlCol="0" anchor="t">
            <a:spAutoFit/>
          </a:bodyPr>
          <a:lstStyle/>
          <a:p>
            <a:pPr defTabSz="635075">
              <a:buClrTx/>
            </a:pPr>
            <a:endParaRPr lang="en-US" sz="1946" kern="1200" dirty="0">
              <a:solidFill>
                <a:prstClr val="black"/>
              </a:solidFill>
              <a:latin typeface="Calibri" panose="020F0502020204030204"/>
              <a:ea typeface="Calibri"/>
              <a:cs typeface="Calibri"/>
            </a:endParaRPr>
          </a:p>
          <a:p>
            <a:pPr defTabSz="635075">
              <a:buClrTx/>
            </a:pPr>
            <a:endParaRPr lang="en-US" sz="1946" kern="1200" dirty="0">
              <a:solidFill>
                <a:prstClr val="black"/>
              </a:solidFill>
              <a:latin typeface="Calibri" panose="020F0502020204030204"/>
              <a:ea typeface="+mn-ea"/>
              <a:cs typeface="Calibri"/>
            </a:endParaRPr>
          </a:p>
          <a:p>
            <a:pPr defTabSz="635075">
              <a:buClrTx/>
            </a:pPr>
            <a:endParaRPr lang="en-US" sz="1946" kern="1200" dirty="0">
              <a:solidFill>
                <a:prstClr val="black"/>
              </a:solidFill>
              <a:latin typeface="Calibri" panose="020F0502020204030204"/>
              <a:ea typeface="+mn-ea"/>
              <a:cs typeface="Calibri"/>
            </a:endParaRPr>
          </a:p>
          <a:p>
            <a:pPr defTabSz="635075">
              <a:buClrTx/>
            </a:pPr>
            <a:endParaRPr lang="en-US" sz="1946" kern="1200" dirty="0">
              <a:solidFill>
                <a:prstClr val="black"/>
              </a:solidFill>
              <a:latin typeface="Calibri" panose="020F0502020204030204"/>
              <a:ea typeface="+mn-ea"/>
              <a:cs typeface="Calibri"/>
            </a:endParaRPr>
          </a:p>
          <a:p>
            <a:pPr defTabSz="635075">
              <a:buClrTx/>
            </a:pPr>
            <a:endParaRPr lang="en-US" sz="1946" kern="1200" dirty="0">
              <a:solidFill>
                <a:prstClr val="black"/>
              </a:solidFill>
              <a:latin typeface="Calibri" panose="020F0502020204030204"/>
              <a:ea typeface="+mn-ea"/>
              <a:cs typeface="Calibri"/>
            </a:endParaRPr>
          </a:p>
          <a:p>
            <a:pPr defTabSz="635075">
              <a:buClrTx/>
            </a:pPr>
            <a:endParaRPr lang="en-US" sz="1946" kern="1200" dirty="0">
              <a:solidFill>
                <a:prstClr val="black"/>
              </a:solidFill>
              <a:latin typeface="Calibri" panose="020F0502020204030204"/>
              <a:ea typeface="+mn-ea"/>
              <a:cs typeface="Calibri"/>
            </a:endParaRPr>
          </a:p>
          <a:p>
            <a:pPr defTabSz="635075">
              <a:buClrTx/>
            </a:pPr>
            <a:endParaRPr lang="en-US" sz="1901" kern="1200" dirty="0">
              <a:solidFill>
                <a:prstClr val="black"/>
              </a:solidFill>
              <a:latin typeface="Calibri" panose="020F0502020204030204"/>
              <a:ea typeface="Calibri"/>
              <a:cs typeface="Calibri"/>
            </a:endParaRPr>
          </a:p>
          <a:p>
            <a:pPr defTabSz="635075">
              <a:buClrTx/>
            </a:pPr>
            <a:endParaRPr lang="en-US" sz="1901" kern="1200" dirty="0">
              <a:solidFill>
                <a:prstClr val="black"/>
              </a:solidFill>
              <a:latin typeface="Calibri" panose="020F0502020204030204"/>
              <a:ea typeface="Calibri"/>
              <a:cs typeface="Calibri"/>
            </a:endParaRPr>
          </a:p>
          <a:p>
            <a:pPr defTabSz="635075">
              <a:buClrTx/>
            </a:pPr>
            <a:endParaRPr lang="en-US" sz="500" kern="1200" dirty="0">
              <a:solidFill>
                <a:prstClr val="black"/>
              </a:solidFill>
              <a:latin typeface="Calibri" panose="020F0502020204030204"/>
              <a:ea typeface="Calibri"/>
              <a:cs typeface="Calibri"/>
            </a:endParaRPr>
          </a:p>
          <a:p>
            <a:pPr defTabSz="635075">
              <a:buClrTx/>
            </a:pPr>
            <a:endParaRPr lang="en-US" sz="500" kern="1200" dirty="0">
              <a:solidFill>
                <a:prstClr val="black"/>
              </a:solidFill>
              <a:latin typeface="Calibri" panose="020F0502020204030204"/>
              <a:ea typeface="Calibri"/>
              <a:cs typeface="Calibri"/>
            </a:endParaRPr>
          </a:p>
          <a:p>
            <a:pPr defTabSz="635075">
              <a:buClrTx/>
            </a:pPr>
            <a:endParaRPr lang="en-US" sz="500" kern="1200" dirty="0">
              <a:solidFill>
                <a:prstClr val="black"/>
              </a:solidFill>
              <a:latin typeface="Calibri" panose="020F0502020204030204"/>
              <a:ea typeface="Calibri"/>
              <a:cs typeface="Calibri"/>
            </a:endParaRPr>
          </a:p>
          <a:p>
            <a:pPr defTabSz="635075">
              <a:buClrTx/>
            </a:pPr>
            <a:endParaRPr lang="en-US" sz="500" kern="1200" dirty="0">
              <a:solidFill>
                <a:prstClr val="black"/>
              </a:solidFill>
              <a:latin typeface="Calibri" panose="020F0502020204030204"/>
              <a:ea typeface="Calibri"/>
              <a:cs typeface="Calibri"/>
            </a:endParaRPr>
          </a:p>
          <a:p>
            <a:pPr defTabSz="635075">
              <a:buClrTx/>
            </a:pPr>
            <a:endParaRPr lang="en-US" sz="500" kern="1200" dirty="0">
              <a:solidFill>
                <a:prstClr val="black"/>
              </a:solidFill>
              <a:latin typeface="Calibri" panose="020F0502020204030204"/>
              <a:ea typeface="Calibri"/>
              <a:cs typeface="Calibri"/>
            </a:endParaRPr>
          </a:p>
          <a:p>
            <a:pPr defTabSz="635075">
              <a:buClrTx/>
            </a:pPr>
            <a:endParaRPr lang="en-US" sz="200" kern="1200" dirty="0">
              <a:solidFill>
                <a:prstClr val="black"/>
              </a:solidFill>
              <a:latin typeface="Calibri" panose="020F0502020204030204"/>
              <a:ea typeface="Calibri"/>
              <a:cs typeface="Calibri"/>
            </a:endParaRPr>
          </a:p>
          <a:p>
            <a:pPr defTabSz="635075">
              <a:buClrTx/>
            </a:pPr>
            <a:endParaRPr lang="en-US" sz="500" kern="1200" dirty="0">
              <a:solidFill>
                <a:prstClr val="black"/>
              </a:solidFill>
              <a:latin typeface="Calibri" panose="020F0502020204030204"/>
              <a:ea typeface="Calibri"/>
              <a:cs typeface="Calibri"/>
            </a:endParaRPr>
          </a:p>
          <a:p>
            <a:pPr defTabSz="635075">
              <a:buClrTx/>
            </a:pPr>
            <a:endParaRPr lang="en-US" sz="500" kern="1200" dirty="0">
              <a:solidFill>
                <a:prstClr val="black"/>
              </a:solidFill>
              <a:latin typeface="Calibri" panose="020F0502020204030204"/>
              <a:ea typeface="Calibri"/>
              <a:cs typeface="Calibri"/>
            </a:endParaRPr>
          </a:p>
          <a:p>
            <a:pPr defTabSz="635075">
              <a:buClrTx/>
            </a:pPr>
            <a:endParaRPr lang="en-US" sz="500" kern="1200" dirty="0">
              <a:solidFill>
                <a:prstClr val="black"/>
              </a:solidFill>
              <a:latin typeface="Calibri" panose="020F0502020204030204"/>
              <a:ea typeface="Calibri"/>
              <a:cs typeface="Calibri"/>
            </a:endParaRPr>
          </a:p>
        </p:txBody>
      </p:sp>
      <p:sp>
        <p:nvSpPr>
          <p:cNvPr id="5" name="TextBox 4">
            <a:extLst>
              <a:ext uri="{FF2B5EF4-FFF2-40B4-BE49-F238E27FC236}">
                <a16:creationId xmlns:a16="http://schemas.microsoft.com/office/drawing/2014/main" id="{B3F3AFE0-0443-9F28-8624-FA772C2DFC49}"/>
              </a:ext>
            </a:extLst>
          </p:cNvPr>
          <p:cNvSpPr txBox="1"/>
          <p:nvPr/>
        </p:nvSpPr>
        <p:spPr>
          <a:xfrm>
            <a:off x="457200" y="493472"/>
            <a:ext cx="7283253" cy="47705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500" b="1"/>
              <a:t>Quad 3: Laboratory Hazard Pictograms</a:t>
            </a:r>
            <a:endParaRPr lang="en-US"/>
          </a:p>
        </p:txBody>
      </p:sp>
      <p:sp>
        <p:nvSpPr>
          <p:cNvPr id="3" name="TextBox 2">
            <a:extLst>
              <a:ext uri="{FF2B5EF4-FFF2-40B4-BE49-F238E27FC236}">
                <a16:creationId xmlns:a16="http://schemas.microsoft.com/office/drawing/2014/main" id="{8FB84BA1-E411-CCEA-9827-9D9C5C2626E7}"/>
              </a:ext>
            </a:extLst>
          </p:cNvPr>
          <p:cNvSpPr txBox="1"/>
          <p:nvPr/>
        </p:nvSpPr>
        <p:spPr>
          <a:xfrm>
            <a:off x="457199" y="6980495"/>
            <a:ext cx="2050142" cy="33239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a:t>Quad 3</a:t>
            </a:r>
          </a:p>
        </p:txBody>
      </p:sp>
      <p:pic>
        <p:nvPicPr>
          <p:cNvPr id="4" name="Picture 6" descr="image002">
            <a:extLst>
              <a:ext uri="{FF2B5EF4-FFF2-40B4-BE49-F238E27FC236}">
                <a16:creationId xmlns:a16="http://schemas.microsoft.com/office/drawing/2014/main" id="{5D24B0E3-D950-4BB3-4538-5EA6587B63C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201734" y="6807619"/>
            <a:ext cx="2362200" cy="390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77531130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5A7B1682-B4F7-5156-4F0B-9966480A7E4E}"/>
              </a:ext>
            </a:extLst>
          </p:cNvPr>
          <p:cNvSpPr txBox="1"/>
          <p:nvPr/>
        </p:nvSpPr>
        <p:spPr>
          <a:xfrm>
            <a:off x="457199" y="531070"/>
            <a:ext cx="7747078" cy="47705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500" b="1"/>
              <a:t>Quad 4: Specialized Hazards</a:t>
            </a:r>
          </a:p>
        </p:txBody>
      </p:sp>
      <p:sp>
        <p:nvSpPr>
          <p:cNvPr id="3" name="Google Shape;67;p14">
            <a:extLst>
              <a:ext uri="{FF2B5EF4-FFF2-40B4-BE49-F238E27FC236}">
                <a16:creationId xmlns:a16="http://schemas.microsoft.com/office/drawing/2014/main" id="{38FE938D-6F3E-1935-3B22-DF2380DD48BC}"/>
              </a:ext>
            </a:extLst>
          </p:cNvPr>
          <p:cNvSpPr txBox="1"/>
          <p:nvPr/>
        </p:nvSpPr>
        <p:spPr>
          <a:xfrm>
            <a:off x="506106" y="879054"/>
            <a:ext cx="8649100" cy="553968"/>
          </a:xfrm>
          <a:prstGeom prst="rect">
            <a:avLst/>
          </a:prstGeom>
          <a:noFill/>
          <a:ln>
            <a:noFill/>
          </a:ln>
        </p:spPr>
        <p:txBody>
          <a:bodyPr spcFirstLastPara="1" wrap="square" lIns="91425" tIns="91425" rIns="91425" bIns="91425" anchor="t" anchorCtr="0">
            <a:spAutoFit/>
          </a:bodyPr>
          <a:lstStyle/>
          <a:p>
            <a:r>
              <a:rPr lang="en" sz="1200" dirty="0">
                <a:solidFill>
                  <a:schemeClr val="tx1">
                    <a:lumMod val="85000"/>
                    <a:lumOff val="15000"/>
                  </a:schemeClr>
                </a:solidFill>
              </a:rPr>
              <a:t>This quad is only applicable to laboratories that handle specialized hazards. If your laboratory works with the below specialized hazards,</a:t>
            </a:r>
            <a:r>
              <a:rPr lang="en" sz="1200" b="1" dirty="0">
                <a:solidFill>
                  <a:schemeClr val="tx1">
                    <a:lumMod val="85000"/>
                    <a:lumOff val="15000"/>
                  </a:schemeClr>
                </a:solidFill>
              </a:rPr>
              <a:t> p</a:t>
            </a:r>
            <a:r>
              <a:rPr lang="en-US" sz="1200" b="1" dirty="0">
                <a:solidFill>
                  <a:schemeClr val="tx1">
                    <a:lumMod val="85000"/>
                    <a:lumOff val="15000"/>
                  </a:schemeClr>
                </a:solidFill>
              </a:rPr>
              <a:t>lease copy and paste relevant symbols between this slide and the next slide (slide 12).</a:t>
            </a:r>
            <a:endParaRPr lang="en-US" sz="1200" b="1" u="sng" dirty="0">
              <a:solidFill>
                <a:schemeClr val="tx1">
                  <a:lumMod val="85000"/>
                  <a:lumOff val="15000"/>
                </a:schemeClr>
              </a:solidFill>
            </a:endParaRPr>
          </a:p>
        </p:txBody>
      </p:sp>
      <p:sp>
        <p:nvSpPr>
          <p:cNvPr id="10" name="TextBox 9">
            <a:extLst>
              <a:ext uri="{FF2B5EF4-FFF2-40B4-BE49-F238E27FC236}">
                <a16:creationId xmlns:a16="http://schemas.microsoft.com/office/drawing/2014/main" id="{6A1D5139-488B-6C8E-9F50-4766573D9579}"/>
              </a:ext>
            </a:extLst>
          </p:cNvPr>
          <p:cNvSpPr txBox="1"/>
          <p:nvPr/>
        </p:nvSpPr>
        <p:spPr>
          <a:xfrm>
            <a:off x="427791" y="7007424"/>
            <a:ext cx="2050142" cy="33239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a:t>Quad 4</a:t>
            </a:r>
          </a:p>
        </p:txBody>
      </p:sp>
      <p:pic>
        <p:nvPicPr>
          <p:cNvPr id="7" name="Picture 6" descr="image002">
            <a:extLst>
              <a:ext uri="{FF2B5EF4-FFF2-40B4-BE49-F238E27FC236}">
                <a16:creationId xmlns:a16="http://schemas.microsoft.com/office/drawing/2014/main" id="{703A4C14-5133-D8F2-CEDB-67497A7AF9C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079130" y="6761354"/>
            <a:ext cx="2362200" cy="390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8" name="Group 27">
            <a:extLst>
              <a:ext uri="{FF2B5EF4-FFF2-40B4-BE49-F238E27FC236}">
                <a16:creationId xmlns:a16="http://schemas.microsoft.com/office/drawing/2014/main" id="{F716C4CD-DB1A-F8E4-F1D1-3DF96178D7C0}"/>
              </a:ext>
            </a:extLst>
          </p:cNvPr>
          <p:cNvGrpSpPr/>
          <p:nvPr/>
        </p:nvGrpSpPr>
        <p:grpSpPr>
          <a:xfrm>
            <a:off x="5098416" y="1394399"/>
            <a:ext cx="1668691" cy="1559655"/>
            <a:chOff x="357230" y="926664"/>
            <a:chExt cx="1668691" cy="1559655"/>
          </a:xfrm>
        </p:grpSpPr>
        <p:pic>
          <p:nvPicPr>
            <p:cNvPr id="9" name="Picture 8" descr="A yellow triangle with a black and yellow sign with a snowflake&#10;&#10;Description automatically generated">
              <a:extLst>
                <a:ext uri="{FF2B5EF4-FFF2-40B4-BE49-F238E27FC236}">
                  <a16:creationId xmlns:a16="http://schemas.microsoft.com/office/drawing/2014/main" id="{D6E849AF-CFE7-C432-B0A1-6080BA645C35}"/>
                </a:ext>
              </a:extLst>
            </p:cNvPr>
            <p:cNvPicPr>
              <a:picLocks noChangeAspect="1"/>
            </p:cNvPicPr>
            <p:nvPr/>
          </p:nvPicPr>
          <p:blipFill rotWithShape="1">
            <a:blip r:embed="rId5"/>
            <a:srcRect l="25807" t="12821" r="25490" b="13333"/>
            <a:stretch/>
          </p:blipFill>
          <p:spPr>
            <a:xfrm>
              <a:off x="357230" y="926664"/>
              <a:ext cx="1659425" cy="1413534"/>
            </a:xfrm>
            <a:prstGeom prst="rect">
              <a:avLst/>
            </a:prstGeom>
          </p:spPr>
        </p:pic>
        <p:sp>
          <p:nvSpPr>
            <p:cNvPr id="24" name="TextBox 23">
              <a:extLst>
                <a:ext uri="{FF2B5EF4-FFF2-40B4-BE49-F238E27FC236}">
                  <a16:creationId xmlns:a16="http://schemas.microsoft.com/office/drawing/2014/main" id="{0B5C2A78-868B-A47E-D2AC-E71165CA9127}"/>
                </a:ext>
              </a:extLst>
            </p:cNvPr>
            <p:cNvSpPr txBox="1"/>
            <p:nvPr/>
          </p:nvSpPr>
          <p:spPr>
            <a:xfrm>
              <a:off x="362623" y="2209320"/>
              <a:ext cx="1663298" cy="276999"/>
            </a:xfrm>
            <a:prstGeom prst="rect">
              <a:avLst/>
            </a:prstGeom>
            <a:noFill/>
          </p:spPr>
          <p:txBody>
            <a:bodyPr wrap="square" lIns="91440" tIns="45720" rIns="91440" bIns="45720" rtlCol="0" anchor="t">
              <a:spAutoFit/>
            </a:bodyPr>
            <a:lstStyle/>
            <a:p>
              <a:r>
                <a:rPr lang="en-US" sz="1200" b="1"/>
                <a:t>Cryogenic Materials</a:t>
              </a:r>
            </a:p>
          </p:txBody>
        </p:sp>
      </p:grpSp>
      <p:grpSp>
        <p:nvGrpSpPr>
          <p:cNvPr id="29" name="Group 28">
            <a:extLst>
              <a:ext uri="{FF2B5EF4-FFF2-40B4-BE49-F238E27FC236}">
                <a16:creationId xmlns:a16="http://schemas.microsoft.com/office/drawing/2014/main" id="{BB3A4A82-31E2-EA36-903E-D046188AA0D5}"/>
              </a:ext>
            </a:extLst>
          </p:cNvPr>
          <p:cNvGrpSpPr/>
          <p:nvPr/>
        </p:nvGrpSpPr>
        <p:grpSpPr>
          <a:xfrm>
            <a:off x="7463261" y="1586423"/>
            <a:ext cx="966765" cy="1372652"/>
            <a:chOff x="2285550" y="1113667"/>
            <a:chExt cx="966765" cy="1372652"/>
          </a:xfrm>
        </p:grpSpPr>
        <p:pic>
          <p:nvPicPr>
            <p:cNvPr id="16" name="Picture 15" descr="Biohazard Logo Vector">
              <a:extLst>
                <a:ext uri="{FF2B5EF4-FFF2-40B4-BE49-F238E27FC236}">
                  <a16:creationId xmlns:a16="http://schemas.microsoft.com/office/drawing/2014/main" id="{0A837DE4-1335-C676-6CFF-795F6C41DE78}"/>
                </a:ext>
              </a:extLst>
            </p:cNvPr>
            <p:cNvPicPr preferRelativeResize="0">
              <a:picLocks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285550" y="1113667"/>
              <a:ext cx="909169" cy="1040175"/>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sp>
          <p:nvSpPr>
            <p:cNvPr id="25" name="TextBox 24">
              <a:extLst>
                <a:ext uri="{FF2B5EF4-FFF2-40B4-BE49-F238E27FC236}">
                  <a16:creationId xmlns:a16="http://schemas.microsoft.com/office/drawing/2014/main" id="{4D1CAFA5-A4BA-FB79-94C1-A788E4EC2BDB}"/>
                </a:ext>
              </a:extLst>
            </p:cNvPr>
            <p:cNvSpPr txBox="1"/>
            <p:nvPr/>
          </p:nvSpPr>
          <p:spPr>
            <a:xfrm>
              <a:off x="2285609" y="2209320"/>
              <a:ext cx="966706" cy="276999"/>
            </a:xfrm>
            <a:prstGeom prst="rect">
              <a:avLst/>
            </a:prstGeom>
            <a:noFill/>
          </p:spPr>
          <p:txBody>
            <a:bodyPr wrap="square" lIns="91440" tIns="45720" rIns="91440" bIns="45720" rtlCol="0" anchor="t">
              <a:spAutoFit/>
            </a:bodyPr>
            <a:lstStyle/>
            <a:p>
              <a:r>
                <a:rPr lang="en-US" sz="1200" b="1"/>
                <a:t>Biohazard</a:t>
              </a:r>
              <a:endParaRPr lang="en-US"/>
            </a:p>
          </p:txBody>
        </p:sp>
      </p:grpSp>
      <p:grpSp>
        <p:nvGrpSpPr>
          <p:cNvPr id="30" name="Group 29">
            <a:extLst>
              <a:ext uri="{FF2B5EF4-FFF2-40B4-BE49-F238E27FC236}">
                <a16:creationId xmlns:a16="http://schemas.microsoft.com/office/drawing/2014/main" id="{1EFF4ABF-DD8F-900F-380F-E9D465B06E87}"/>
              </a:ext>
            </a:extLst>
          </p:cNvPr>
          <p:cNvGrpSpPr/>
          <p:nvPr/>
        </p:nvGrpSpPr>
        <p:grpSpPr>
          <a:xfrm>
            <a:off x="1270934" y="1409747"/>
            <a:ext cx="1347399" cy="1575516"/>
            <a:chOff x="3932640" y="930425"/>
            <a:chExt cx="1347399" cy="1575516"/>
          </a:xfrm>
        </p:grpSpPr>
        <p:pic>
          <p:nvPicPr>
            <p:cNvPr id="17" name="Picture 16" descr="A yellow triangle sign with a black circle in the center&#10;&#10;Description automatically generated">
              <a:extLst>
                <a:ext uri="{FF2B5EF4-FFF2-40B4-BE49-F238E27FC236}">
                  <a16:creationId xmlns:a16="http://schemas.microsoft.com/office/drawing/2014/main" id="{A396F150-C8B4-EB91-68AF-8FF369CDA444}"/>
                </a:ext>
              </a:extLst>
            </p:cNvPr>
            <p:cNvPicPr>
              <a:picLocks noChangeAspect="1"/>
            </p:cNvPicPr>
            <p:nvPr/>
          </p:nvPicPr>
          <p:blipFill>
            <a:blip r:embed="rId7"/>
            <a:stretch>
              <a:fillRect/>
            </a:stretch>
          </p:blipFill>
          <p:spPr>
            <a:xfrm>
              <a:off x="3932640" y="930425"/>
              <a:ext cx="1347399" cy="1347399"/>
            </a:xfrm>
            <a:prstGeom prst="rect">
              <a:avLst/>
            </a:prstGeom>
          </p:spPr>
        </p:pic>
        <p:sp>
          <p:nvSpPr>
            <p:cNvPr id="26" name="TextBox 25">
              <a:extLst>
                <a:ext uri="{FF2B5EF4-FFF2-40B4-BE49-F238E27FC236}">
                  <a16:creationId xmlns:a16="http://schemas.microsoft.com/office/drawing/2014/main" id="{A638FDCB-31A0-B7A5-6DC4-C6FD47BAC918}"/>
                </a:ext>
              </a:extLst>
            </p:cNvPr>
            <p:cNvSpPr txBox="1"/>
            <p:nvPr/>
          </p:nvSpPr>
          <p:spPr>
            <a:xfrm>
              <a:off x="4238029" y="2228942"/>
              <a:ext cx="741049" cy="276999"/>
            </a:xfrm>
            <a:prstGeom prst="rect">
              <a:avLst/>
            </a:prstGeom>
            <a:noFill/>
          </p:spPr>
          <p:txBody>
            <a:bodyPr wrap="square" lIns="91440" tIns="45720" rIns="91440" bIns="45720" rtlCol="0" anchor="t">
              <a:spAutoFit/>
            </a:bodyPr>
            <a:lstStyle/>
            <a:p>
              <a:r>
                <a:rPr lang="en-US" sz="1200" b="1"/>
                <a:t>Lasers</a:t>
              </a:r>
              <a:endParaRPr lang="en-US"/>
            </a:p>
          </p:txBody>
        </p:sp>
      </p:grpSp>
      <p:grpSp>
        <p:nvGrpSpPr>
          <p:cNvPr id="31" name="Group 30">
            <a:extLst>
              <a:ext uri="{FF2B5EF4-FFF2-40B4-BE49-F238E27FC236}">
                <a16:creationId xmlns:a16="http://schemas.microsoft.com/office/drawing/2014/main" id="{0BF335F9-3448-EF59-7F6B-74E9487BFBB7}"/>
              </a:ext>
            </a:extLst>
          </p:cNvPr>
          <p:cNvGrpSpPr/>
          <p:nvPr/>
        </p:nvGrpSpPr>
        <p:grpSpPr>
          <a:xfrm>
            <a:off x="2919250" y="1506740"/>
            <a:ext cx="1820276" cy="1488729"/>
            <a:chOff x="5641025" y="1056457"/>
            <a:chExt cx="1820276" cy="1488729"/>
          </a:xfrm>
        </p:grpSpPr>
        <p:pic>
          <p:nvPicPr>
            <p:cNvPr id="14" name="Picture 13" descr="A yellow triangle with black and black symbol&#10;&#10;Description automatically generated">
              <a:extLst>
                <a:ext uri="{FF2B5EF4-FFF2-40B4-BE49-F238E27FC236}">
                  <a16:creationId xmlns:a16="http://schemas.microsoft.com/office/drawing/2014/main" id="{C0A69B14-F463-1E80-11C1-0B31BC308D58}"/>
                </a:ext>
              </a:extLst>
            </p:cNvPr>
            <p:cNvPicPr>
              <a:picLocks noChangeAspect="1"/>
            </p:cNvPicPr>
            <p:nvPr/>
          </p:nvPicPr>
          <p:blipFill>
            <a:blip r:embed="rId8"/>
            <a:stretch>
              <a:fillRect/>
            </a:stretch>
          </p:blipFill>
          <p:spPr>
            <a:xfrm>
              <a:off x="5824549" y="1056457"/>
              <a:ext cx="1334604" cy="1185637"/>
            </a:xfrm>
            <a:prstGeom prst="rect">
              <a:avLst/>
            </a:prstGeom>
          </p:spPr>
        </p:pic>
        <p:sp>
          <p:nvSpPr>
            <p:cNvPr id="27" name="TextBox 26">
              <a:extLst>
                <a:ext uri="{FF2B5EF4-FFF2-40B4-BE49-F238E27FC236}">
                  <a16:creationId xmlns:a16="http://schemas.microsoft.com/office/drawing/2014/main" id="{060CE792-4350-54CB-837E-9C8F89931E77}"/>
                </a:ext>
              </a:extLst>
            </p:cNvPr>
            <p:cNvSpPr txBox="1"/>
            <p:nvPr/>
          </p:nvSpPr>
          <p:spPr>
            <a:xfrm>
              <a:off x="5641025" y="2268187"/>
              <a:ext cx="1820276" cy="276999"/>
            </a:xfrm>
            <a:prstGeom prst="rect">
              <a:avLst/>
            </a:prstGeom>
            <a:noFill/>
          </p:spPr>
          <p:txBody>
            <a:bodyPr wrap="square" lIns="91440" tIns="45720" rIns="91440" bIns="45720" rtlCol="0" anchor="t">
              <a:spAutoFit/>
            </a:bodyPr>
            <a:lstStyle/>
            <a:p>
              <a:r>
                <a:rPr lang="en-US" sz="1200" b="1" dirty="0"/>
                <a:t>          Radiation</a:t>
              </a:r>
            </a:p>
          </p:txBody>
        </p:sp>
      </p:grpSp>
      <p:sp>
        <p:nvSpPr>
          <p:cNvPr id="32" name="TextBox 31">
            <a:extLst>
              <a:ext uri="{FF2B5EF4-FFF2-40B4-BE49-F238E27FC236}">
                <a16:creationId xmlns:a16="http://schemas.microsoft.com/office/drawing/2014/main" id="{DB92CDC9-4371-C040-D646-3744600DB027}"/>
              </a:ext>
            </a:extLst>
          </p:cNvPr>
          <p:cNvSpPr txBox="1"/>
          <p:nvPr/>
        </p:nvSpPr>
        <p:spPr>
          <a:xfrm>
            <a:off x="461451" y="3117987"/>
            <a:ext cx="9140216" cy="81560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200">
                <a:solidFill>
                  <a:srgbClr val="262626"/>
                </a:solidFill>
              </a:rPr>
              <a:t>If you work with lasers, radioactive materials, or a high volume of cryogenics requiring an oxygen sensor your laboratory door will also require additional signage from EH&amp;S. </a:t>
            </a:r>
            <a:r>
              <a:rPr lang="en-US" sz="1200" b="1" u="sng">
                <a:solidFill>
                  <a:srgbClr val="262626"/>
                </a:solidFill>
              </a:rPr>
              <a:t>If you DO NOT have an additional door sign shown below,</a:t>
            </a:r>
            <a:r>
              <a:rPr lang="en-US" sz="1200">
                <a:solidFill>
                  <a:srgbClr val="262626"/>
                </a:solidFill>
              </a:rPr>
              <a:t> contact EH&amp;S at the relevant email for signage guidance: </a:t>
            </a:r>
            <a:r>
              <a:rPr lang="en-US" sz="1200"/>
              <a:t>​</a:t>
            </a:r>
          </a:p>
          <a:p>
            <a:endParaRPr lang="en-US" sz="1100"/>
          </a:p>
        </p:txBody>
      </p:sp>
      <p:pic>
        <p:nvPicPr>
          <p:cNvPr id="8" name="Picture 7" descr="A yellow and purple paper on a wooden surface&#10;&#10;Description automatically generated">
            <a:extLst>
              <a:ext uri="{FF2B5EF4-FFF2-40B4-BE49-F238E27FC236}">
                <a16:creationId xmlns:a16="http://schemas.microsoft.com/office/drawing/2014/main" id="{1D459334-299A-8871-1BA3-9855934CF77B}"/>
              </a:ext>
            </a:extLst>
          </p:cNvPr>
          <p:cNvPicPr>
            <a:picLocks noChangeAspect="1"/>
          </p:cNvPicPr>
          <p:nvPr/>
        </p:nvPicPr>
        <p:blipFill rotWithShape="1">
          <a:blip r:embed="rId9"/>
          <a:srcRect l="30564" t="28394" r="38256" b="7879"/>
          <a:stretch/>
        </p:blipFill>
        <p:spPr>
          <a:xfrm rot="5400000">
            <a:off x="5372854" y="3626885"/>
            <a:ext cx="1265906" cy="1940502"/>
          </a:xfrm>
          <a:prstGeom prst="rect">
            <a:avLst/>
          </a:prstGeom>
        </p:spPr>
      </p:pic>
      <p:pic>
        <p:nvPicPr>
          <p:cNvPr id="15" name="Picture 14" descr="A yellow warning sign with black text&#10;&#10;Description automatically generated">
            <a:extLst>
              <a:ext uri="{FF2B5EF4-FFF2-40B4-BE49-F238E27FC236}">
                <a16:creationId xmlns:a16="http://schemas.microsoft.com/office/drawing/2014/main" id="{6330A7BF-F203-98EF-E23B-8D1556E3F162}"/>
              </a:ext>
            </a:extLst>
          </p:cNvPr>
          <p:cNvPicPr>
            <a:picLocks noChangeAspect="1"/>
          </p:cNvPicPr>
          <p:nvPr/>
        </p:nvPicPr>
        <p:blipFill>
          <a:blip r:embed="rId10"/>
          <a:stretch>
            <a:fillRect/>
          </a:stretch>
        </p:blipFill>
        <p:spPr>
          <a:xfrm>
            <a:off x="1038864" y="4030041"/>
            <a:ext cx="1533525" cy="1123950"/>
          </a:xfrm>
          <a:prstGeom prst="rect">
            <a:avLst/>
          </a:prstGeom>
        </p:spPr>
      </p:pic>
      <p:pic>
        <p:nvPicPr>
          <p:cNvPr id="19" name="Picture 18" descr="A close-up of a warning sign&#10;&#10;Description automatically generated">
            <a:extLst>
              <a:ext uri="{FF2B5EF4-FFF2-40B4-BE49-F238E27FC236}">
                <a16:creationId xmlns:a16="http://schemas.microsoft.com/office/drawing/2014/main" id="{AD4E476B-0BF8-2409-9454-FEB075D0069C}"/>
              </a:ext>
            </a:extLst>
          </p:cNvPr>
          <p:cNvPicPr>
            <a:picLocks noChangeAspect="1"/>
          </p:cNvPicPr>
          <p:nvPr/>
        </p:nvPicPr>
        <p:blipFill>
          <a:blip r:embed="rId11"/>
          <a:stretch>
            <a:fillRect/>
          </a:stretch>
        </p:blipFill>
        <p:spPr>
          <a:xfrm>
            <a:off x="3047210" y="4010991"/>
            <a:ext cx="1562100" cy="1162050"/>
          </a:xfrm>
          <a:prstGeom prst="rect">
            <a:avLst/>
          </a:prstGeom>
        </p:spPr>
      </p:pic>
      <p:pic>
        <p:nvPicPr>
          <p:cNvPr id="21" name="Picture 20" descr="A warning sign with text and images&#10;&#10;Description automatically generated">
            <a:extLst>
              <a:ext uri="{FF2B5EF4-FFF2-40B4-BE49-F238E27FC236}">
                <a16:creationId xmlns:a16="http://schemas.microsoft.com/office/drawing/2014/main" id="{4563C20A-C621-8A01-D127-51E0216A3CD5}"/>
              </a:ext>
            </a:extLst>
          </p:cNvPr>
          <p:cNvPicPr>
            <a:picLocks noChangeAspect="1"/>
          </p:cNvPicPr>
          <p:nvPr/>
        </p:nvPicPr>
        <p:blipFill>
          <a:blip r:embed="rId12"/>
          <a:stretch>
            <a:fillRect/>
          </a:stretch>
        </p:blipFill>
        <p:spPr>
          <a:xfrm>
            <a:off x="7381964" y="3842856"/>
            <a:ext cx="1657350" cy="1666875"/>
          </a:xfrm>
          <a:prstGeom prst="rect">
            <a:avLst/>
          </a:prstGeom>
        </p:spPr>
      </p:pic>
      <p:sp>
        <p:nvSpPr>
          <p:cNvPr id="2" name="TextBox 1">
            <a:extLst>
              <a:ext uri="{FF2B5EF4-FFF2-40B4-BE49-F238E27FC236}">
                <a16:creationId xmlns:a16="http://schemas.microsoft.com/office/drawing/2014/main" id="{6B6A4D09-FB9A-372B-66A6-43F5BC3304C4}"/>
              </a:ext>
            </a:extLst>
          </p:cNvPr>
          <p:cNvSpPr txBox="1"/>
          <p:nvPr/>
        </p:nvSpPr>
        <p:spPr>
          <a:xfrm>
            <a:off x="544285" y="5747657"/>
            <a:ext cx="7805056" cy="1015663"/>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342900" indent="-342900">
              <a:buFont typeface="Arial" panose="020B0604020202020204" pitchFamily="34" charset="0"/>
              <a:buChar char="•"/>
            </a:pPr>
            <a:r>
              <a:rPr lang="en-US" sz="2000" b="1" dirty="0"/>
              <a:t>Lasers:</a:t>
            </a:r>
            <a:r>
              <a:rPr lang="en-US" sz="2000" dirty="0"/>
              <a:t> </a:t>
            </a:r>
            <a:r>
              <a:rPr lang="en-US" sz="2000" dirty="0">
                <a:solidFill>
                  <a:srgbClr val="0D0D0D"/>
                </a:solidFill>
              </a:rPr>
              <a:t>contact:  </a:t>
            </a:r>
            <a:r>
              <a:rPr lang="en-US" sz="2000" dirty="0">
                <a:solidFill>
                  <a:srgbClr val="2E75B6"/>
                </a:solidFill>
                <a:hlinkClick r:id="rId13">
                  <a:extLst>
                    <a:ext uri="{A12FA001-AC4F-418D-AE19-62706E023703}">
                      <ahyp:hlinkClr xmlns:ahyp="http://schemas.microsoft.com/office/drawing/2018/hyperlinkcolor" val="tx"/>
                    </a:ext>
                  </a:extLst>
                </a:hlinkClick>
              </a:rPr>
              <a:t>lasersafety@columbia.edu</a:t>
            </a:r>
            <a:r>
              <a:rPr lang="en-US" sz="2000" dirty="0"/>
              <a:t> </a:t>
            </a:r>
            <a:endParaRPr lang="en-US" sz="2000" dirty="0">
              <a:solidFill>
                <a:srgbClr val="808080"/>
              </a:solidFill>
            </a:endParaRPr>
          </a:p>
          <a:p>
            <a:pPr marL="285750" indent="-285750">
              <a:buFont typeface="Arial"/>
              <a:buChar char="•"/>
            </a:pPr>
            <a:r>
              <a:rPr lang="en-US" sz="2000" b="1" dirty="0">
                <a:solidFill>
                  <a:srgbClr val="0D0D0D"/>
                </a:solidFill>
              </a:rPr>
              <a:t>Radioactive materials:</a:t>
            </a:r>
            <a:r>
              <a:rPr lang="en-US" sz="2000" dirty="0">
                <a:solidFill>
                  <a:srgbClr val="0D0D0D"/>
                </a:solidFill>
              </a:rPr>
              <a:t> contact: </a:t>
            </a:r>
            <a:r>
              <a:rPr lang="en-US" sz="2000" dirty="0">
                <a:solidFill>
                  <a:srgbClr val="2E75B6"/>
                </a:solidFill>
                <a:hlinkClick r:id="rId14">
                  <a:extLst>
                    <a:ext uri="{A12FA001-AC4F-418D-AE19-62706E023703}">
                      <ahyp:hlinkClr xmlns:ahyp="http://schemas.microsoft.com/office/drawing/2018/hyperlinkcolor" val="tx"/>
                    </a:ext>
                  </a:extLst>
                </a:hlinkClick>
              </a:rPr>
              <a:t>rso-ehrs@columbia.edu</a:t>
            </a:r>
            <a:r>
              <a:rPr lang="en-US" sz="2000" dirty="0"/>
              <a:t> </a:t>
            </a:r>
          </a:p>
          <a:p>
            <a:pPr marL="285750" indent="-285750">
              <a:buFont typeface="Arial"/>
              <a:buChar char="•"/>
            </a:pPr>
            <a:r>
              <a:rPr lang="en-US" sz="2000" b="1" dirty="0"/>
              <a:t>Cryogenics:</a:t>
            </a:r>
            <a:r>
              <a:rPr lang="en-US" sz="2000" dirty="0"/>
              <a:t> contact: </a:t>
            </a:r>
            <a:r>
              <a:rPr lang="en-US" sz="2000" dirty="0">
                <a:hlinkClick r:id="rId15"/>
              </a:rPr>
              <a:t>labsafety@columbia.edu</a:t>
            </a:r>
            <a:r>
              <a:rPr lang="en-US" sz="2000" dirty="0">
                <a:solidFill>
                  <a:srgbClr val="808080"/>
                </a:solidFill>
              </a:rPr>
              <a:t> </a:t>
            </a:r>
            <a:endParaRPr lang="en-US" sz="2000" dirty="0"/>
          </a:p>
        </p:txBody>
      </p:sp>
    </p:spTree>
    <p:custDataLst>
      <p:tags r:id="rId1"/>
    </p:custDataLst>
    <p:extLst>
      <p:ext uri="{BB962C8B-B14F-4D97-AF65-F5344CB8AC3E}">
        <p14:creationId xmlns:p14="http://schemas.microsoft.com/office/powerpoint/2010/main" val="101006798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65"/>
        <p:cNvGrpSpPr/>
        <p:nvPr/>
      </p:nvGrpSpPr>
      <p:grpSpPr>
        <a:xfrm>
          <a:off x="0" y="0"/>
          <a:ext cx="0" cy="0"/>
          <a:chOff x="0" y="0"/>
          <a:chExt cx="0" cy="0"/>
        </a:xfrm>
      </p:grpSpPr>
      <p:sp>
        <p:nvSpPr>
          <p:cNvPr id="6" name="Rectangle 5">
            <a:extLst>
              <a:ext uri="{FF2B5EF4-FFF2-40B4-BE49-F238E27FC236}">
                <a16:creationId xmlns:a16="http://schemas.microsoft.com/office/drawing/2014/main" id="{B72C577C-B87B-0034-4EF5-8D3EF6BF80CC}"/>
              </a:ext>
            </a:extLst>
          </p:cNvPr>
          <p:cNvSpPr/>
          <p:nvPr/>
        </p:nvSpPr>
        <p:spPr>
          <a:xfrm>
            <a:off x="1659941" y="2389293"/>
            <a:ext cx="6738519" cy="3834372"/>
          </a:xfrm>
          <a:prstGeom prst="rect">
            <a:avLst/>
          </a:prstGeom>
          <a:solidFill>
            <a:schemeClr val="accent1">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635075">
              <a:buClrTx/>
            </a:pPr>
            <a:endParaRPr lang="en-US" sz="1390" kern="1200">
              <a:solidFill>
                <a:srgbClr val="4472C4">
                  <a:lumMod val="50000"/>
                </a:srgbClr>
              </a:solidFill>
              <a:latin typeface="Calibri" panose="020F0502020204030204"/>
            </a:endParaRPr>
          </a:p>
        </p:txBody>
      </p:sp>
      <p:sp>
        <p:nvSpPr>
          <p:cNvPr id="67" name="Google Shape;67;p14"/>
          <p:cNvSpPr txBox="1"/>
          <p:nvPr/>
        </p:nvSpPr>
        <p:spPr>
          <a:xfrm>
            <a:off x="459380" y="825655"/>
            <a:ext cx="8560800" cy="738633"/>
          </a:xfrm>
          <a:prstGeom prst="rect">
            <a:avLst/>
          </a:prstGeom>
          <a:noFill/>
          <a:ln>
            <a:noFill/>
          </a:ln>
        </p:spPr>
        <p:txBody>
          <a:bodyPr spcFirstLastPara="1" wrap="square" lIns="91425" tIns="91425" rIns="91425" bIns="91425" anchor="t" anchorCtr="0">
            <a:spAutoFit/>
          </a:bodyPr>
          <a:lstStyle/>
          <a:p>
            <a:r>
              <a:rPr lang="en" sz="1200">
                <a:solidFill>
                  <a:schemeClr val="tx1">
                    <a:lumMod val="85000"/>
                    <a:lumOff val="15000"/>
                  </a:schemeClr>
                </a:solidFill>
              </a:rPr>
              <a:t>This quad is only applicable to laboratories that handle specialized hazards: Cryogenics, Biologicals, Lasers, and Radiation. Laboratory hazards must be presented as pictograms.</a:t>
            </a:r>
            <a:r>
              <a:rPr lang="en" sz="1200" b="1">
                <a:solidFill>
                  <a:schemeClr val="tx1">
                    <a:lumMod val="85000"/>
                    <a:lumOff val="15000"/>
                  </a:schemeClr>
                </a:solidFill>
              </a:rPr>
              <a:t> Please copy and paste relevant pictograms from the previous slide onto this slide. The pictograms do not need to be placed in a specific order. </a:t>
            </a:r>
            <a:r>
              <a:rPr lang="en" sz="1200">
                <a:solidFill>
                  <a:schemeClr val="tx1">
                    <a:lumMod val="85000"/>
                    <a:lumOff val="15000"/>
                  </a:schemeClr>
                </a:solidFill>
              </a:rPr>
              <a:t> </a:t>
            </a:r>
          </a:p>
        </p:txBody>
      </p:sp>
      <p:sp>
        <p:nvSpPr>
          <p:cNvPr id="8" name="TextBox 7">
            <a:extLst>
              <a:ext uri="{FF2B5EF4-FFF2-40B4-BE49-F238E27FC236}">
                <a16:creationId xmlns:a16="http://schemas.microsoft.com/office/drawing/2014/main" id="{057DE7E6-7FC3-379A-FC59-F929D59AEA04}"/>
              </a:ext>
            </a:extLst>
          </p:cNvPr>
          <p:cNvSpPr txBox="1"/>
          <p:nvPr/>
        </p:nvSpPr>
        <p:spPr>
          <a:xfrm>
            <a:off x="3168616" y="2389837"/>
            <a:ext cx="3724418" cy="600036"/>
          </a:xfrm>
          <a:prstGeom prst="rect">
            <a:avLst/>
          </a:prstGeom>
          <a:noFill/>
        </p:spPr>
        <p:txBody>
          <a:bodyPr wrap="square" lIns="91440" tIns="45720" rIns="91440" bIns="45720" rtlCol="0" anchor="t">
            <a:spAutoFit/>
          </a:bodyPr>
          <a:lstStyle/>
          <a:p>
            <a:pPr defTabSz="635075"/>
            <a:r>
              <a:rPr lang="en-US" sz="3250" b="1" kern="1200">
                <a:solidFill>
                  <a:srgbClr val="002060"/>
                </a:solidFill>
                <a:latin typeface="Calibri" panose="020F0502020204030204"/>
                <a:ea typeface="+mn-ea"/>
                <a:cs typeface="+mn-cs"/>
              </a:rPr>
              <a:t>Specialized Hazards:</a:t>
            </a:r>
            <a:endParaRPr lang="en-US" sz="3250">
              <a:ea typeface="+mn-ea"/>
              <a:cs typeface="+mn-cs"/>
            </a:endParaRPr>
          </a:p>
        </p:txBody>
      </p:sp>
      <p:sp>
        <p:nvSpPr>
          <p:cNvPr id="10" name="TextBox 9">
            <a:extLst>
              <a:ext uri="{FF2B5EF4-FFF2-40B4-BE49-F238E27FC236}">
                <a16:creationId xmlns:a16="http://schemas.microsoft.com/office/drawing/2014/main" id="{FC2A55FC-C96A-DC4D-D811-E7902EC48B8B}"/>
              </a:ext>
            </a:extLst>
          </p:cNvPr>
          <p:cNvSpPr txBox="1"/>
          <p:nvPr/>
        </p:nvSpPr>
        <p:spPr>
          <a:xfrm>
            <a:off x="1927263" y="2929357"/>
            <a:ext cx="6203873" cy="3156255"/>
          </a:xfrm>
          <a:prstGeom prst="rect">
            <a:avLst/>
          </a:prstGeom>
          <a:solidFill>
            <a:schemeClr val="bg1"/>
          </a:solidFill>
          <a:ln>
            <a:solidFill>
              <a:schemeClr val="tx1"/>
            </a:solidFill>
          </a:ln>
        </p:spPr>
        <p:txBody>
          <a:bodyPr wrap="square" lIns="127006" tIns="63503" rIns="127006" bIns="63503" rtlCol="0" anchor="t">
            <a:spAutoFit/>
          </a:bodyPr>
          <a:lstStyle/>
          <a:p>
            <a:pPr defTabSz="635075">
              <a:buClrTx/>
            </a:pPr>
            <a:endParaRPr lang="en-US" sz="1946" kern="1200">
              <a:solidFill>
                <a:prstClr val="black"/>
              </a:solidFill>
              <a:latin typeface="Calibri" panose="020F0502020204030204"/>
              <a:ea typeface="Calibri"/>
              <a:cs typeface="Calibri"/>
            </a:endParaRPr>
          </a:p>
          <a:p>
            <a:pPr defTabSz="635075">
              <a:buClrTx/>
            </a:pPr>
            <a:endParaRPr lang="en-US" sz="1946" kern="1200">
              <a:solidFill>
                <a:prstClr val="black"/>
              </a:solidFill>
              <a:latin typeface="Calibri" panose="020F0502020204030204"/>
              <a:ea typeface="+mn-ea"/>
              <a:cs typeface="Calibri"/>
            </a:endParaRPr>
          </a:p>
          <a:p>
            <a:pPr defTabSz="635075">
              <a:buClrTx/>
            </a:pPr>
            <a:endParaRPr lang="en-US" sz="1946" kern="1200">
              <a:solidFill>
                <a:prstClr val="black"/>
              </a:solidFill>
              <a:latin typeface="Calibri" panose="020F0502020204030204"/>
              <a:ea typeface="+mn-ea"/>
              <a:cs typeface="Calibri"/>
            </a:endParaRPr>
          </a:p>
          <a:p>
            <a:pPr defTabSz="635075">
              <a:buClrTx/>
            </a:pPr>
            <a:endParaRPr lang="en-US" sz="1946" kern="1200">
              <a:solidFill>
                <a:prstClr val="black"/>
              </a:solidFill>
              <a:latin typeface="Calibri" panose="020F0502020204030204"/>
              <a:ea typeface="+mn-ea"/>
              <a:cs typeface="Calibri"/>
            </a:endParaRPr>
          </a:p>
          <a:p>
            <a:pPr defTabSz="635075">
              <a:buClrTx/>
            </a:pPr>
            <a:endParaRPr lang="en-US" sz="1946" kern="1200">
              <a:solidFill>
                <a:prstClr val="black"/>
              </a:solidFill>
              <a:latin typeface="Calibri" panose="020F0502020204030204"/>
              <a:ea typeface="+mn-ea"/>
              <a:cs typeface="Calibri"/>
            </a:endParaRPr>
          </a:p>
          <a:p>
            <a:pPr defTabSz="635075">
              <a:buClrTx/>
            </a:pPr>
            <a:endParaRPr lang="en-US" sz="1946" kern="1200">
              <a:solidFill>
                <a:prstClr val="black"/>
              </a:solidFill>
              <a:latin typeface="Calibri" panose="020F0502020204030204"/>
              <a:ea typeface="+mn-ea"/>
              <a:cs typeface="Calibri"/>
            </a:endParaRPr>
          </a:p>
          <a:p>
            <a:pPr defTabSz="635075">
              <a:buClrTx/>
            </a:pPr>
            <a:endParaRPr lang="en-US" sz="1901" kern="1200">
              <a:solidFill>
                <a:prstClr val="black"/>
              </a:solidFill>
              <a:latin typeface="Calibri" panose="020F0502020204030204"/>
              <a:ea typeface="Calibri"/>
              <a:cs typeface="Calibri"/>
            </a:endParaRPr>
          </a:p>
          <a:p>
            <a:pPr defTabSz="635075">
              <a:buClrTx/>
            </a:pPr>
            <a:endParaRPr lang="en-US" sz="1901" kern="1200">
              <a:solidFill>
                <a:prstClr val="black"/>
              </a:solidFill>
              <a:latin typeface="Calibri" panose="020F0502020204030204"/>
              <a:ea typeface="Calibri"/>
              <a:cs typeface="Calibri"/>
            </a:endParaRPr>
          </a:p>
          <a:p>
            <a:pPr defTabSz="635075">
              <a:buClrTx/>
            </a:pPr>
            <a:endParaRPr lang="en-US" sz="500" kern="1200">
              <a:solidFill>
                <a:prstClr val="black"/>
              </a:solidFill>
              <a:latin typeface="Calibri" panose="020F0502020204030204"/>
              <a:ea typeface="Calibri"/>
              <a:cs typeface="Calibri"/>
            </a:endParaRPr>
          </a:p>
          <a:p>
            <a:pPr defTabSz="635075">
              <a:buClrTx/>
            </a:pPr>
            <a:endParaRPr lang="en-US" sz="500" kern="1200">
              <a:solidFill>
                <a:prstClr val="black"/>
              </a:solidFill>
              <a:latin typeface="Calibri" panose="020F0502020204030204"/>
              <a:ea typeface="Calibri"/>
              <a:cs typeface="Calibri"/>
            </a:endParaRPr>
          </a:p>
          <a:p>
            <a:pPr defTabSz="635075">
              <a:buClrTx/>
            </a:pPr>
            <a:endParaRPr lang="en-US" sz="500" kern="1200">
              <a:solidFill>
                <a:prstClr val="black"/>
              </a:solidFill>
              <a:latin typeface="Calibri" panose="020F0502020204030204"/>
              <a:ea typeface="Calibri"/>
              <a:cs typeface="Calibri"/>
            </a:endParaRPr>
          </a:p>
          <a:p>
            <a:pPr defTabSz="635075">
              <a:buClrTx/>
            </a:pPr>
            <a:endParaRPr lang="en-US" sz="500" kern="1200">
              <a:solidFill>
                <a:prstClr val="black"/>
              </a:solidFill>
              <a:latin typeface="Calibri" panose="020F0502020204030204"/>
              <a:ea typeface="Calibri"/>
              <a:cs typeface="Calibri"/>
            </a:endParaRPr>
          </a:p>
          <a:p>
            <a:pPr defTabSz="635075">
              <a:buClrTx/>
            </a:pPr>
            <a:endParaRPr lang="en-US" sz="500" kern="1200">
              <a:solidFill>
                <a:prstClr val="black"/>
              </a:solidFill>
              <a:latin typeface="Calibri" panose="020F0502020204030204"/>
              <a:ea typeface="Calibri"/>
              <a:cs typeface="Calibri"/>
            </a:endParaRPr>
          </a:p>
          <a:p>
            <a:pPr defTabSz="635075">
              <a:buClrTx/>
            </a:pPr>
            <a:endParaRPr lang="en-US" sz="200" kern="1200">
              <a:solidFill>
                <a:prstClr val="black"/>
              </a:solidFill>
              <a:latin typeface="Calibri" panose="020F0502020204030204"/>
              <a:ea typeface="Calibri"/>
              <a:cs typeface="Calibri"/>
            </a:endParaRPr>
          </a:p>
          <a:p>
            <a:pPr defTabSz="635075">
              <a:buClrTx/>
            </a:pPr>
            <a:endParaRPr lang="en-US" sz="500" kern="1200">
              <a:solidFill>
                <a:prstClr val="black"/>
              </a:solidFill>
              <a:latin typeface="Calibri" panose="020F0502020204030204"/>
              <a:ea typeface="Calibri"/>
              <a:cs typeface="Calibri"/>
            </a:endParaRPr>
          </a:p>
          <a:p>
            <a:pPr defTabSz="635075">
              <a:buClrTx/>
            </a:pPr>
            <a:endParaRPr lang="en-US" sz="500" kern="1200">
              <a:solidFill>
                <a:prstClr val="black"/>
              </a:solidFill>
              <a:latin typeface="Calibri" panose="020F0502020204030204"/>
              <a:ea typeface="Calibri"/>
              <a:cs typeface="Calibri"/>
            </a:endParaRPr>
          </a:p>
          <a:p>
            <a:pPr defTabSz="635075">
              <a:buClrTx/>
            </a:pPr>
            <a:endParaRPr lang="en-US" sz="500" kern="1200">
              <a:solidFill>
                <a:prstClr val="black"/>
              </a:solidFill>
              <a:latin typeface="Calibri" panose="020F0502020204030204"/>
              <a:ea typeface="Calibri"/>
              <a:cs typeface="Calibri"/>
            </a:endParaRPr>
          </a:p>
        </p:txBody>
      </p:sp>
      <p:sp>
        <p:nvSpPr>
          <p:cNvPr id="5" name="TextBox 4">
            <a:extLst>
              <a:ext uri="{FF2B5EF4-FFF2-40B4-BE49-F238E27FC236}">
                <a16:creationId xmlns:a16="http://schemas.microsoft.com/office/drawing/2014/main" id="{B3F3AFE0-0443-9F28-8624-FA772C2DFC49}"/>
              </a:ext>
            </a:extLst>
          </p:cNvPr>
          <p:cNvSpPr txBox="1"/>
          <p:nvPr/>
        </p:nvSpPr>
        <p:spPr>
          <a:xfrm>
            <a:off x="457200" y="493472"/>
            <a:ext cx="7283253" cy="47705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500" b="1"/>
              <a:t>Quad 4: Specialized Hazards</a:t>
            </a:r>
            <a:endParaRPr lang="en-US" sz="2500">
              <a:solidFill>
                <a:srgbClr val="808080"/>
              </a:solidFill>
            </a:endParaRPr>
          </a:p>
        </p:txBody>
      </p:sp>
      <p:sp>
        <p:nvSpPr>
          <p:cNvPr id="3" name="TextBox 2">
            <a:extLst>
              <a:ext uri="{FF2B5EF4-FFF2-40B4-BE49-F238E27FC236}">
                <a16:creationId xmlns:a16="http://schemas.microsoft.com/office/drawing/2014/main" id="{8FB84BA1-E411-CCEA-9827-9D9C5C2626E7}"/>
              </a:ext>
            </a:extLst>
          </p:cNvPr>
          <p:cNvSpPr txBox="1"/>
          <p:nvPr/>
        </p:nvSpPr>
        <p:spPr>
          <a:xfrm>
            <a:off x="457199" y="6980495"/>
            <a:ext cx="2050142" cy="33239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dirty="0"/>
              <a:t>Quad 4</a:t>
            </a:r>
          </a:p>
        </p:txBody>
      </p:sp>
      <p:pic>
        <p:nvPicPr>
          <p:cNvPr id="4" name="Picture 6" descr="image002">
            <a:extLst>
              <a:ext uri="{FF2B5EF4-FFF2-40B4-BE49-F238E27FC236}">
                <a16:creationId xmlns:a16="http://schemas.microsoft.com/office/drawing/2014/main" id="{454EC84D-5B9B-5C13-7C32-92A5D56420D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079130" y="6761354"/>
            <a:ext cx="2362200" cy="390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ustDataLst>
      <p:tags r:id="rId1"/>
    </p:custDataLst>
    <p:extLst>
      <p:ext uri="{BB962C8B-B14F-4D97-AF65-F5344CB8AC3E}">
        <p14:creationId xmlns:p14="http://schemas.microsoft.com/office/powerpoint/2010/main" val="296675508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04CC66-AFCF-67EC-1546-42C1EA64998C}"/>
              </a:ext>
            </a:extLst>
          </p:cNvPr>
          <p:cNvSpPr>
            <a:spLocks noGrp="1"/>
          </p:cNvSpPr>
          <p:nvPr>
            <p:ph type="title"/>
          </p:nvPr>
        </p:nvSpPr>
        <p:spPr>
          <a:xfrm>
            <a:off x="457200" y="448245"/>
            <a:ext cx="9291918" cy="1325563"/>
          </a:xfrm>
        </p:spPr>
        <p:txBody>
          <a:bodyPr>
            <a:normAutofit fontScale="90000"/>
          </a:bodyPr>
          <a:lstStyle/>
          <a:p>
            <a:pPr>
              <a:defRPr/>
            </a:pPr>
            <a:r>
              <a:rPr lang="en-US" b="1" dirty="0">
                <a:solidFill>
                  <a:srgbClr val="000000"/>
                </a:solidFill>
              </a:rPr>
              <a:t>Example 1: Completed Morningside single page door sign using this door sign generator:</a:t>
            </a:r>
            <a:br>
              <a:rPr lang="en" b="1" dirty="0"/>
            </a:br>
            <a:endParaRPr lang="en-US" sz="5400" dirty="0"/>
          </a:p>
        </p:txBody>
      </p:sp>
      <p:pic>
        <p:nvPicPr>
          <p:cNvPr id="3" name="Picture 6" descr="image002">
            <a:extLst>
              <a:ext uri="{FF2B5EF4-FFF2-40B4-BE49-F238E27FC236}">
                <a16:creationId xmlns:a16="http://schemas.microsoft.com/office/drawing/2014/main" id="{C0A9AF3E-79C2-4A17-6AA2-52EE44AFFCD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079130" y="6761354"/>
            <a:ext cx="2362200" cy="390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1" name="Group 10">
            <a:extLst>
              <a:ext uri="{FF2B5EF4-FFF2-40B4-BE49-F238E27FC236}">
                <a16:creationId xmlns:a16="http://schemas.microsoft.com/office/drawing/2014/main" id="{DE7264D6-7E1B-F61B-844D-B975D7290EAD}"/>
              </a:ext>
            </a:extLst>
          </p:cNvPr>
          <p:cNvGrpSpPr/>
          <p:nvPr/>
        </p:nvGrpSpPr>
        <p:grpSpPr>
          <a:xfrm>
            <a:off x="2141035" y="1883663"/>
            <a:ext cx="5921297" cy="4428821"/>
            <a:chOff x="2141035" y="1883663"/>
            <a:chExt cx="5921297" cy="4428821"/>
          </a:xfrm>
        </p:grpSpPr>
        <p:pic>
          <p:nvPicPr>
            <p:cNvPr id="4" name="Picture 3" descr="A close-up of a sign&#10;&#10;Description automatically generated">
              <a:extLst>
                <a:ext uri="{FF2B5EF4-FFF2-40B4-BE49-F238E27FC236}">
                  <a16:creationId xmlns:a16="http://schemas.microsoft.com/office/drawing/2014/main" id="{6E359B83-B7F9-2004-3AE8-8DCBD59E5445}"/>
                </a:ext>
              </a:extLst>
            </p:cNvPr>
            <p:cNvPicPr>
              <a:picLocks noChangeAspect="1"/>
            </p:cNvPicPr>
            <p:nvPr/>
          </p:nvPicPr>
          <p:blipFill>
            <a:blip r:embed="rId3"/>
            <a:stretch>
              <a:fillRect/>
            </a:stretch>
          </p:blipFill>
          <p:spPr>
            <a:xfrm>
              <a:off x="2141035" y="1883663"/>
              <a:ext cx="5921297" cy="4428821"/>
            </a:xfrm>
            <a:prstGeom prst="rect">
              <a:avLst/>
            </a:prstGeom>
            <a:ln w="28575">
              <a:solidFill>
                <a:schemeClr val="tx1"/>
              </a:solidFill>
            </a:ln>
          </p:spPr>
        </p:pic>
        <p:grpSp>
          <p:nvGrpSpPr>
            <p:cNvPr id="10" name="Group 9">
              <a:extLst>
                <a:ext uri="{FF2B5EF4-FFF2-40B4-BE49-F238E27FC236}">
                  <a16:creationId xmlns:a16="http://schemas.microsoft.com/office/drawing/2014/main" id="{D2A288B3-A3F7-19AB-F8E5-1310CA24EA0D}"/>
                </a:ext>
              </a:extLst>
            </p:cNvPr>
            <p:cNvGrpSpPr/>
            <p:nvPr/>
          </p:nvGrpSpPr>
          <p:grpSpPr>
            <a:xfrm>
              <a:off x="5009536" y="5012567"/>
              <a:ext cx="2905333" cy="767938"/>
              <a:chOff x="5009536" y="5012567"/>
              <a:chExt cx="2905333" cy="767938"/>
            </a:xfrm>
          </p:grpSpPr>
          <p:pic>
            <p:nvPicPr>
              <p:cNvPr id="6" name="Picture 5" descr="A yellow triangle sign with a black circle in the center&#10;&#10;Description automatically generated">
                <a:extLst>
                  <a:ext uri="{FF2B5EF4-FFF2-40B4-BE49-F238E27FC236}">
                    <a16:creationId xmlns:a16="http://schemas.microsoft.com/office/drawing/2014/main" id="{1B1333A7-EEC6-4DBA-749E-11222E32FAB8}"/>
                  </a:ext>
                </a:extLst>
              </p:cNvPr>
              <p:cNvPicPr>
                <a:picLocks noChangeAspect="1"/>
              </p:cNvPicPr>
              <p:nvPr/>
            </p:nvPicPr>
            <p:blipFill>
              <a:blip r:embed="rId4"/>
              <a:stretch>
                <a:fillRect/>
              </a:stretch>
            </p:blipFill>
            <p:spPr>
              <a:xfrm>
                <a:off x="7117616" y="5012567"/>
                <a:ext cx="546774" cy="546774"/>
              </a:xfrm>
              <a:prstGeom prst="rect">
                <a:avLst/>
              </a:prstGeom>
            </p:spPr>
          </p:pic>
          <p:sp>
            <p:nvSpPr>
              <p:cNvPr id="5" name="TextBox 4">
                <a:extLst>
                  <a:ext uri="{FF2B5EF4-FFF2-40B4-BE49-F238E27FC236}">
                    <a16:creationId xmlns:a16="http://schemas.microsoft.com/office/drawing/2014/main" id="{681ABFAB-42C7-EDE5-23A9-0D6E71A7DD8A}"/>
                  </a:ext>
                </a:extLst>
              </p:cNvPr>
              <p:cNvSpPr txBox="1"/>
              <p:nvPr/>
            </p:nvSpPr>
            <p:spPr>
              <a:xfrm>
                <a:off x="5009536" y="5565061"/>
                <a:ext cx="555524" cy="215444"/>
              </a:xfrm>
              <a:prstGeom prst="rect">
                <a:avLst/>
              </a:prstGeom>
              <a:noFill/>
            </p:spPr>
            <p:txBody>
              <a:bodyPr wrap="square" rtlCol="0">
                <a:spAutoFit/>
              </a:bodyPr>
              <a:lstStyle/>
              <a:p>
                <a:r>
                  <a:rPr lang="en-US" sz="800" b="1" dirty="0"/>
                  <a:t>Toxics</a:t>
                </a:r>
                <a:endParaRPr lang="en-US" b="1" dirty="0"/>
              </a:p>
            </p:txBody>
          </p:sp>
          <p:sp>
            <p:nvSpPr>
              <p:cNvPr id="7" name="TextBox 6">
                <a:extLst>
                  <a:ext uri="{FF2B5EF4-FFF2-40B4-BE49-F238E27FC236}">
                    <a16:creationId xmlns:a16="http://schemas.microsoft.com/office/drawing/2014/main" id="{3189AEAE-76B6-3032-3D2A-ED845C857418}"/>
                  </a:ext>
                </a:extLst>
              </p:cNvPr>
              <p:cNvSpPr txBox="1"/>
              <p:nvPr/>
            </p:nvSpPr>
            <p:spPr>
              <a:xfrm>
                <a:off x="5673211" y="5574893"/>
                <a:ext cx="727587" cy="200055"/>
              </a:xfrm>
              <a:prstGeom prst="rect">
                <a:avLst/>
              </a:prstGeom>
              <a:noFill/>
            </p:spPr>
            <p:txBody>
              <a:bodyPr wrap="square" rtlCol="0">
                <a:spAutoFit/>
              </a:bodyPr>
              <a:lstStyle/>
              <a:p>
                <a:r>
                  <a:rPr lang="en-US" sz="700" b="1" dirty="0"/>
                  <a:t>Flammables</a:t>
                </a:r>
                <a:endParaRPr lang="en-US" sz="1400" b="1" dirty="0"/>
              </a:p>
            </p:txBody>
          </p:sp>
          <p:sp>
            <p:nvSpPr>
              <p:cNvPr id="8" name="TextBox 7">
                <a:extLst>
                  <a:ext uri="{FF2B5EF4-FFF2-40B4-BE49-F238E27FC236}">
                    <a16:creationId xmlns:a16="http://schemas.microsoft.com/office/drawing/2014/main" id="{C6D859C7-72E6-2029-C357-466A94103BDC}"/>
                  </a:ext>
                </a:extLst>
              </p:cNvPr>
              <p:cNvSpPr txBox="1"/>
              <p:nvPr/>
            </p:nvSpPr>
            <p:spPr>
              <a:xfrm>
                <a:off x="7187282" y="5533427"/>
                <a:ext cx="727587" cy="200055"/>
              </a:xfrm>
              <a:prstGeom prst="rect">
                <a:avLst/>
              </a:prstGeom>
              <a:noFill/>
            </p:spPr>
            <p:txBody>
              <a:bodyPr wrap="square" rtlCol="0">
                <a:spAutoFit/>
              </a:bodyPr>
              <a:lstStyle/>
              <a:p>
                <a:r>
                  <a:rPr lang="en-US" sz="700" b="1" dirty="0"/>
                  <a:t>Lasers</a:t>
                </a:r>
                <a:endParaRPr lang="en-US" sz="1400" b="1" dirty="0"/>
              </a:p>
            </p:txBody>
          </p:sp>
        </p:grpSp>
      </p:grpSp>
    </p:spTree>
    <p:extLst>
      <p:ext uri="{BB962C8B-B14F-4D97-AF65-F5344CB8AC3E}">
        <p14:creationId xmlns:p14="http://schemas.microsoft.com/office/powerpoint/2010/main" val="21705490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04CC66-AFCF-67EC-1546-42C1EA64998C}"/>
              </a:ext>
            </a:extLst>
          </p:cNvPr>
          <p:cNvSpPr>
            <a:spLocks noGrp="1"/>
          </p:cNvSpPr>
          <p:nvPr>
            <p:ph type="title"/>
          </p:nvPr>
        </p:nvSpPr>
        <p:spPr>
          <a:xfrm>
            <a:off x="457200" y="448245"/>
            <a:ext cx="9291918" cy="1325563"/>
          </a:xfrm>
        </p:spPr>
        <p:txBody>
          <a:bodyPr>
            <a:normAutofit fontScale="90000"/>
          </a:bodyPr>
          <a:lstStyle/>
          <a:p>
            <a:pPr>
              <a:defRPr/>
            </a:pPr>
            <a:r>
              <a:rPr lang="en-US" b="1" dirty="0">
                <a:solidFill>
                  <a:srgbClr val="000000"/>
                </a:solidFill>
              </a:rPr>
              <a:t>Example 2: Completed Morningside 4 x 4 door sign holder using this door sign generator:</a:t>
            </a:r>
            <a:br>
              <a:rPr lang="en" b="1" dirty="0"/>
            </a:br>
            <a:endParaRPr lang="en-US" sz="5400" dirty="0"/>
          </a:p>
        </p:txBody>
      </p:sp>
      <p:pic>
        <p:nvPicPr>
          <p:cNvPr id="3" name="Picture 6" descr="image002">
            <a:extLst>
              <a:ext uri="{FF2B5EF4-FFF2-40B4-BE49-F238E27FC236}">
                <a16:creationId xmlns:a16="http://schemas.microsoft.com/office/drawing/2014/main" id="{C0A9AF3E-79C2-4A17-6AA2-52EE44AFFCD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079130" y="6761354"/>
            <a:ext cx="2362200" cy="390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4" descr="A close-up of a sign&#10;&#10;Description automatically generated">
            <a:extLst>
              <a:ext uri="{FF2B5EF4-FFF2-40B4-BE49-F238E27FC236}">
                <a16:creationId xmlns:a16="http://schemas.microsoft.com/office/drawing/2014/main" id="{5F8F0A61-0587-C296-38E0-FF364F82CA6D}"/>
              </a:ext>
            </a:extLst>
          </p:cNvPr>
          <p:cNvPicPr>
            <a:picLocks noChangeAspect="1"/>
          </p:cNvPicPr>
          <p:nvPr/>
        </p:nvPicPr>
        <p:blipFill>
          <a:blip r:embed="rId3"/>
          <a:stretch>
            <a:fillRect/>
          </a:stretch>
        </p:blipFill>
        <p:spPr>
          <a:xfrm>
            <a:off x="2907927" y="1850036"/>
            <a:ext cx="4171203" cy="4459034"/>
          </a:xfrm>
          <a:prstGeom prst="rect">
            <a:avLst/>
          </a:prstGeom>
          <a:ln w="1905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133762613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Google Shape;57;p13">
            <a:extLst>
              <a:ext uri="{FF2B5EF4-FFF2-40B4-BE49-F238E27FC236}">
                <a16:creationId xmlns:a16="http://schemas.microsoft.com/office/drawing/2014/main" id="{1C094550-256E-F77F-6C31-6FBF8B628542}"/>
              </a:ext>
            </a:extLst>
          </p:cNvPr>
          <p:cNvSpPr txBox="1"/>
          <p:nvPr/>
        </p:nvSpPr>
        <p:spPr>
          <a:xfrm>
            <a:off x="457200" y="1473295"/>
            <a:ext cx="5257800" cy="5567656"/>
          </a:xfrm>
          <a:prstGeom prst="rect">
            <a:avLst/>
          </a:prstGeom>
          <a:noFill/>
          <a:ln>
            <a:noFill/>
          </a:ln>
        </p:spPr>
        <p:txBody>
          <a:bodyPr spcFirstLastPara="1" wrap="square" lIns="68569" tIns="68569" rIns="68569" bIns="68569" anchor="t" anchorCtr="0">
            <a:spAutoFit/>
          </a:bodyPr>
          <a:lstStyle/>
          <a:p>
            <a:r>
              <a:rPr lang="en" sz="1800" b="1" u="sng" dirty="0">
                <a:highlight>
                  <a:srgbClr val="FFFF00"/>
                </a:highlight>
              </a:rPr>
              <a:t>Slides 2-4 can be used to generate door signs for laboratories with no door sign holder or different door sign holder than the 4 x 4 door sign holder.</a:t>
            </a:r>
          </a:p>
          <a:p>
            <a:endParaRPr lang="en" b="1" u="sng" dirty="0">
              <a:highlight>
                <a:srgbClr val="FFFF00"/>
              </a:highlight>
            </a:endParaRPr>
          </a:p>
          <a:p>
            <a:r>
              <a:rPr lang="en-US" b="1" dirty="0">
                <a:solidFill>
                  <a:schemeClr val="tx1">
                    <a:lumMod val="85000"/>
                    <a:lumOff val="15000"/>
                  </a:schemeClr>
                </a:solidFill>
              </a:rPr>
              <a:t>Step 1: </a:t>
            </a:r>
            <a:r>
              <a:rPr lang="en-US" dirty="0">
                <a:solidFill>
                  <a:schemeClr val="tx1">
                    <a:lumMod val="85000"/>
                    <a:lumOff val="15000"/>
                  </a:schemeClr>
                </a:solidFill>
              </a:rPr>
              <a:t>Refer to slide 3 and 4 and </a:t>
            </a:r>
            <a:r>
              <a:rPr lang="en" dirty="0">
                <a:solidFill>
                  <a:schemeClr val="tx1">
                    <a:lumMod val="85000"/>
                    <a:lumOff val="15000"/>
                  </a:schemeClr>
                </a:solidFill>
              </a:rPr>
              <a:t>determine what hazard pictograms apply to </a:t>
            </a:r>
            <a:r>
              <a:rPr lang="en-US" dirty="0">
                <a:solidFill>
                  <a:schemeClr val="tx1">
                    <a:lumMod val="85000"/>
                    <a:lumOff val="15000"/>
                  </a:schemeClr>
                </a:solidFill>
              </a:rPr>
              <a:t>the</a:t>
            </a:r>
            <a:r>
              <a:rPr lang="en" dirty="0">
                <a:solidFill>
                  <a:schemeClr val="tx1">
                    <a:lumMod val="85000"/>
                    <a:lumOff val="15000"/>
                  </a:schemeClr>
                </a:solidFill>
              </a:rPr>
              <a:t> laboratory.</a:t>
            </a:r>
          </a:p>
          <a:p>
            <a:endParaRPr lang="en" dirty="0">
              <a:solidFill>
                <a:schemeClr val="tx1">
                  <a:lumMod val="85000"/>
                  <a:lumOff val="15000"/>
                </a:schemeClr>
              </a:solidFill>
            </a:endParaRPr>
          </a:p>
          <a:p>
            <a:r>
              <a:rPr lang="en" b="1" dirty="0">
                <a:solidFill>
                  <a:schemeClr val="tx1">
                    <a:lumMod val="85000"/>
                    <a:lumOff val="15000"/>
                  </a:schemeClr>
                </a:solidFill>
              </a:rPr>
              <a:t>Step 2: </a:t>
            </a:r>
            <a:r>
              <a:rPr lang="en" dirty="0">
                <a:solidFill>
                  <a:schemeClr val="tx1">
                    <a:lumMod val="85000"/>
                    <a:lumOff val="15000"/>
                  </a:schemeClr>
                </a:solidFill>
              </a:rPr>
              <a:t>Copy and paste hazard pictograms onto the door sign on slide 4 in the “Laboratory Hazards” section.</a:t>
            </a:r>
            <a:endParaRPr lang="en" u="sng" dirty="0">
              <a:solidFill>
                <a:schemeClr val="tx1">
                  <a:lumMod val="85000"/>
                  <a:lumOff val="15000"/>
                </a:schemeClr>
              </a:solidFill>
            </a:endParaRPr>
          </a:p>
          <a:p>
            <a:endParaRPr lang="en-US" b="1" dirty="0">
              <a:solidFill>
                <a:schemeClr val="tx1">
                  <a:lumMod val="85000"/>
                  <a:lumOff val="15000"/>
                </a:schemeClr>
              </a:solidFill>
            </a:endParaRPr>
          </a:p>
          <a:p>
            <a:r>
              <a:rPr lang="en-US" b="1" dirty="0">
                <a:solidFill>
                  <a:schemeClr val="tx1">
                    <a:lumMod val="85000"/>
                    <a:lumOff val="15000"/>
                  </a:schemeClr>
                </a:solidFill>
              </a:rPr>
              <a:t>Step 3:</a:t>
            </a:r>
            <a:r>
              <a:rPr lang="en-US" dirty="0">
                <a:solidFill>
                  <a:schemeClr val="tx1">
                    <a:lumMod val="85000"/>
                    <a:lumOff val="15000"/>
                  </a:schemeClr>
                </a:solidFill>
              </a:rPr>
              <a:t> Fill out occupancy information on slide 4 in the “Principal Investigators” section. </a:t>
            </a:r>
          </a:p>
          <a:p>
            <a:endParaRPr lang="en-US" b="1" dirty="0">
              <a:solidFill>
                <a:schemeClr val="tx1">
                  <a:lumMod val="85000"/>
                  <a:lumOff val="15000"/>
                </a:schemeClr>
              </a:solidFill>
            </a:endParaRPr>
          </a:p>
          <a:p>
            <a:r>
              <a:rPr lang="en-US" b="1" u="sng" dirty="0">
                <a:solidFill>
                  <a:srgbClr val="FF0000"/>
                </a:solidFill>
              </a:rPr>
              <a:t>Step 4: Once slide 5 is completed and all sections are filled out, print out the full size slide (scaled to fit </a:t>
            </a:r>
            <a:r>
              <a:rPr lang="en" sz="1400" b="1" u="sng" dirty="0">
                <a:solidFill>
                  <a:srgbClr val="FF0000"/>
                </a:solidFill>
              </a:rPr>
              <a:t>8.5” x11” </a:t>
            </a:r>
            <a:r>
              <a:rPr lang="en" b="1" u="sng" dirty="0">
                <a:solidFill>
                  <a:srgbClr val="FF0000"/>
                </a:solidFill>
              </a:rPr>
              <a:t>paper) </a:t>
            </a:r>
            <a:r>
              <a:rPr lang="en-US" b="1" u="sng" dirty="0">
                <a:solidFill>
                  <a:srgbClr val="FF0000"/>
                </a:solidFill>
              </a:rPr>
              <a:t>and post on/near the laboratory door.</a:t>
            </a:r>
            <a:endParaRPr lang="en" b="1" u="sng" dirty="0">
              <a:solidFill>
                <a:srgbClr val="FF0000"/>
              </a:solidFill>
            </a:endParaRPr>
          </a:p>
          <a:p>
            <a:pPr lvl="5"/>
            <a:endParaRPr lang="en" dirty="0">
              <a:solidFill>
                <a:schemeClr val="tx1">
                  <a:lumMod val="85000"/>
                  <a:lumOff val="15000"/>
                </a:schemeClr>
              </a:solidFill>
            </a:endParaRPr>
          </a:p>
          <a:p>
            <a:pPr lvl="5"/>
            <a:endParaRPr lang="en" dirty="0">
              <a:solidFill>
                <a:schemeClr val="tx1">
                  <a:lumMod val="85000"/>
                  <a:lumOff val="15000"/>
                </a:schemeClr>
              </a:solidFill>
            </a:endParaRPr>
          </a:p>
          <a:p>
            <a:pPr lvl="5"/>
            <a:endParaRPr lang="en" dirty="0">
              <a:solidFill>
                <a:schemeClr val="tx1">
                  <a:lumMod val="85000"/>
                  <a:lumOff val="15000"/>
                </a:schemeClr>
              </a:solidFill>
            </a:endParaRPr>
          </a:p>
          <a:p>
            <a:r>
              <a:rPr lang="en" dirty="0">
                <a:solidFill>
                  <a:schemeClr val="tx1">
                    <a:lumMod val="85000"/>
                    <a:lumOff val="15000"/>
                  </a:schemeClr>
                </a:solidFill>
              </a:rPr>
              <a:t>Please contact </a:t>
            </a:r>
            <a:r>
              <a:rPr lang="en" u="sng" dirty="0">
                <a:hlinkClick r:id="rId2"/>
              </a:rPr>
              <a:t>labsafety@</a:t>
            </a:r>
            <a:r>
              <a:rPr lang="en-US" u="sng" dirty="0">
                <a:hlinkClick r:id="rId2"/>
              </a:rPr>
              <a:t>c</a:t>
            </a:r>
            <a:r>
              <a:rPr lang="en" u="sng" dirty="0">
                <a:hlinkClick r:id="rId2"/>
              </a:rPr>
              <a:t>olumbia.</a:t>
            </a:r>
            <a:r>
              <a:rPr lang="en" dirty="0">
                <a:hlinkClick r:id="rId2"/>
              </a:rPr>
              <a:t>edu</a:t>
            </a:r>
            <a:r>
              <a:rPr lang="en" dirty="0"/>
              <a:t> </a:t>
            </a:r>
            <a:r>
              <a:rPr lang="en" dirty="0">
                <a:solidFill>
                  <a:schemeClr val="tx1">
                    <a:lumMod val="85000"/>
                    <a:lumOff val="15000"/>
                  </a:schemeClr>
                </a:solidFill>
              </a:rPr>
              <a:t>if you have any questions or concerns about this sign maker. Thank you! </a:t>
            </a:r>
          </a:p>
        </p:txBody>
      </p:sp>
      <p:pic>
        <p:nvPicPr>
          <p:cNvPr id="7" name="Picture 6">
            <a:extLst>
              <a:ext uri="{FF2B5EF4-FFF2-40B4-BE49-F238E27FC236}">
                <a16:creationId xmlns:a16="http://schemas.microsoft.com/office/drawing/2014/main" id="{47A95EA8-7239-0BD1-F591-05AED7534BC3}"/>
              </a:ext>
            </a:extLst>
          </p:cNvPr>
          <p:cNvPicPr>
            <a:picLocks noChangeAspect="1"/>
          </p:cNvPicPr>
          <p:nvPr/>
        </p:nvPicPr>
        <p:blipFill>
          <a:blip r:embed="rId3"/>
          <a:stretch>
            <a:fillRect/>
          </a:stretch>
        </p:blipFill>
        <p:spPr>
          <a:xfrm>
            <a:off x="5715955" y="2508691"/>
            <a:ext cx="3786564" cy="2839923"/>
          </a:xfrm>
          <a:prstGeom prst="rect">
            <a:avLst/>
          </a:prstGeom>
        </p:spPr>
      </p:pic>
      <p:sp>
        <p:nvSpPr>
          <p:cNvPr id="3" name="TextBox 2">
            <a:extLst>
              <a:ext uri="{FF2B5EF4-FFF2-40B4-BE49-F238E27FC236}">
                <a16:creationId xmlns:a16="http://schemas.microsoft.com/office/drawing/2014/main" id="{65EE69A6-D09B-D145-46EF-F0FFE8D1714D}"/>
              </a:ext>
            </a:extLst>
          </p:cNvPr>
          <p:cNvSpPr txBox="1"/>
          <p:nvPr/>
        </p:nvSpPr>
        <p:spPr>
          <a:xfrm>
            <a:off x="515997" y="496391"/>
            <a:ext cx="8905461" cy="954107"/>
          </a:xfrm>
          <a:prstGeom prst="rect">
            <a:avLst/>
          </a:prstGeom>
          <a:noFill/>
        </p:spPr>
        <p:txBody>
          <a:bodyPr wrap="square" lIns="91440" tIns="45720" rIns="91440" bIns="45720" rtlCol="0" anchor="t">
            <a:spAutoFit/>
          </a:bodyPr>
          <a:lstStyle/>
          <a:p>
            <a:r>
              <a:rPr lang="en" sz="2000" b="1" dirty="0"/>
              <a:t>Welcome to the Morningside laboratory door sign generator courtesy of Environmental Health &amp; Safety! </a:t>
            </a:r>
          </a:p>
          <a:p>
            <a:endParaRPr lang="en-US" sz="1600" dirty="0"/>
          </a:p>
        </p:txBody>
      </p:sp>
      <p:pic>
        <p:nvPicPr>
          <p:cNvPr id="9" name="Picture 6" descr="image002">
            <a:extLst>
              <a:ext uri="{FF2B5EF4-FFF2-40B4-BE49-F238E27FC236}">
                <a16:creationId xmlns:a16="http://schemas.microsoft.com/office/drawing/2014/main" id="{5B65A78F-9769-AB47-46D8-604AF2105BA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201734" y="6807619"/>
            <a:ext cx="2362200" cy="390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0294469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65"/>
        <p:cNvGrpSpPr/>
        <p:nvPr/>
      </p:nvGrpSpPr>
      <p:grpSpPr>
        <a:xfrm>
          <a:off x="0" y="0"/>
          <a:ext cx="0" cy="0"/>
          <a:chOff x="0" y="0"/>
          <a:chExt cx="0" cy="0"/>
        </a:xfrm>
      </p:grpSpPr>
      <p:sp>
        <p:nvSpPr>
          <p:cNvPr id="67" name="Google Shape;67;p14"/>
          <p:cNvSpPr txBox="1"/>
          <p:nvPr/>
        </p:nvSpPr>
        <p:spPr>
          <a:xfrm>
            <a:off x="457201" y="860214"/>
            <a:ext cx="8808165" cy="738633"/>
          </a:xfrm>
          <a:prstGeom prst="rect">
            <a:avLst/>
          </a:prstGeom>
          <a:noFill/>
          <a:ln>
            <a:noFill/>
          </a:ln>
        </p:spPr>
        <p:txBody>
          <a:bodyPr spcFirstLastPara="1" wrap="square" lIns="91425" tIns="91425" rIns="91425" bIns="91425" anchor="t" anchorCtr="0">
            <a:spAutoFit/>
          </a:bodyPr>
          <a:lstStyle/>
          <a:p>
            <a:r>
              <a:rPr lang="en" sz="1200" dirty="0">
                <a:solidFill>
                  <a:schemeClr val="tx1">
                    <a:lumMod val="85000"/>
                    <a:lumOff val="15000"/>
                  </a:schemeClr>
                </a:solidFill>
              </a:rPr>
              <a:t>The following pictograms will be used for the laboratory hazards section of your door sign (found on slide 5).</a:t>
            </a:r>
            <a:r>
              <a:rPr lang="en" sz="1200" b="1" dirty="0">
                <a:solidFill>
                  <a:schemeClr val="tx1">
                    <a:lumMod val="85000"/>
                    <a:lumOff val="15000"/>
                  </a:schemeClr>
                </a:solidFill>
              </a:rPr>
              <a:t> Please copy and paste relevant symbols between this slide and slide 5.</a:t>
            </a:r>
            <a:r>
              <a:rPr lang="en" sz="1200" b="1" dirty="0"/>
              <a:t> </a:t>
            </a:r>
            <a:r>
              <a:rPr lang="en" sz="1200" i="1" dirty="0"/>
              <a:t>To determine what hazard pictograms are relevant, please consult chemical Safety Data Sheets (SDS) and/or the laboratory's LATCH hazard assessment. </a:t>
            </a:r>
          </a:p>
        </p:txBody>
      </p:sp>
      <p:grpSp>
        <p:nvGrpSpPr>
          <p:cNvPr id="22" name="Group 21">
            <a:extLst>
              <a:ext uri="{FF2B5EF4-FFF2-40B4-BE49-F238E27FC236}">
                <a16:creationId xmlns:a16="http://schemas.microsoft.com/office/drawing/2014/main" id="{93CCAEE7-1360-C05E-6EEE-33DAFE2357FE}"/>
              </a:ext>
            </a:extLst>
          </p:cNvPr>
          <p:cNvGrpSpPr/>
          <p:nvPr/>
        </p:nvGrpSpPr>
        <p:grpSpPr>
          <a:xfrm>
            <a:off x="3658561" y="4667802"/>
            <a:ext cx="1319504" cy="1282395"/>
            <a:chOff x="3201361" y="4210601"/>
            <a:chExt cx="1319504" cy="1282395"/>
          </a:xfrm>
        </p:grpSpPr>
        <p:pic>
          <p:nvPicPr>
            <p:cNvPr id="16" name="Picture 16" descr="A picture containing text, sign&#10;&#10;Description automatically generated">
              <a:extLst>
                <a:ext uri="{FF2B5EF4-FFF2-40B4-BE49-F238E27FC236}">
                  <a16:creationId xmlns:a16="http://schemas.microsoft.com/office/drawing/2014/main" id="{77DF4F43-47BF-42F8-8A48-12C13320ADF3}"/>
                </a:ext>
              </a:extLst>
            </p:cNvPr>
            <p:cNvPicPr>
              <a:picLocks noChangeAspect="1"/>
            </p:cNvPicPr>
            <p:nvPr/>
          </p:nvPicPr>
          <p:blipFill>
            <a:blip r:embed="rId4"/>
            <a:stretch>
              <a:fillRect/>
            </a:stretch>
          </p:blipFill>
          <p:spPr>
            <a:xfrm>
              <a:off x="3201361" y="4210601"/>
              <a:ext cx="1319504" cy="1282395"/>
            </a:xfrm>
            <a:prstGeom prst="rect">
              <a:avLst/>
            </a:prstGeom>
          </p:spPr>
        </p:pic>
        <p:sp>
          <p:nvSpPr>
            <p:cNvPr id="20" name="TextBox 19">
              <a:extLst>
                <a:ext uri="{FF2B5EF4-FFF2-40B4-BE49-F238E27FC236}">
                  <a16:creationId xmlns:a16="http://schemas.microsoft.com/office/drawing/2014/main" id="{43859C2D-9D9B-4209-B52A-CDFDF1CC50B8}"/>
                </a:ext>
              </a:extLst>
            </p:cNvPr>
            <p:cNvSpPr txBox="1"/>
            <p:nvPr/>
          </p:nvSpPr>
          <p:spPr>
            <a:xfrm>
              <a:off x="3323746" y="4754543"/>
              <a:ext cx="1060483" cy="29238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650" b="1"/>
                <a:t>Compressed Gas (Inert)</a:t>
              </a:r>
            </a:p>
          </p:txBody>
        </p:sp>
      </p:grpSp>
      <p:grpSp>
        <p:nvGrpSpPr>
          <p:cNvPr id="36" name="Group 35">
            <a:extLst>
              <a:ext uri="{FF2B5EF4-FFF2-40B4-BE49-F238E27FC236}">
                <a16:creationId xmlns:a16="http://schemas.microsoft.com/office/drawing/2014/main" id="{0F995841-69D2-462F-AC09-72AD2E67BC17}"/>
              </a:ext>
            </a:extLst>
          </p:cNvPr>
          <p:cNvGrpSpPr/>
          <p:nvPr/>
        </p:nvGrpSpPr>
        <p:grpSpPr>
          <a:xfrm>
            <a:off x="5103947" y="4672805"/>
            <a:ext cx="1319504" cy="1282395"/>
            <a:chOff x="5064749" y="60633"/>
            <a:chExt cx="926124" cy="926124"/>
          </a:xfrm>
        </p:grpSpPr>
        <p:pic>
          <p:nvPicPr>
            <p:cNvPr id="33" name="Picture 33" descr="Icon&#10;&#10;Description automatically generated">
              <a:extLst>
                <a:ext uri="{FF2B5EF4-FFF2-40B4-BE49-F238E27FC236}">
                  <a16:creationId xmlns:a16="http://schemas.microsoft.com/office/drawing/2014/main" id="{A78A046F-BCF2-4FA7-A1F2-1931899A92A9}"/>
                </a:ext>
              </a:extLst>
            </p:cNvPr>
            <p:cNvPicPr>
              <a:picLocks noChangeAspect="1"/>
            </p:cNvPicPr>
            <p:nvPr/>
          </p:nvPicPr>
          <p:blipFill>
            <a:blip r:embed="rId5"/>
            <a:stretch>
              <a:fillRect/>
            </a:stretch>
          </p:blipFill>
          <p:spPr>
            <a:xfrm>
              <a:off x="5064749" y="60633"/>
              <a:ext cx="926124" cy="926124"/>
            </a:xfrm>
            <a:prstGeom prst="rect">
              <a:avLst/>
            </a:prstGeom>
          </p:spPr>
        </p:pic>
        <p:sp>
          <p:nvSpPr>
            <p:cNvPr id="35" name="TextBox 34">
              <a:extLst>
                <a:ext uri="{FF2B5EF4-FFF2-40B4-BE49-F238E27FC236}">
                  <a16:creationId xmlns:a16="http://schemas.microsoft.com/office/drawing/2014/main" id="{3FC3D9C4-98D3-4F2F-AACB-9963E9A1E8F6}"/>
                </a:ext>
              </a:extLst>
            </p:cNvPr>
            <p:cNvSpPr txBox="1"/>
            <p:nvPr/>
          </p:nvSpPr>
          <p:spPr>
            <a:xfrm>
              <a:off x="5125458" y="475790"/>
              <a:ext cx="804706" cy="138919"/>
            </a:xfrm>
            <a:prstGeom prst="rect">
              <a:avLst/>
            </a:prstGeom>
            <a:no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r>
                <a:rPr lang="en-US" sz="650" b="1"/>
                <a:t>Oxidizing Gas</a:t>
              </a:r>
            </a:p>
          </p:txBody>
        </p:sp>
      </p:grpSp>
      <p:pic>
        <p:nvPicPr>
          <p:cNvPr id="1026" name="Picture 2">
            <a:extLst>
              <a:ext uri="{FF2B5EF4-FFF2-40B4-BE49-F238E27FC236}">
                <a16:creationId xmlns:a16="http://schemas.microsoft.com/office/drawing/2014/main" id="{5C9A3318-519F-4492-B593-4E1DB04604D6}"/>
              </a:ext>
            </a:extLst>
          </p:cNvPr>
          <p:cNvPicPr preferRelativeResize="0">
            <a:picLocks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25520" y="4676377"/>
            <a:ext cx="1315827" cy="1278823"/>
          </a:xfrm>
          <a:prstGeom prst="rect">
            <a:avLst/>
          </a:prstGeom>
          <a:noFill/>
          <a:extLst>
            <a:ext uri="{909E8E84-426E-40DD-AFC4-6F175D3DCCD1}">
              <a14:hiddenFill xmlns:a14="http://schemas.microsoft.com/office/drawing/2010/main">
                <a:solidFill>
                  <a:srgbClr val="FFFFFF"/>
                </a:solidFill>
              </a14:hiddenFill>
            </a:ext>
          </a:extLst>
        </p:spPr>
      </p:pic>
      <p:grpSp>
        <p:nvGrpSpPr>
          <p:cNvPr id="7" name="Group 6">
            <a:extLst>
              <a:ext uri="{FF2B5EF4-FFF2-40B4-BE49-F238E27FC236}">
                <a16:creationId xmlns:a16="http://schemas.microsoft.com/office/drawing/2014/main" id="{FD1C350D-E710-4BF6-93DE-FE73AADA8CA8}"/>
              </a:ext>
            </a:extLst>
          </p:cNvPr>
          <p:cNvGrpSpPr/>
          <p:nvPr/>
        </p:nvGrpSpPr>
        <p:grpSpPr>
          <a:xfrm>
            <a:off x="6539394" y="4660114"/>
            <a:ext cx="1315827" cy="1278823"/>
            <a:chOff x="1708364" y="3179028"/>
            <a:chExt cx="923544" cy="923544"/>
          </a:xfrm>
        </p:grpSpPr>
        <p:pic>
          <p:nvPicPr>
            <p:cNvPr id="1030" name="Picture 6">
              <a:extLst>
                <a:ext uri="{FF2B5EF4-FFF2-40B4-BE49-F238E27FC236}">
                  <a16:creationId xmlns:a16="http://schemas.microsoft.com/office/drawing/2014/main" id="{97D47330-9EC5-4D43-A6B2-312DEC6DFF4E}"/>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708364" y="3179028"/>
              <a:ext cx="923544" cy="923544"/>
            </a:xfrm>
            <a:prstGeom prst="rect">
              <a:avLst/>
            </a:prstGeom>
            <a:noFill/>
            <a:extLst>
              <a:ext uri="{909E8E84-426E-40DD-AFC4-6F175D3DCCD1}">
                <a14:hiddenFill xmlns:a14="http://schemas.microsoft.com/office/drawing/2010/main">
                  <a:solidFill>
                    <a:srgbClr val="FFFFFF"/>
                  </a:solidFill>
                </a14:hiddenFill>
              </a:ext>
            </a:extLst>
          </p:spPr>
        </p:pic>
        <p:sp>
          <p:nvSpPr>
            <p:cNvPr id="28" name="TextBox 27">
              <a:extLst>
                <a:ext uri="{FF2B5EF4-FFF2-40B4-BE49-F238E27FC236}">
                  <a16:creationId xmlns:a16="http://schemas.microsoft.com/office/drawing/2014/main" id="{572A7091-F158-42D8-8D73-7EBE4326B8E9}"/>
                </a:ext>
              </a:extLst>
            </p:cNvPr>
            <p:cNvSpPr txBox="1"/>
            <p:nvPr/>
          </p:nvSpPr>
          <p:spPr>
            <a:xfrm>
              <a:off x="1797974" y="3599047"/>
              <a:ext cx="744324" cy="138919"/>
            </a:xfrm>
            <a:prstGeom prst="rect">
              <a:avLst/>
            </a:prstGeom>
            <a:no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r>
                <a:rPr lang="en-US" sz="650" b="1"/>
                <a:t>Corrosive Gas</a:t>
              </a:r>
            </a:p>
          </p:txBody>
        </p:sp>
      </p:grpSp>
      <p:grpSp>
        <p:nvGrpSpPr>
          <p:cNvPr id="2" name="Group 1">
            <a:extLst>
              <a:ext uri="{FF2B5EF4-FFF2-40B4-BE49-F238E27FC236}">
                <a16:creationId xmlns:a16="http://schemas.microsoft.com/office/drawing/2014/main" id="{32F41522-6D76-210D-4968-67E32FC00D65}"/>
              </a:ext>
            </a:extLst>
          </p:cNvPr>
          <p:cNvGrpSpPr/>
          <p:nvPr/>
        </p:nvGrpSpPr>
        <p:grpSpPr>
          <a:xfrm>
            <a:off x="2161818" y="4661544"/>
            <a:ext cx="1315827" cy="1278823"/>
            <a:chOff x="1704617" y="4204343"/>
            <a:chExt cx="1315827" cy="1278823"/>
          </a:xfrm>
        </p:grpSpPr>
        <p:pic>
          <p:nvPicPr>
            <p:cNvPr id="1038" name="Picture 14">
              <a:extLst>
                <a:ext uri="{FF2B5EF4-FFF2-40B4-BE49-F238E27FC236}">
                  <a16:creationId xmlns:a16="http://schemas.microsoft.com/office/drawing/2014/main" id="{649CCC32-18DC-49EA-A233-E00DA71E9048}"/>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704617" y="4204343"/>
              <a:ext cx="1315827" cy="1278823"/>
            </a:xfrm>
            <a:prstGeom prst="rect">
              <a:avLst/>
            </a:prstGeom>
            <a:noFill/>
            <a:extLst>
              <a:ext uri="{909E8E84-426E-40DD-AFC4-6F175D3DCCD1}">
                <a14:hiddenFill xmlns:a14="http://schemas.microsoft.com/office/drawing/2010/main">
                  <a:solidFill>
                    <a:srgbClr val="FFFFFF"/>
                  </a:solidFill>
                </a14:hiddenFill>
              </a:ext>
            </a:extLst>
          </p:spPr>
        </p:pic>
        <p:sp>
          <p:nvSpPr>
            <p:cNvPr id="38" name="TextBox 37">
              <a:extLst>
                <a:ext uri="{FF2B5EF4-FFF2-40B4-BE49-F238E27FC236}">
                  <a16:creationId xmlns:a16="http://schemas.microsoft.com/office/drawing/2014/main" id="{1E2C890C-863E-40F2-B801-12367AD95E8C}"/>
                </a:ext>
              </a:extLst>
            </p:cNvPr>
            <p:cNvSpPr txBox="1"/>
            <p:nvPr/>
          </p:nvSpPr>
          <p:spPr>
            <a:xfrm>
              <a:off x="1832290" y="4785941"/>
              <a:ext cx="1060482" cy="192360"/>
            </a:xfrm>
            <a:prstGeom prst="rect">
              <a:avLst/>
            </a:prstGeom>
            <a:no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r>
                <a:rPr lang="en-US" sz="650" b="1"/>
                <a:t>Flammable Gas</a:t>
              </a:r>
            </a:p>
          </p:txBody>
        </p:sp>
      </p:grpSp>
      <p:sp>
        <p:nvSpPr>
          <p:cNvPr id="29" name="TextBox 28">
            <a:extLst>
              <a:ext uri="{FF2B5EF4-FFF2-40B4-BE49-F238E27FC236}">
                <a16:creationId xmlns:a16="http://schemas.microsoft.com/office/drawing/2014/main" id="{96B1E311-C2A9-D82E-08CA-B130839D991E}"/>
              </a:ext>
            </a:extLst>
          </p:cNvPr>
          <p:cNvSpPr txBox="1"/>
          <p:nvPr/>
        </p:nvSpPr>
        <p:spPr>
          <a:xfrm>
            <a:off x="386672" y="457200"/>
            <a:ext cx="7283253" cy="47705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500" b="1"/>
              <a:t>Laboratory Hazard Pictograms</a:t>
            </a:r>
            <a:endParaRPr lang="en-US"/>
          </a:p>
        </p:txBody>
      </p:sp>
      <p:grpSp>
        <p:nvGrpSpPr>
          <p:cNvPr id="3" name="Group 2">
            <a:extLst>
              <a:ext uri="{FF2B5EF4-FFF2-40B4-BE49-F238E27FC236}">
                <a16:creationId xmlns:a16="http://schemas.microsoft.com/office/drawing/2014/main" id="{497A90B9-3628-F0B2-CA1F-6A598B97004D}"/>
              </a:ext>
            </a:extLst>
          </p:cNvPr>
          <p:cNvGrpSpPr/>
          <p:nvPr/>
        </p:nvGrpSpPr>
        <p:grpSpPr>
          <a:xfrm>
            <a:off x="543974" y="1835691"/>
            <a:ext cx="1203534" cy="1510086"/>
            <a:chOff x="159538" y="1061772"/>
            <a:chExt cx="1203534" cy="1510086"/>
          </a:xfrm>
        </p:grpSpPr>
        <p:pic>
          <p:nvPicPr>
            <p:cNvPr id="8" name="Picture 14">
              <a:extLst>
                <a:ext uri="{FF2B5EF4-FFF2-40B4-BE49-F238E27FC236}">
                  <a16:creationId xmlns:a16="http://schemas.microsoft.com/office/drawing/2014/main" id="{7D526463-BBA3-43FD-3EFA-2200C03C330C}"/>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59538" y="1061772"/>
              <a:ext cx="1203534" cy="1205022"/>
            </a:xfrm>
            <a:prstGeom prst="rect">
              <a:avLst/>
            </a:prstGeom>
            <a:noFill/>
            <a:extLst>
              <a:ext uri="{909E8E84-426E-40DD-AFC4-6F175D3DCCD1}">
                <a14:hiddenFill xmlns:a14="http://schemas.microsoft.com/office/drawing/2010/main">
                  <a:solidFill>
                    <a:srgbClr val="FFFFFF"/>
                  </a:solidFill>
                </a14:hiddenFill>
              </a:ext>
            </a:extLst>
          </p:spPr>
        </p:pic>
        <p:sp>
          <p:nvSpPr>
            <p:cNvPr id="12" name="TextBox 11">
              <a:extLst>
                <a:ext uri="{FF2B5EF4-FFF2-40B4-BE49-F238E27FC236}">
                  <a16:creationId xmlns:a16="http://schemas.microsoft.com/office/drawing/2014/main" id="{999DED83-8ADF-C111-6B80-F4F5E89D0895}"/>
                </a:ext>
              </a:extLst>
            </p:cNvPr>
            <p:cNvSpPr txBox="1"/>
            <p:nvPr/>
          </p:nvSpPr>
          <p:spPr>
            <a:xfrm>
              <a:off x="455008" y="2294859"/>
              <a:ext cx="682183" cy="276999"/>
            </a:xfrm>
            <a:prstGeom prst="rect">
              <a:avLst/>
            </a:prstGeom>
            <a:noFill/>
          </p:spPr>
          <p:txBody>
            <a:bodyPr wrap="square" rtlCol="0">
              <a:spAutoFit/>
            </a:bodyPr>
            <a:lstStyle/>
            <a:p>
              <a:r>
                <a:rPr lang="en-US" sz="1200" b="1"/>
                <a:t>Toxics</a:t>
              </a:r>
            </a:p>
          </p:txBody>
        </p:sp>
      </p:grpSp>
      <p:grpSp>
        <p:nvGrpSpPr>
          <p:cNvPr id="9" name="Group 8">
            <a:extLst>
              <a:ext uri="{FF2B5EF4-FFF2-40B4-BE49-F238E27FC236}">
                <a16:creationId xmlns:a16="http://schemas.microsoft.com/office/drawing/2014/main" id="{251B8450-1F1E-0030-1923-FA8E87F3BC55}"/>
              </a:ext>
            </a:extLst>
          </p:cNvPr>
          <p:cNvGrpSpPr/>
          <p:nvPr/>
        </p:nvGrpSpPr>
        <p:grpSpPr>
          <a:xfrm>
            <a:off x="3479522" y="1839423"/>
            <a:ext cx="1199801" cy="1506352"/>
            <a:chOff x="3095085" y="1065505"/>
            <a:chExt cx="1199801" cy="1506352"/>
          </a:xfrm>
        </p:grpSpPr>
        <p:pic>
          <p:nvPicPr>
            <p:cNvPr id="1034" name="Picture 10">
              <a:extLst>
                <a:ext uri="{FF2B5EF4-FFF2-40B4-BE49-F238E27FC236}">
                  <a16:creationId xmlns:a16="http://schemas.microsoft.com/office/drawing/2014/main" id="{BC041F46-95FA-96BE-DE7C-0370A85644F7}"/>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3095085" y="1065505"/>
              <a:ext cx="1199801" cy="1199801"/>
            </a:xfrm>
            <a:prstGeom prst="rect">
              <a:avLst/>
            </a:prstGeom>
            <a:noFill/>
            <a:extLst>
              <a:ext uri="{909E8E84-426E-40DD-AFC4-6F175D3DCCD1}">
                <a14:hiddenFill xmlns:a14="http://schemas.microsoft.com/office/drawing/2010/main">
                  <a:solidFill>
                    <a:srgbClr val="FFFFFF"/>
                  </a:solidFill>
                </a14:hiddenFill>
              </a:ext>
            </a:extLst>
          </p:spPr>
        </p:pic>
        <p:sp>
          <p:nvSpPr>
            <p:cNvPr id="13" name="TextBox 12">
              <a:extLst>
                <a:ext uri="{FF2B5EF4-FFF2-40B4-BE49-F238E27FC236}">
                  <a16:creationId xmlns:a16="http://schemas.microsoft.com/office/drawing/2014/main" id="{01DCAB45-A555-6E26-DCCD-4FDCBF5923A7}"/>
                </a:ext>
              </a:extLst>
            </p:cNvPr>
            <p:cNvSpPr txBox="1"/>
            <p:nvPr/>
          </p:nvSpPr>
          <p:spPr>
            <a:xfrm>
              <a:off x="3163854" y="2294858"/>
              <a:ext cx="1131032" cy="276999"/>
            </a:xfrm>
            <a:prstGeom prst="rect">
              <a:avLst/>
            </a:prstGeom>
            <a:noFill/>
          </p:spPr>
          <p:txBody>
            <a:bodyPr wrap="square" rtlCol="0">
              <a:spAutoFit/>
            </a:bodyPr>
            <a:lstStyle/>
            <a:p>
              <a:r>
                <a:rPr lang="en-US" sz="1200" b="1"/>
                <a:t>Corrosives</a:t>
              </a:r>
            </a:p>
          </p:txBody>
        </p:sp>
      </p:grpSp>
      <p:grpSp>
        <p:nvGrpSpPr>
          <p:cNvPr id="17" name="Group 16">
            <a:extLst>
              <a:ext uri="{FF2B5EF4-FFF2-40B4-BE49-F238E27FC236}">
                <a16:creationId xmlns:a16="http://schemas.microsoft.com/office/drawing/2014/main" id="{2CE29560-927A-5317-410D-16D321EC8456}"/>
              </a:ext>
            </a:extLst>
          </p:cNvPr>
          <p:cNvGrpSpPr/>
          <p:nvPr/>
        </p:nvGrpSpPr>
        <p:grpSpPr>
          <a:xfrm>
            <a:off x="4932112" y="1839426"/>
            <a:ext cx="1206791" cy="1506349"/>
            <a:chOff x="4547675" y="1065505"/>
            <a:chExt cx="1206791" cy="1506351"/>
          </a:xfrm>
        </p:grpSpPr>
        <p:pic>
          <p:nvPicPr>
            <p:cNvPr id="5" name="Picture 6">
              <a:extLst>
                <a:ext uri="{FF2B5EF4-FFF2-40B4-BE49-F238E27FC236}">
                  <a16:creationId xmlns:a16="http://schemas.microsoft.com/office/drawing/2014/main" id="{3156CAA7-7906-2D8F-6D2F-5FD1F1FB2999}"/>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4547675" y="1065505"/>
              <a:ext cx="1198320" cy="1199801"/>
            </a:xfrm>
            <a:prstGeom prst="rect">
              <a:avLst/>
            </a:prstGeom>
            <a:noFill/>
            <a:extLst>
              <a:ext uri="{909E8E84-426E-40DD-AFC4-6F175D3DCCD1}">
                <a14:hiddenFill xmlns:a14="http://schemas.microsoft.com/office/drawing/2010/main">
                  <a:solidFill>
                    <a:srgbClr val="FFFFFF"/>
                  </a:solidFill>
                </a14:hiddenFill>
              </a:ext>
            </a:extLst>
          </p:spPr>
        </p:pic>
        <p:sp>
          <p:nvSpPr>
            <p:cNvPr id="15" name="TextBox 14">
              <a:extLst>
                <a:ext uri="{FF2B5EF4-FFF2-40B4-BE49-F238E27FC236}">
                  <a16:creationId xmlns:a16="http://schemas.microsoft.com/office/drawing/2014/main" id="{40BFBC63-D696-2BAD-B2D8-F9032FA08C80}"/>
                </a:ext>
              </a:extLst>
            </p:cNvPr>
            <p:cNvSpPr txBox="1"/>
            <p:nvPr/>
          </p:nvSpPr>
          <p:spPr>
            <a:xfrm>
              <a:off x="4623434" y="2294857"/>
              <a:ext cx="1131032" cy="276999"/>
            </a:xfrm>
            <a:prstGeom prst="rect">
              <a:avLst/>
            </a:prstGeom>
            <a:noFill/>
          </p:spPr>
          <p:txBody>
            <a:bodyPr wrap="square" rtlCol="0">
              <a:spAutoFit/>
            </a:bodyPr>
            <a:lstStyle/>
            <a:p>
              <a:r>
                <a:rPr lang="en-US" sz="1200" b="1"/>
                <a:t>Flammables</a:t>
              </a:r>
            </a:p>
          </p:txBody>
        </p:sp>
      </p:grpSp>
      <p:grpSp>
        <p:nvGrpSpPr>
          <p:cNvPr id="4" name="Group 3">
            <a:extLst>
              <a:ext uri="{FF2B5EF4-FFF2-40B4-BE49-F238E27FC236}">
                <a16:creationId xmlns:a16="http://schemas.microsoft.com/office/drawing/2014/main" id="{D9096D98-1ADD-3211-15C4-0410ACB6B7AD}"/>
              </a:ext>
            </a:extLst>
          </p:cNvPr>
          <p:cNvGrpSpPr/>
          <p:nvPr/>
        </p:nvGrpSpPr>
        <p:grpSpPr>
          <a:xfrm>
            <a:off x="1957921" y="1835690"/>
            <a:ext cx="1395017" cy="1510084"/>
            <a:chOff x="1573483" y="1061772"/>
            <a:chExt cx="1395017" cy="1510086"/>
          </a:xfrm>
        </p:grpSpPr>
        <p:pic>
          <p:nvPicPr>
            <p:cNvPr id="1036" name="Picture 12">
              <a:extLst>
                <a:ext uri="{FF2B5EF4-FFF2-40B4-BE49-F238E27FC236}">
                  <a16:creationId xmlns:a16="http://schemas.microsoft.com/office/drawing/2014/main" id="{0BC12193-BDA8-1516-994E-1C06DF432C8C}"/>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1588705" y="1061772"/>
              <a:ext cx="1203534" cy="1203534"/>
            </a:xfrm>
            <a:prstGeom prst="rect">
              <a:avLst/>
            </a:prstGeom>
            <a:noFill/>
            <a:extLst>
              <a:ext uri="{909E8E84-426E-40DD-AFC4-6F175D3DCCD1}">
                <a14:hiddenFill xmlns:a14="http://schemas.microsoft.com/office/drawing/2010/main">
                  <a:solidFill>
                    <a:srgbClr val="FFFFFF"/>
                  </a:solidFill>
                </a14:hiddenFill>
              </a:ext>
            </a:extLst>
          </p:spPr>
        </p:pic>
        <p:sp>
          <p:nvSpPr>
            <p:cNvPr id="18" name="TextBox 17">
              <a:extLst>
                <a:ext uri="{FF2B5EF4-FFF2-40B4-BE49-F238E27FC236}">
                  <a16:creationId xmlns:a16="http://schemas.microsoft.com/office/drawing/2014/main" id="{787E05D2-FAA3-239D-E953-91FE32ED01BB}"/>
                </a:ext>
              </a:extLst>
            </p:cNvPr>
            <p:cNvSpPr txBox="1"/>
            <p:nvPr/>
          </p:nvSpPr>
          <p:spPr>
            <a:xfrm>
              <a:off x="1573483" y="2294859"/>
              <a:ext cx="1395017" cy="276999"/>
            </a:xfrm>
            <a:prstGeom prst="rect">
              <a:avLst/>
            </a:prstGeom>
            <a:noFill/>
          </p:spPr>
          <p:txBody>
            <a:bodyPr wrap="square" rtlCol="0">
              <a:spAutoFit/>
            </a:bodyPr>
            <a:lstStyle/>
            <a:p>
              <a:r>
                <a:rPr lang="en-US" sz="1200" b="1"/>
                <a:t>Health Hazards</a:t>
              </a:r>
            </a:p>
          </p:txBody>
        </p:sp>
      </p:grpSp>
      <p:grpSp>
        <p:nvGrpSpPr>
          <p:cNvPr id="23" name="Group 22">
            <a:extLst>
              <a:ext uri="{FF2B5EF4-FFF2-40B4-BE49-F238E27FC236}">
                <a16:creationId xmlns:a16="http://schemas.microsoft.com/office/drawing/2014/main" id="{E9365E26-AE37-3C41-0B06-76CC68BB761F}"/>
              </a:ext>
            </a:extLst>
          </p:cNvPr>
          <p:cNvGrpSpPr/>
          <p:nvPr/>
        </p:nvGrpSpPr>
        <p:grpSpPr>
          <a:xfrm>
            <a:off x="6534461" y="1835693"/>
            <a:ext cx="1198320" cy="1501237"/>
            <a:chOff x="6150026" y="1061772"/>
            <a:chExt cx="1198320" cy="1501237"/>
          </a:xfrm>
        </p:grpSpPr>
        <p:sp>
          <p:nvSpPr>
            <p:cNvPr id="14" name="TextBox 13">
              <a:extLst>
                <a:ext uri="{FF2B5EF4-FFF2-40B4-BE49-F238E27FC236}">
                  <a16:creationId xmlns:a16="http://schemas.microsoft.com/office/drawing/2014/main" id="{2F37A0C8-C113-1FB7-1484-35E790056BB7}"/>
                </a:ext>
              </a:extLst>
            </p:cNvPr>
            <p:cNvSpPr txBox="1"/>
            <p:nvPr/>
          </p:nvSpPr>
          <p:spPr>
            <a:xfrm>
              <a:off x="6289179" y="2286010"/>
              <a:ext cx="923545" cy="276999"/>
            </a:xfrm>
            <a:prstGeom prst="rect">
              <a:avLst/>
            </a:prstGeom>
            <a:noFill/>
          </p:spPr>
          <p:txBody>
            <a:bodyPr wrap="square" rtlCol="0">
              <a:spAutoFit/>
            </a:bodyPr>
            <a:lstStyle/>
            <a:p>
              <a:r>
                <a:rPr lang="en-US" sz="1200" b="1"/>
                <a:t>Oxidizers</a:t>
              </a:r>
              <a:endParaRPr lang="en-US" b="1"/>
            </a:p>
          </p:txBody>
        </p:sp>
        <p:pic>
          <p:nvPicPr>
            <p:cNvPr id="6" name="Picture 8">
              <a:extLst>
                <a:ext uri="{FF2B5EF4-FFF2-40B4-BE49-F238E27FC236}">
                  <a16:creationId xmlns:a16="http://schemas.microsoft.com/office/drawing/2014/main" id="{732585C3-2B09-8D00-EF31-87B54A9958B3}"/>
                </a:ext>
              </a:extLst>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6150026" y="1061772"/>
              <a:ext cx="1198320" cy="1199801"/>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25" name="Group 24">
            <a:extLst>
              <a:ext uri="{FF2B5EF4-FFF2-40B4-BE49-F238E27FC236}">
                <a16:creationId xmlns:a16="http://schemas.microsoft.com/office/drawing/2014/main" id="{FE939337-BFC2-95C6-2213-B2E3721D0BD1}"/>
              </a:ext>
            </a:extLst>
          </p:cNvPr>
          <p:cNvGrpSpPr/>
          <p:nvPr/>
        </p:nvGrpSpPr>
        <p:grpSpPr>
          <a:xfrm>
            <a:off x="7777378" y="1835691"/>
            <a:ext cx="1751059" cy="1501748"/>
            <a:chOff x="7392941" y="1061772"/>
            <a:chExt cx="1751059" cy="1501749"/>
          </a:xfrm>
        </p:grpSpPr>
        <p:sp>
          <p:nvSpPr>
            <p:cNvPr id="11" name="TextBox 10">
              <a:extLst>
                <a:ext uri="{FF2B5EF4-FFF2-40B4-BE49-F238E27FC236}">
                  <a16:creationId xmlns:a16="http://schemas.microsoft.com/office/drawing/2014/main" id="{E83102CD-4EE4-DD6A-612D-C05E4478557F}"/>
                </a:ext>
              </a:extLst>
            </p:cNvPr>
            <p:cNvSpPr txBox="1"/>
            <p:nvPr/>
          </p:nvSpPr>
          <p:spPr>
            <a:xfrm>
              <a:off x="7392941" y="2286522"/>
              <a:ext cx="1751059" cy="276999"/>
            </a:xfrm>
            <a:prstGeom prst="rect">
              <a:avLst/>
            </a:prstGeom>
            <a:noFill/>
          </p:spPr>
          <p:txBody>
            <a:bodyPr wrap="square" rtlCol="0">
              <a:spAutoFit/>
            </a:bodyPr>
            <a:lstStyle/>
            <a:p>
              <a:r>
                <a:rPr lang="en-US" sz="1200" b="1"/>
                <a:t>Explosives/</a:t>
              </a:r>
              <a:r>
                <a:rPr lang="en-US" sz="1200" b="1" err="1"/>
                <a:t>Reactives</a:t>
              </a:r>
              <a:endParaRPr lang="en-US" sz="1200" b="1"/>
            </a:p>
          </p:txBody>
        </p:sp>
        <p:pic>
          <p:nvPicPr>
            <p:cNvPr id="1028" name="Picture 4">
              <a:extLst>
                <a:ext uri="{FF2B5EF4-FFF2-40B4-BE49-F238E27FC236}">
                  <a16:creationId xmlns:a16="http://schemas.microsoft.com/office/drawing/2014/main" id="{2C7BDC15-A0AA-6309-1833-109DE3C62A10}"/>
                </a:ext>
              </a:extLst>
            </p:cNvPr>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7652673" y="1061772"/>
              <a:ext cx="1198320" cy="1196475"/>
            </a:xfrm>
            <a:prstGeom prst="rect">
              <a:avLst/>
            </a:prstGeom>
            <a:noFill/>
            <a:extLst>
              <a:ext uri="{909E8E84-426E-40DD-AFC4-6F175D3DCCD1}">
                <a14:hiddenFill xmlns:a14="http://schemas.microsoft.com/office/drawing/2010/main">
                  <a:solidFill>
                    <a:srgbClr val="FFFFFF"/>
                  </a:solidFill>
                </a14:hiddenFill>
              </a:ext>
            </a:extLst>
          </p:spPr>
        </p:pic>
      </p:grpSp>
      <p:sp>
        <p:nvSpPr>
          <p:cNvPr id="24" name="Google Shape;67;p14">
            <a:extLst>
              <a:ext uri="{FF2B5EF4-FFF2-40B4-BE49-F238E27FC236}">
                <a16:creationId xmlns:a16="http://schemas.microsoft.com/office/drawing/2014/main" id="{9CCB6F01-9F38-E571-9795-8C45D437E5F9}"/>
              </a:ext>
            </a:extLst>
          </p:cNvPr>
          <p:cNvSpPr txBox="1"/>
          <p:nvPr/>
        </p:nvSpPr>
        <p:spPr>
          <a:xfrm>
            <a:off x="457201" y="3825813"/>
            <a:ext cx="8808165" cy="692467"/>
          </a:xfrm>
          <a:prstGeom prst="rect">
            <a:avLst/>
          </a:prstGeom>
          <a:noFill/>
          <a:ln>
            <a:noFill/>
          </a:ln>
        </p:spPr>
        <p:txBody>
          <a:bodyPr spcFirstLastPara="1" wrap="square" lIns="91425" tIns="91425" rIns="91425" bIns="91425" anchor="t" anchorCtr="0">
            <a:spAutoFit/>
          </a:bodyPr>
          <a:lstStyle/>
          <a:p>
            <a:r>
              <a:rPr lang="en" sz="1100" dirty="0">
                <a:solidFill>
                  <a:schemeClr val="tx1">
                    <a:lumMod val="85000"/>
                    <a:lumOff val="15000"/>
                  </a:schemeClr>
                </a:solidFill>
              </a:rPr>
              <a:t>If your laboratory stores compressed gases, please use each relevant hazardous gas symbol below</a:t>
            </a:r>
            <a:r>
              <a:rPr lang="en" sz="1100" b="1" dirty="0">
                <a:solidFill>
                  <a:schemeClr val="tx1">
                    <a:lumMod val="85000"/>
                    <a:lumOff val="15000"/>
                  </a:schemeClr>
                </a:solidFill>
              </a:rPr>
              <a:t>. Refer to the hazard labels on each compressed gas cylinder to choose from the symbols below. </a:t>
            </a:r>
            <a:r>
              <a:rPr lang="en" sz="1100" dirty="0">
                <a:solidFill>
                  <a:schemeClr val="tx1">
                    <a:lumMod val="85000"/>
                    <a:lumOff val="15000"/>
                  </a:schemeClr>
                </a:solidFill>
              </a:rPr>
              <a:t> If the laboratory only stores inert gases, use the green inert gas sign only. </a:t>
            </a:r>
          </a:p>
        </p:txBody>
      </p:sp>
      <p:sp>
        <p:nvSpPr>
          <p:cNvPr id="26" name="TextBox 25">
            <a:extLst>
              <a:ext uri="{FF2B5EF4-FFF2-40B4-BE49-F238E27FC236}">
                <a16:creationId xmlns:a16="http://schemas.microsoft.com/office/drawing/2014/main" id="{6196F9F0-0FB7-28B1-E107-A467A7A4D5D1}"/>
              </a:ext>
            </a:extLst>
          </p:cNvPr>
          <p:cNvSpPr txBox="1"/>
          <p:nvPr/>
        </p:nvSpPr>
        <p:spPr>
          <a:xfrm>
            <a:off x="485097" y="6938268"/>
            <a:ext cx="2050142" cy="33239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dirty="0"/>
              <a:t>Quad 3</a:t>
            </a:r>
          </a:p>
        </p:txBody>
      </p:sp>
      <p:pic>
        <p:nvPicPr>
          <p:cNvPr id="19" name="Picture 6" descr="image002">
            <a:extLst>
              <a:ext uri="{FF2B5EF4-FFF2-40B4-BE49-F238E27FC236}">
                <a16:creationId xmlns:a16="http://schemas.microsoft.com/office/drawing/2014/main" id="{FC341237-E8F9-D593-BB8F-4CA1434870E0}"/>
              </a:ext>
            </a:extLst>
          </p:cNvPr>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7079130" y="6761354"/>
            <a:ext cx="2362200" cy="390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ustDataLst>
      <p:tags r:id="rId1"/>
    </p:custDataLst>
    <p:extLst>
      <p:ext uri="{BB962C8B-B14F-4D97-AF65-F5344CB8AC3E}">
        <p14:creationId xmlns:p14="http://schemas.microsoft.com/office/powerpoint/2010/main" val="291152938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5A7B1682-B4F7-5156-4F0B-9966480A7E4E}"/>
              </a:ext>
            </a:extLst>
          </p:cNvPr>
          <p:cNvSpPr txBox="1"/>
          <p:nvPr/>
        </p:nvSpPr>
        <p:spPr>
          <a:xfrm>
            <a:off x="457199" y="531070"/>
            <a:ext cx="7747078" cy="86177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500" b="1" dirty="0"/>
              <a:t>Specialized Hazard Pictograms</a:t>
            </a:r>
            <a:endParaRPr lang="en-US" sz="2500" dirty="0">
              <a:solidFill>
                <a:srgbClr val="808080"/>
              </a:solidFill>
            </a:endParaRPr>
          </a:p>
          <a:p>
            <a:endParaRPr lang="en-US" sz="2500" b="1" dirty="0"/>
          </a:p>
        </p:txBody>
      </p:sp>
      <p:sp>
        <p:nvSpPr>
          <p:cNvPr id="3" name="Google Shape;67;p14">
            <a:extLst>
              <a:ext uri="{FF2B5EF4-FFF2-40B4-BE49-F238E27FC236}">
                <a16:creationId xmlns:a16="http://schemas.microsoft.com/office/drawing/2014/main" id="{38FE938D-6F3E-1935-3B22-DF2380DD48BC}"/>
              </a:ext>
            </a:extLst>
          </p:cNvPr>
          <p:cNvSpPr txBox="1"/>
          <p:nvPr/>
        </p:nvSpPr>
        <p:spPr>
          <a:xfrm>
            <a:off x="506106" y="879055"/>
            <a:ext cx="8649100" cy="738633"/>
          </a:xfrm>
          <a:prstGeom prst="rect">
            <a:avLst/>
          </a:prstGeom>
          <a:noFill/>
          <a:ln>
            <a:noFill/>
          </a:ln>
        </p:spPr>
        <p:txBody>
          <a:bodyPr spcFirstLastPara="1" wrap="square" lIns="91425" tIns="91425" rIns="91425" bIns="91425" anchor="t" anchorCtr="0">
            <a:spAutoFit/>
          </a:bodyPr>
          <a:lstStyle/>
          <a:p>
            <a:r>
              <a:rPr lang="en" sz="1200" dirty="0">
                <a:solidFill>
                  <a:schemeClr val="tx1">
                    <a:lumMod val="85000"/>
                    <a:lumOff val="15000"/>
                  </a:schemeClr>
                </a:solidFill>
              </a:rPr>
              <a:t>This section is only applicable to laboratories that handle specialized hazards. If your laboratory works with the below specialized hazards,</a:t>
            </a:r>
            <a:r>
              <a:rPr lang="en" sz="1200" b="1" dirty="0">
                <a:solidFill>
                  <a:schemeClr val="tx1">
                    <a:lumMod val="85000"/>
                    <a:lumOff val="15000"/>
                  </a:schemeClr>
                </a:solidFill>
              </a:rPr>
              <a:t> p</a:t>
            </a:r>
            <a:r>
              <a:rPr lang="en-US" sz="1200" b="1" dirty="0">
                <a:solidFill>
                  <a:schemeClr val="tx1">
                    <a:lumMod val="85000"/>
                    <a:lumOff val="15000"/>
                  </a:schemeClr>
                </a:solidFill>
              </a:rPr>
              <a:t>lease copy and paste relevant symbols between this slide and the next slide (slide 5).</a:t>
            </a:r>
            <a:endParaRPr lang="en-US" sz="1200" dirty="0">
              <a:solidFill>
                <a:schemeClr val="tx1">
                  <a:lumMod val="85000"/>
                  <a:lumOff val="15000"/>
                </a:schemeClr>
              </a:solidFill>
            </a:endParaRPr>
          </a:p>
          <a:p>
            <a:endParaRPr lang="en-US" sz="1200" b="1" dirty="0">
              <a:solidFill>
                <a:schemeClr val="tx1">
                  <a:lumMod val="85000"/>
                  <a:lumOff val="15000"/>
                </a:schemeClr>
              </a:solidFill>
            </a:endParaRPr>
          </a:p>
        </p:txBody>
      </p:sp>
      <p:sp>
        <p:nvSpPr>
          <p:cNvPr id="10" name="TextBox 9">
            <a:extLst>
              <a:ext uri="{FF2B5EF4-FFF2-40B4-BE49-F238E27FC236}">
                <a16:creationId xmlns:a16="http://schemas.microsoft.com/office/drawing/2014/main" id="{6A1D5139-488B-6C8E-9F50-4766573D9579}"/>
              </a:ext>
            </a:extLst>
          </p:cNvPr>
          <p:cNvSpPr txBox="1"/>
          <p:nvPr/>
        </p:nvSpPr>
        <p:spPr>
          <a:xfrm>
            <a:off x="427791" y="7007424"/>
            <a:ext cx="2050142" cy="33239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a:t>Quad 4</a:t>
            </a:r>
          </a:p>
        </p:txBody>
      </p:sp>
      <p:pic>
        <p:nvPicPr>
          <p:cNvPr id="5" name="Picture 4" descr="A yellow and purple paper on a wooden surface&#10;&#10;Description automatically generated">
            <a:extLst>
              <a:ext uri="{FF2B5EF4-FFF2-40B4-BE49-F238E27FC236}">
                <a16:creationId xmlns:a16="http://schemas.microsoft.com/office/drawing/2014/main" id="{E71ACC24-507E-409D-D8A3-05E5EAA2DA6C}"/>
              </a:ext>
            </a:extLst>
          </p:cNvPr>
          <p:cNvPicPr>
            <a:picLocks noChangeAspect="1"/>
          </p:cNvPicPr>
          <p:nvPr/>
        </p:nvPicPr>
        <p:blipFill rotWithShape="1">
          <a:blip r:embed="rId4"/>
          <a:srcRect l="30564" t="28394" r="38256" b="7879"/>
          <a:stretch/>
        </p:blipFill>
        <p:spPr>
          <a:xfrm rot="5400000">
            <a:off x="5372854" y="3626885"/>
            <a:ext cx="1265906" cy="1940502"/>
          </a:xfrm>
          <a:prstGeom prst="rect">
            <a:avLst/>
          </a:prstGeom>
        </p:spPr>
      </p:pic>
      <p:pic>
        <p:nvPicPr>
          <p:cNvPr id="7" name="Picture 6" descr="image002">
            <a:extLst>
              <a:ext uri="{FF2B5EF4-FFF2-40B4-BE49-F238E27FC236}">
                <a16:creationId xmlns:a16="http://schemas.microsoft.com/office/drawing/2014/main" id="{703A4C14-5133-D8F2-CEDB-67497A7AF9C4}"/>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079130" y="6761354"/>
            <a:ext cx="2362200" cy="390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8" name="Group 27">
            <a:extLst>
              <a:ext uri="{FF2B5EF4-FFF2-40B4-BE49-F238E27FC236}">
                <a16:creationId xmlns:a16="http://schemas.microsoft.com/office/drawing/2014/main" id="{F716C4CD-DB1A-F8E4-F1D1-3DF96178D7C0}"/>
              </a:ext>
            </a:extLst>
          </p:cNvPr>
          <p:cNvGrpSpPr/>
          <p:nvPr/>
        </p:nvGrpSpPr>
        <p:grpSpPr>
          <a:xfrm>
            <a:off x="5098416" y="1394399"/>
            <a:ext cx="1668691" cy="1559655"/>
            <a:chOff x="357230" y="926664"/>
            <a:chExt cx="1668691" cy="1559655"/>
          </a:xfrm>
        </p:grpSpPr>
        <p:pic>
          <p:nvPicPr>
            <p:cNvPr id="9" name="Picture 8" descr="A yellow triangle with a black and yellow sign with a snowflake&#10;&#10;Description automatically generated">
              <a:extLst>
                <a:ext uri="{FF2B5EF4-FFF2-40B4-BE49-F238E27FC236}">
                  <a16:creationId xmlns:a16="http://schemas.microsoft.com/office/drawing/2014/main" id="{D6E849AF-CFE7-C432-B0A1-6080BA645C35}"/>
                </a:ext>
              </a:extLst>
            </p:cNvPr>
            <p:cNvPicPr>
              <a:picLocks noChangeAspect="1"/>
            </p:cNvPicPr>
            <p:nvPr/>
          </p:nvPicPr>
          <p:blipFill rotWithShape="1">
            <a:blip r:embed="rId6"/>
            <a:srcRect l="25807" t="12821" r="25490" b="13333"/>
            <a:stretch/>
          </p:blipFill>
          <p:spPr>
            <a:xfrm>
              <a:off x="357230" y="926664"/>
              <a:ext cx="1659425" cy="1413534"/>
            </a:xfrm>
            <a:prstGeom prst="rect">
              <a:avLst/>
            </a:prstGeom>
          </p:spPr>
        </p:pic>
        <p:sp>
          <p:nvSpPr>
            <p:cNvPr id="24" name="TextBox 23">
              <a:extLst>
                <a:ext uri="{FF2B5EF4-FFF2-40B4-BE49-F238E27FC236}">
                  <a16:creationId xmlns:a16="http://schemas.microsoft.com/office/drawing/2014/main" id="{0B5C2A78-868B-A47E-D2AC-E71165CA9127}"/>
                </a:ext>
              </a:extLst>
            </p:cNvPr>
            <p:cNvSpPr txBox="1"/>
            <p:nvPr/>
          </p:nvSpPr>
          <p:spPr>
            <a:xfrm>
              <a:off x="362623" y="2209320"/>
              <a:ext cx="1663298" cy="276999"/>
            </a:xfrm>
            <a:prstGeom prst="rect">
              <a:avLst/>
            </a:prstGeom>
            <a:noFill/>
          </p:spPr>
          <p:txBody>
            <a:bodyPr wrap="square" lIns="91440" tIns="45720" rIns="91440" bIns="45720" rtlCol="0" anchor="t">
              <a:spAutoFit/>
            </a:bodyPr>
            <a:lstStyle/>
            <a:p>
              <a:r>
                <a:rPr lang="en-US" sz="1200" b="1"/>
                <a:t>Cryogenic Materials</a:t>
              </a:r>
            </a:p>
          </p:txBody>
        </p:sp>
      </p:grpSp>
      <p:grpSp>
        <p:nvGrpSpPr>
          <p:cNvPr id="29" name="Group 28">
            <a:extLst>
              <a:ext uri="{FF2B5EF4-FFF2-40B4-BE49-F238E27FC236}">
                <a16:creationId xmlns:a16="http://schemas.microsoft.com/office/drawing/2014/main" id="{BB3A4A82-31E2-EA36-903E-D046188AA0D5}"/>
              </a:ext>
            </a:extLst>
          </p:cNvPr>
          <p:cNvGrpSpPr/>
          <p:nvPr/>
        </p:nvGrpSpPr>
        <p:grpSpPr>
          <a:xfrm>
            <a:off x="7463261" y="1618027"/>
            <a:ext cx="966765" cy="1372652"/>
            <a:chOff x="2285550" y="1113667"/>
            <a:chExt cx="966765" cy="1372652"/>
          </a:xfrm>
        </p:grpSpPr>
        <p:pic>
          <p:nvPicPr>
            <p:cNvPr id="16" name="Picture 15" descr="Biohazard Logo Vector">
              <a:extLst>
                <a:ext uri="{FF2B5EF4-FFF2-40B4-BE49-F238E27FC236}">
                  <a16:creationId xmlns:a16="http://schemas.microsoft.com/office/drawing/2014/main" id="{0A837DE4-1335-C676-6CFF-795F6C41DE78}"/>
                </a:ext>
              </a:extLst>
            </p:cNvPr>
            <p:cNvPicPr preferRelativeResize="0">
              <a:picLocks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285550" y="1113667"/>
              <a:ext cx="909169" cy="1040175"/>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sp>
          <p:nvSpPr>
            <p:cNvPr id="25" name="TextBox 24">
              <a:extLst>
                <a:ext uri="{FF2B5EF4-FFF2-40B4-BE49-F238E27FC236}">
                  <a16:creationId xmlns:a16="http://schemas.microsoft.com/office/drawing/2014/main" id="{4D1CAFA5-A4BA-FB79-94C1-A788E4EC2BDB}"/>
                </a:ext>
              </a:extLst>
            </p:cNvPr>
            <p:cNvSpPr txBox="1"/>
            <p:nvPr/>
          </p:nvSpPr>
          <p:spPr>
            <a:xfrm>
              <a:off x="2285609" y="2209320"/>
              <a:ext cx="966706" cy="276999"/>
            </a:xfrm>
            <a:prstGeom prst="rect">
              <a:avLst/>
            </a:prstGeom>
            <a:noFill/>
          </p:spPr>
          <p:txBody>
            <a:bodyPr wrap="square" lIns="91440" tIns="45720" rIns="91440" bIns="45720" rtlCol="0" anchor="t">
              <a:spAutoFit/>
            </a:bodyPr>
            <a:lstStyle/>
            <a:p>
              <a:r>
                <a:rPr lang="en-US" sz="1200" b="1"/>
                <a:t>Biohazard</a:t>
              </a:r>
              <a:endParaRPr lang="en-US"/>
            </a:p>
          </p:txBody>
        </p:sp>
      </p:grpSp>
      <p:grpSp>
        <p:nvGrpSpPr>
          <p:cNvPr id="30" name="Group 29">
            <a:extLst>
              <a:ext uri="{FF2B5EF4-FFF2-40B4-BE49-F238E27FC236}">
                <a16:creationId xmlns:a16="http://schemas.microsoft.com/office/drawing/2014/main" id="{1EFF4ABF-DD8F-900F-380F-E9D465B06E87}"/>
              </a:ext>
            </a:extLst>
          </p:cNvPr>
          <p:cNvGrpSpPr/>
          <p:nvPr/>
        </p:nvGrpSpPr>
        <p:grpSpPr>
          <a:xfrm>
            <a:off x="1270934" y="1409747"/>
            <a:ext cx="1347399" cy="1575516"/>
            <a:chOff x="3932640" y="930425"/>
            <a:chExt cx="1347399" cy="1575516"/>
          </a:xfrm>
        </p:grpSpPr>
        <p:pic>
          <p:nvPicPr>
            <p:cNvPr id="17" name="Picture 16" descr="A yellow triangle sign with a black circle in the center&#10;&#10;Description automatically generated">
              <a:extLst>
                <a:ext uri="{FF2B5EF4-FFF2-40B4-BE49-F238E27FC236}">
                  <a16:creationId xmlns:a16="http://schemas.microsoft.com/office/drawing/2014/main" id="{A396F150-C8B4-EB91-68AF-8FF369CDA444}"/>
                </a:ext>
              </a:extLst>
            </p:cNvPr>
            <p:cNvPicPr>
              <a:picLocks noChangeAspect="1"/>
            </p:cNvPicPr>
            <p:nvPr/>
          </p:nvPicPr>
          <p:blipFill>
            <a:blip r:embed="rId8"/>
            <a:stretch>
              <a:fillRect/>
            </a:stretch>
          </p:blipFill>
          <p:spPr>
            <a:xfrm>
              <a:off x="3932640" y="930425"/>
              <a:ext cx="1347399" cy="1347399"/>
            </a:xfrm>
            <a:prstGeom prst="rect">
              <a:avLst/>
            </a:prstGeom>
          </p:spPr>
        </p:pic>
        <p:sp>
          <p:nvSpPr>
            <p:cNvPr id="26" name="TextBox 25">
              <a:extLst>
                <a:ext uri="{FF2B5EF4-FFF2-40B4-BE49-F238E27FC236}">
                  <a16:creationId xmlns:a16="http://schemas.microsoft.com/office/drawing/2014/main" id="{A638FDCB-31A0-B7A5-6DC4-C6FD47BAC918}"/>
                </a:ext>
              </a:extLst>
            </p:cNvPr>
            <p:cNvSpPr txBox="1"/>
            <p:nvPr/>
          </p:nvSpPr>
          <p:spPr>
            <a:xfrm>
              <a:off x="4238029" y="2228942"/>
              <a:ext cx="741049" cy="276999"/>
            </a:xfrm>
            <a:prstGeom prst="rect">
              <a:avLst/>
            </a:prstGeom>
            <a:noFill/>
          </p:spPr>
          <p:txBody>
            <a:bodyPr wrap="square" lIns="91440" tIns="45720" rIns="91440" bIns="45720" rtlCol="0" anchor="t">
              <a:spAutoFit/>
            </a:bodyPr>
            <a:lstStyle/>
            <a:p>
              <a:r>
                <a:rPr lang="en-US" sz="1200" b="1"/>
                <a:t>Lasers</a:t>
              </a:r>
              <a:endParaRPr lang="en-US"/>
            </a:p>
          </p:txBody>
        </p:sp>
      </p:grpSp>
      <p:grpSp>
        <p:nvGrpSpPr>
          <p:cNvPr id="31" name="Group 30">
            <a:extLst>
              <a:ext uri="{FF2B5EF4-FFF2-40B4-BE49-F238E27FC236}">
                <a16:creationId xmlns:a16="http://schemas.microsoft.com/office/drawing/2014/main" id="{0BF335F9-3448-EF59-7F6B-74E9487BFBB7}"/>
              </a:ext>
            </a:extLst>
          </p:cNvPr>
          <p:cNvGrpSpPr/>
          <p:nvPr/>
        </p:nvGrpSpPr>
        <p:grpSpPr>
          <a:xfrm>
            <a:off x="2919250" y="1506740"/>
            <a:ext cx="1820276" cy="1488729"/>
            <a:chOff x="5641025" y="1056457"/>
            <a:chExt cx="1820276" cy="1488729"/>
          </a:xfrm>
        </p:grpSpPr>
        <p:pic>
          <p:nvPicPr>
            <p:cNvPr id="14" name="Picture 13" descr="A yellow triangle with black and black symbol&#10;&#10;Description automatically generated">
              <a:extLst>
                <a:ext uri="{FF2B5EF4-FFF2-40B4-BE49-F238E27FC236}">
                  <a16:creationId xmlns:a16="http://schemas.microsoft.com/office/drawing/2014/main" id="{C0A69B14-F463-1E80-11C1-0B31BC308D58}"/>
                </a:ext>
              </a:extLst>
            </p:cNvPr>
            <p:cNvPicPr>
              <a:picLocks noChangeAspect="1"/>
            </p:cNvPicPr>
            <p:nvPr/>
          </p:nvPicPr>
          <p:blipFill>
            <a:blip r:embed="rId9"/>
            <a:stretch>
              <a:fillRect/>
            </a:stretch>
          </p:blipFill>
          <p:spPr>
            <a:xfrm>
              <a:off x="5824549" y="1056457"/>
              <a:ext cx="1334604" cy="1185637"/>
            </a:xfrm>
            <a:prstGeom prst="rect">
              <a:avLst/>
            </a:prstGeom>
          </p:spPr>
        </p:pic>
        <p:sp>
          <p:nvSpPr>
            <p:cNvPr id="27" name="TextBox 26">
              <a:extLst>
                <a:ext uri="{FF2B5EF4-FFF2-40B4-BE49-F238E27FC236}">
                  <a16:creationId xmlns:a16="http://schemas.microsoft.com/office/drawing/2014/main" id="{060CE792-4350-54CB-837E-9C8F89931E77}"/>
                </a:ext>
              </a:extLst>
            </p:cNvPr>
            <p:cNvSpPr txBox="1"/>
            <p:nvPr/>
          </p:nvSpPr>
          <p:spPr>
            <a:xfrm>
              <a:off x="5641025" y="2268187"/>
              <a:ext cx="1820276" cy="276999"/>
            </a:xfrm>
            <a:prstGeom prst="rect">
              <a:avLst/>
            </a:prstGeom>
            <a:noFill/>
          </p:spPr>
          <p:txBody>
            <a:bodyPr wrap="square" lIns="91440" tIns="45720" rIns="91440" bIns="45720" rtlCol="0" anchor="t">
              <a:spAutoFit/>
            </a:bodyPr>
            <a:lstStyle/>
            <a:p>
              <a:r>
                <a:rPr lang="en-US" sz="1200" b="1" dirty="0"/>
                <a:t>          Radiation</a:t>
              </a:r>
            </a:p>
          </p:txBody>
        </p:sp>
      </p:grpSp>
      <p:sp>
        <p:nvSpPr>
          <p:cNvPr id="32" name="TextBox 31">
            <a:extLst>
              <a:ext uri="{FF2B5EF4-FFF2-40B4-BE49-F238E27FC236}">
                <a16:creationId xmlns:a16="http://schemas.microsoft.com/office/drawing/2014/main" id="{DB92CDC9-4371-C040-D646-3744600DB027}"/>
              </a:ext>
            </a:extLst>
          </p:cNvPr>
          <p:cNvSpPr txBox="1"/>
          <p:nvPr/>
        </p:nvSpPr>
        <p:spPr>
          <a:xfrm>
            <a:off x="461451" y="3117987"/>
            <a:ext cx="9140216" cy="81560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200">
                <a:solidFill>
                  <a:srgbClr val="262626"/>
                </a:solidFill>
              </a:rPr>
              <a:t>If you work with lasers, radioactive materials, or a high volume of cryogenics requiring an oxygen sensor your laboratory door will also require additional signage from EH&amp;S. </a:t>
            </a:r>
            <a:r>
              <a:rPr lang="en-US" sz="1200" b="1" u="sng">
                <a:solidFill>
                  <a:srgbClr val="262626"/>
                </a:solidFill>
              </a:rPr>
              <a:t>If you DO NOT have an additional door sign shown below,</a:t>
            </a:r>
            <a:r>
              <a:rPr lang="en-US" sz="1200">
                <a:solidFill>
                  <a:srgbClr val="262626"/>
                </a:solidFill>
              </a:rPr>
              <a:t> contact EH&amp;S at the relevant email for signage guidance: </a:t>
            </a:r>
            <a:r>
              <a:rPr lang="en-US" sz="1200"/>
              <a:t>​</a:t>
            </a:r>
          </a:p>
          <a:p>
            <a:endParaRPr lang="en-US" sz="1100"/>
          </a:p>
        </p:txBody>
      </p:sp>
      <p:pic>
        <p:nvPicPr>
          <p:cNvPr id="4" name="Picture 3" descr="A yellow warning sign with black text&#10;&#10;Description automatically generated">
            <a:extLst>
              <a:ext uri="{FF2B5EF4-FFF2-40B4-BE49-F238E27FC236}">
                <a16:creationId xmlns:a16="http://schemas.microsoft.com/office/drawing/2014/main" id="{A247BE3B-99EE-6BDE-56E9-00E7FB6B2664}"/>
              </a:ext>
            </a:extLst>
          </p:cNvPr>
          <p:cNvPicPr>
            <a:picLocks noChangeAspect="1"/>
          </p:cNvPicPr>
          <p:nvPr/>
        </p:nvPicPr>
        <p:blipFill>
          <a:blip r:embed="rId10"/>
          <a:stretch>
            <a:fillRect/>
          </a:stretch>
        </p:blipFill>
        <p:spPr>
          <a:xfrm>
            <a:off x="1038864" y="4030041"/>
            <a:ext cx="1533525" cy="1123950"/>
          </a:xfrm>
          <a:prstGeom prst="rect">
            <a:avLst/>
          </a:prstGeom>
        </p:spPr>
      </p:pic>
      <p:pic>
        <p:nvPicPr>
          <p:cNvPr id="8" name="Picture 7" descr="A close-up of a warning sign&#10;&#10;Description automatically generated">
            <a:extLst>
              <a:ext uri="{FF2B5EF4-FFF2-40B4-BE49-F238E27FC236}">
                <a16:creationId xmlns:a16="http://schemas.microsoft.com/office/drawing/2014/main" id="{0C85175B-6EF1-3AF3-4B9F-BC66D4E755D5}"/>
              </a:ext>
            </a:extLst>
          </p:cNvPr>
          <p:cNvPicPr>
            <a:picLocks noChangeAspect="1"/>
          </p:cNvPicPr>
          <p:nvPr/>
        </p:nvPicPr>
        <p:blipFill>
          <a:blip r:embed="rId11"/>
          <a:stretch>
            <a:fillRect/>
          </a:stretch>
        </p:blipFill>
        <p:spPr>
          <a:xfrm>
            <a:off x="3047210" y="4010991"/>
            <a:ext cx="1562100" cy="1162050"/>
          </a:xfrm>
          <a:prstGeom prst="rect">
            <a:avLst/>
          </a:prstGeom>
        </p:spPr>
      </p:pic>
      <p:pic>
        <p:nvPicPr>
          <p:cNvPr id="13" name="Picture 12" descr="A warning sign with text and images&#10;&#10;Description automatically generated">
            <a:extLst>
              <a:ext uri="{FF2B5EF4-FFF2-40B4-BE49-F238E27FC236}">
                <a16:creationId xmlns:a16="http://schemas.microsoft.com/office/drawing/2014/main" id="{33C394A6-0091-9057-92F0-A22F66DA36D6}"/>
              </a:ext>
            </a:extLst>
          </p:cNvPr>
          <p:cNvPicPr>
            <a:picLocks noChangeAspect="1"/>
          </p:cNvPicPr>
          <p:nvPr/>
        </p:nvPicPr>
        <p:blipFill>
          <a:blip r:embed="rId12"/>
          <a:stretch>
            <a:fillRect/>
          </a:stretch>
        </p:blipFill>
        <p:spPr>
          <a:xfrm>
            <a:off x="7381964" y="3842856"/>
            <a:ext cx="1657350" cy="1666875"/>
          </a:xfrm>
          <a:prstGeom prst="rect">
            <a:avLst/>
          </a:prstGeom>
        </p:spPr>
      </p:pic>
      <p:sp>
        <p:nvSpPr>
          <p:cNvPr id="2" name="TextBox 1">
            <a:extLst>
              <a:ext uri="{FF2B5EF4-FFF2-40B4-BE49-F238E27FC236}">
                <a16:creationId xmlns:a16="http://schemas.microsoft.com/office/drawing/2014/main" id="{7E4E1AC9-71D3-A5F0-7AB7-C4EDA6923926}"/>
              </a:ext>
            </a:extLst>
          </p:cNvPr>
          <p:cNvSpPr txBox="1"/>
          <p:nvPr/>
        </p:nvSpPr>
        <p:spPr>
          <a:xfrm>
            <a:off x="544285" y="5747657"/>
            <a:ext cx="7805056" cy="1015663"/>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342900" indent="-342900">
              <a:buFont typeface="Arial" panose="020B0604020202020204" pitchFamily="34" charset="0"/>
              <a:buChar char="•"/>
            </a:pPr>
            <a:r>
              <a:rPr lang="en-US" sz="2000" b="1" dirty="0"/>
              <a:t>Lasers:</a:t>
            </a:r>
            <a:r>
              <a:rPr lang="en-US" sz="2000" dirty="0"/>
              <a:t> </a:t>
            </a:r>
            <a:r>
              <a:rPr lang="en-US" sz="2000" dirty="0">
                <a:solidFill>
                  <a:srgbClr val="0D0D0D"/>
                </a:solidFill>
              </a:rPr>
              <a:t>contact:  </a:t>
            </a:r>
            <a:r>
              <a:rPr lang="en-US" sz="2000" dirty="0">
                <a:solidFill>
                  <a:srgbClr val="2E75B6"/>
                </a:solidFill>
                <a:hlinkClick r:id="rId13">
                  <a:extLst>
                    <a:ext uri="{A12FA001-AC4F-418D-AE19-62706E023703}">
                      <ahyp:hlinkClr xmlns:ahyp="http://schemas.microsoft.com/office/drawing/2018/hyperlinkcolor" val="tx"/>
                    </a:ext>
                  </a:extLst>
                </a:hlinkClick>
              </a:rPr>
              <a:t>lasersafety@columbia.edu</a:t>
            </a:r>
            <a:r>
              <a:rPr lang="en-US" sz="2000" dirty="0"/>
              <a:t> </a:t>
            </a:r>
            <a:endParaRPr lang="en-US" sz="2000" dirty="0">
              <a:solidFill>
                <a:srgbClr val="808080"/>
              </a:solidFill>
            </a:endParaRPr>
          </a:p>
          <a:p>
            <a:pPr marL="285750" indent="-285750">
              <a:buFont typeface="Arial"/>
              <a:buChar char="•"/>
            </a:pPr>
            <a:r>
              <a:rPr lang="en-US" sz="2000" b="1" dirty="0">
                <a:solidFill>
                  <a:srgbClr val="0D0D0D"/>
                </a:solidFill>
              </a:rPr>
              <a:t>Radioactive materials:</a:t>
            </a:r>
            <a:r>
              <a:rPr lang="en-US" sz="2000" dirty="0">
                <a:solidFill>
                  <a:srgbClr val="0D0D0D"/>
                </a:solidFill>
              </a:rPr>
              <a:t> contact: </a:t>
            </a:r>
            <a:r>
              <a:rPr lang="en-US" sz="2000" dirty="0">
                <a:solidFill>
                  <a:srgbClr val="2E75B6"/>
                </a:solidFill>
                <a:hlinkClick r:id="rId14">
                  <a:extLst>
                    <a:ext uri="{A12FA001-AC4F-418D-AE19-62706E023703}">
                      <ahyp:hlinkClr xmlns:ahyp="http://schemas.microsoft.com/office/drawing/2018/hyperlinkcolor" val="tx"/>
                    </a:ext>
                  </a:extLst>
                </a:hlinkClick>
              </a:rPr>
              <a:t>rso-ehrs@columbia.edu</a:t>
            </a:r>
            <a:r>
              <a:rPr lang="en-US" sz="2000" dirty="0"/>
              <a:t> </a:t>
            </a:r>
          </a:p>
          <a:p>
            <a:pPr marL="285750" indent="-285750">
              <a:buFont typeface="Arial"/>
              <a:buChar char="•"/>
            </a:pPr>
            <a:r>
              <a:rPr lang="en-US" sz="2000" b="1" dirty="0"/>
              <a:t>Cryogenics:</a:t>
            </a:r>
            <a:r>
              <a:rPr lang="en-US" sz="2000" dirty="0"/>
              <a:t> contact: </a:t>
            </a:r>
            <a:r>
              <a:rPr lang="en-US" sz="2000" dirty="0">
                <a:hlinkClick r:id="rId15"/>
              </a:rPr>
              <a:t>labsafety@columbia.edu</a:t>
            </a:r>
            <a:r>
              <a:rPr lang="en-US" sz="2000" dirty="0">
                <a:solidFill>
                  <a:srgbClr val="808080"/>
                </a:solidFill>
              </a:rPr>
              <a:t> </a:t>
            </a:r>
            <a:endParaRPr lang="en-US" sz="2000" dirty="0"/>
          </a:p>
        </p:txBody>
      </p:sp>
    </p:spTree>
    <p:custDataLst>
      <p:tags r:id="rId1"/>
    </p:custDataLst>
    <p:extLst>
      <p:ext uri="{BB962C8B-B14F-4D97-AF65-F5344CB8AC3E}">
        <p14:creationId xmlns:p14="http://schemas.microsoft.com/office/powerpoint/2010/main" val="232210944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TextBox 19">
            <a:extLst>
              <a:ext uri="{FF2B5EF4-FFF2-40B4-BE49-F238E27FC236}">
                <a16:creationId xmlns:a16="http://schemas.microsoft.com/office/drawing/2014/main" id="{ABD3CB51-D169-D673-C804-82E44315BC65}"/>
              </a:ext>
            </a:extLst>
          </p:cNvPr>
          <p:cNvSpPr txBox="1"/>
          <p:nvPr/>
        </p:nvSpPr>
        <p:spPr>
          <a:xfrm>
            <a:off x="2744968" y="3776443"/>
            <a:ext cx="2149041" cy="306238"/>
          </a:xfrm>
          <a:prstGeom prst="rect">
            <a:avLst/>
          </a:prstGeom>
          <a:noFill/>
        </p:spPr>
        <p:txBody>
          <a:bodyPr wrap="square" rtlCol="0">
            <a:spAutoFit/>
          </a:bodyPr>
          <a:lstStyle/>
          <a:p>
            <a:pPr algn="ctr"/>
            <a:endParaRPr lang="en-US" sz="1390"/>
          </a:p>
        </p:txBody>
      </p:sp>
      <p:grpSp>
        <p:nvGrpSpPr>
          <p:cNvPr id="44" name="Group 43">
            <a:extLst>
              <a:ext uri="{FF2B5EF4-FFF2-40B4-BE49-F238E27FC236}">
                <a16:creationId xmlns:a16="http://schemas.microsoft.com/office/drawing/2014/main" id="{0FE08877-2738-D474-9B08-02DC66107346}"/>
              </a:ext>
            </a:extLst>
          </p:cNvPr>
          <p:cNvGrpSpPr/>
          <p:nvPr/>
        </p:nvGrpSpPr>
        <p:grpSpPr>
          <a:xfrm>
            <a:off x="98322" y="147484"/>
            <a:ext cx="9960077" cy="7502013"/>
            <a:chOff x="2073138" y="1498473"/>
            <a:chExt cx="4996658" cy="3861054"/>
          </a:xfrm>
        </p:grpSpPr>
        <p:grpSp>
          <p:nvGrpSpPr>
            <p:cNvPr id="43" name="Group 42">
              <a:extLst>
                <a:ext uri="{FF2B5EF4-FFF2-40B4-BE49-F238E27FC236}">
                  <a16:creationId xmlns:a16="http://schemas.microsoft.com/office/drawing/2014/main" id="{F4A54EBB-7189-BC40-84F2-E93AEF4E459A}"/>
                </a:ext>
              </a:extLst>
            </p:cNvPr>
            <p:cNvGrpSpPr/>
            <p:nvPr/>
          </p:nvGrpSpPr>
          <p:grpSpPr>
            <a:xfrm>
              <a:off x="2073138" y="1498473"/>
              <a:ext cx="4996658" cy="3861054"/>
              <a:chOff x="2075892" y="1480959"/>
              <a:chExt cx="4996658" cy="3861054"/>
            </a:xfrm>
          </p:grpSpPr>
          <p:pic>
            <p:nvPicPr>
              <p:cNvPr id="15" name="Picture 14" descr="Text&#10;&#10;Description automatically generated">
                <a:extLst>
                  <a:ext uri="{FF2B5EF4-FFF2-40B4-BE49-F238E27FC236}">
                    <a16:creationId xmlns:a16="http://schemas.microsoft.com/office/drawing/2014/main" id="{C6182379-AE07-D66B-5E41-CB4E1E33F73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75892" y="1480959"/>
                <a:ext cx="4996658" cy="3861054"/>
              </a:xfrm>
              <a:prstGeom prst="rect">
                <a:avLst/>
              </a:prstGeom>
            </p:spPr>
          </p:pic>
          <p:sp>
            <p:nvSpPr>
              <p:cNvPr id="16" name="Rectangle 15">
                <a:extLst>
                  <a:ext uri="{FF2B5EF4-FFF2-40B4-BE49-F238E27FC236}">
                    <a16:creationId xmlns:a16="http://schemas.microsoft.com/office/drawing/2014/main" id="{F03CADE7-A985-6411-DF5E-EE4F0293D654}"/>
                  </a:ext>
                </a:extLst>
              </p:cNvPr>
              <p:cNvSpPr/>
              <p:nvPr/>
            </p:nvSpPr>
            <p:spPr>
              <a:xfrm>
                <a:off x="2091695" y="3110584"/>
                <a:ext cx="4881313" cy="221063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95"/>
              </a:p>
            </p:txBody>
          </p:sp>
          <p:sp>
            <p:nvSpPr>
              <p:cNvPr id="19" name="Rectangle 18">
                <a:extLst>
                  <a:ext uri="{FF2B5EF4-FFF2-40B4-BE49-F238E27FC236}">
                    <a16:creationId xmlns:a16="http://schemas.microsoft.com/office/drawing/2014/main" id="{138AC541-A752-2AA1-6F7C-EFAA221EFAEC}"/>
                  </a:ext>
                </a:extLst>
              </p:cNvPr>
              <p:cNvSpPr/>
              <p:nvPr/>
            </p:nvSpPr>
            <p:spPr>
              <a:xfrm>
                <a:off x="4300362" y="3547142"/>
                <a:ext cx="2581225" cy="416792"/>
              </a:xfrm>
              <a:prstGeom prst="rect">
                <a:avLst/>
              </a:prstGeom>
              <a:solidFill>
                <a:schemeClr val="accent1">
                  <a:lumMod val="20000"/>
                  <a:lumOff val="80000"/>
                </a:schemeClr>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95" dirty="0"/>
              </a:p>
            </p:txBody>
          </p:sp>
          <p:sp>
            <p:nvSpPr>
              <p:cNvPr id="25" name="TextBox 24">
                <a:extLst>
                  <a:ext uri="{FF2B5EF4-FFF2-40B4-BE49-F238E27FC236}">
                    <a16:creationId xmlns:a16="http://schemas.microsoft.com/office/drawing/2014/main" id="{309F91E2-6EC2-1CB2-1664-5AA26C218517}"/>
                  </a:ext>
                </a:extLst>
              </p:cNvPr>
              <p:cNvSpPr txBox="1"/>
              <p:nvPr/>
            </p:nvSpPr>
            <p:spPr>
              <a:xfrm>
                <a:off x="4237505" y="3247785"/>
                <a:ext cx="2444768" cy="342055"/>
              </a:xfrm>
              <a:prstGeom prst="rect">
                <a:avLst/>
              </a:prstGeom>
              <a:noFill/>
            </p:spPr>
            <p:txBody>
              <a:bodyPr wrap="square" rtlCol="0">
                <a:spAutoFit/>
              </a:bodyPr>
              <a:lstStyle/>
              <a:p>
                <a:r>
                  <a:rPr lang="en-US" sz="1600" b="1">
                    <a:latin typeface="Times New Roman" panose="02020603050405020304" pitchFamily="18" charset="0"/>
                    <a:cs typeface="Times New Roman" panose="02020603050405020304" pitchFamily="18" charset="0"/>
                  </a:rPr>
                  <a:t>PRINCIPAL INVESTIGATOR(s) Name(s) and UNI(s) : </a:t>
                </a:r>
              </a:p>
            </p:txBody>
          </p:sp>
          <p:sp>
            <p:nvSpPr>
              <p:cNvPr id="27" name="TextBox 26">
                <a:extLst>
                  <a:ext uri="{FF2B5EF4-FFF2-40B4-BE49-F238E27FC236}">
                    <a16:creationId xmlns:a16="http://schemas.microsoft.com/office/drawing/2014/main" id="{D9AC4BFA-6DF8-3BA5-5CBC-FA2CD1E6D428}"/>
                  </a:ext>
                </a:extLst>
              </p:cNvPr>
              <p:cNvSpPr txBox="1"/>
              <p:nvPr/>
            </p:nvSpPr>
            <p:spPr>
              <a:xfrm>
                <a:off x="2373759" y="3070907"/>
                <a:ext cx="2126217" cy="198032"/>
              </a:xfrm>
              <a:prstGeom prst="rect">
                <a:avLst/>
              </a:prstGeom>
              <a:noFill/>
            </p:spPr>
            <p:txBody>
              <a:bodyPr wrap="square" rtlCol="0">
                <a:spAutoFit/>
              </a:bodyPr>
              <a:lstStyle/>
              <a:p>
                <a:r>
                  <a:rPr lang="en-US" sz="1600" b="1">
                    <a:latin typeface="Times New Roman" panose="02020603050405020304" pitchFamily="18" charset="0"/>
                    <a:cs typeface="Times New Roman" panose="02020603050405020304" pitchFamily="18" charset="0"/>
                  </a:rPr>
                  <a:t>BUILDING: </a:t>
                </a:r>
              </a:p>
            </p:txBody>
          </p:sp>
          <p:sp>
            <p:nvSpPr>
              <p:cNvPr id="28" name="TextBox 27">
                <a:extLst>
                  <a:ext uri="{FF2B5EF4-FFF2-40B4-BE49-F238E27FC236}">
                    <a16:creationId xmlns:a16="http://schemas.microsoft.com/office/drawing/2014/main" id="{1C16D08E-09A5-A05F-522A-32F91F74FA20}"/>
                  </a:ext>
                </a:extLst>
              </p:cNvPr>
              <p:cNvSpPr txBox="1"/>
              <p:nvPr/>
            </p:nvSpPr>
            <p:spPr>
              <a:xfrm>
                <a:off x="4684603" y="3071870"/>
                <a:ext cx="1822259" cy="198032"/>
              </a:xfrm>
              <a:prstGeom prst="rect">
                <a:avLst/>
              </a:prstGeom>
              <a:noFill/>
            </p:spPr>
            <p:txBody>
              <a:bodyPr wrap="square" rtlCol="0">
                <a:spAutoFit/>
              </a:bodyPr>
              <a:lstStyle/>
              <a:p>
                <a:r>
                  <a:rPr lang="en-US" sz="1600" b="1">
                    <a:latin typeface="Times New Roman" panose="02020603050405020304" pitchFamily="18" charset="0"/>
                    <a:cs typeface="Times New Roman" panose="02020603050405020304" pitchFamily="18" charset="0"/>
                  </a:rPr>
                  <a:t>ROOM: </a:t>
                </a:r>
              </a:p>
            </p:txBody>
          </p:sp>
          <p:sp>
            <p:nvSpPr>
              <p:cNvPr id="29" name="TextBox 28">
                <a:extLst>
                  <a:ext uri="{FF2B5EF4-FFF2-40B4-BE49-F238E27FC236}">
                    <a16:creationId xmlns:a16="http://schemas.microsoft.com/office/drawing/2014/main" id="{A1FC9E9D-F1DF-EA3E-36A3-179F32EA34B2}"/>
                  </a:ext>
                </a:extLst>
              </p:cNvPr>
              <p:cNvSpPr txBox="1"/>
              <p:nvPr/>
            </p:nvSpPr>
            <p:spPr>
              <a:xfrm>
                <a:off x="3087210" y="3097933"/>
                <a:ext cx="1414999" cy="118628"/>
              </a:xfrm>
              <a:prstGeom prst="rect">
                <a:avLst/>
              </a:prstGeom>
              <a:solidFill>
                <a:schemeClr val="accent1">
                  <a:lumMod val="20000"/>
                  <a:lumOff val="80000"/>
                </a:schemeClr>
              </a:solidFill>
              <a:ln w="19050">
                <a:solidFill>
                  <a:schemeClr val="tx1"/>
                </a:solidFill>
              </a:ln>
            </p:spPr>
            <p:txBody>
              <a:bodyPr wrap="square" lIns="45384" tIns="22692" rIns="45384" bIns="22692" rtlCol="0" anchor="t">
                <a:spAutoFit/>
              </a:bodyPr>
              <a:lstStyle/>
              <a:p>
                <a:endParaRPr lang="en-US" sz="1200" dirty="0">
                  <a:ea typeface="Calibri"/>
                  <a:cs typeface="Calibri"/>
                </a:endParaRPr>
              </a:p>
            </p:txBody>
          </p:sp>
          <p:sp>
            <p:nvSpPr>
              <p:cNvPr id="30" name="TextBox 29">
                <a:extLst>
                  <a:ext uri="{FF2B5EF4-FFF2-40B4-BE49-F238E27FC236}">
                    <a16:creationId xmlns:a16="http://schemas.microsoft.com/office/drawing/2014/main" id="{C8D5C21E-0EFE-E478-B6F5-297B5157276B}"/>
                  </a:ext>
                </a:extLst>
              </p:cNvPr>
              <p:cNvSpPr txBox="1"/>
              <p:nvPr/>
            </p:nvSpPr>
            <p:spPr>
              <a:xfrm>
                <a:off x="5195749" y="3102795"/>
                <a:ext cx="1414997" cy="118628"/>
              </a:xfrm>
              <a:prstGeom prst="rect">
                <a:avLst/>
              </a:prstGeom>
              <a:solidFill>
                <a:schemeClr val="accent1">
                  <a:lumMod val="20000"/>
                  <a:lumOff val="80000"/>
                </a:schemeClr>
              </a:solidFill>
              <a:ln w="19050">
                <a:solidFill>
                  <a:schemeClr val="tx1"/>
                </a:solidFill>
              </a:ln>
            </p:spPr>
            <p:txBody>
              <a:bodyPr wrap="square" lIns="45384" tIns="22692" rIns="45384" bIns="22692" rtlCol="0" anchor="t">
                <a:spAutoFit/>
              </a:bodyPr>
              <a:lstStyle/>
              <a:p>
                <a:endParaRPr lang="en-US" sz="1200" dirty="0"/>
              </a:p>
            </p:txBody>
          </p:sp>
          <p:grpSp>
            <p:nvGrpSpPr>
              <p:cNvPr id="7" name="Group 6">
                <a:extLst>
                  <a:ext uri="{FF2B5EF4-FFF2-40B4-BE49-F238E27FC236}">
                    <a16:creationId xmlns:a16="http://schemas.microsoft.com/office/drawing/2014/main" id="{C9FE4690-91A6-0CA1-7DF1-1E894AE2C778}"/>
                  </a:ext>
                </a:extLst>
              </p:cNvPr>
              <p:cNvGrpSpPr/>
              <p:nvPr/>
            </p:nvGrpSpPr>
            <p:grpSpPr>
              <a:xfrm>
                <a:off x="2075892" y="3321487"/>
                <a:ext cx="2276791" cy="1926422"/>
                <a:chOff x="2075892" y="3321487"/>
                <a:chExt cx="2276791" cy="1926422"/>
              </a:xfrm>
            </p:grpSpPr>
            <p:sp>
              <p:nvSpPr>
                <p:cNvPr id="18" name="Rectangle 17">
                  <a:extLst>
                    <a:ext uri="{FF2B5EF4-FFF2-40B4-BE49-F238E27FC236}">
                      <a16:creationId xmlns:a16="http://schemas.microsoft.com/office/drawing/2014/main" id="{396A789F-5440-FB13-1E5F-63302D655AD5}"/>
                    </a:ext>
                  </a:extLst>
                </p:cNvPr>
                <p:cNvSpPr/>
                <p:nvPr/>
              </p:nvSpPr>
              <p:spPr>
                <a:xfrm>
                  <a:off x="2124290" y="3321487"/>
                  <a:ext cx="2113062" cy="1926422"/>
                </a:xfrm>
                <a:prstGeom prst="rect">
                  <a:avLst/>
                </a:prstGeom>
                <a:solidFill>
                  <a:schemeClr val="accent1">
                    <a:lumMod val="20000"/>
                    <a:lumOff val="80000"/>
                  </a:schemeClr>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95"/>
                </a:p>
              </p:txBody>
            </p:sp>
            <p:grpSp>
              <p:nvGrpSpPr>
                <p:cNvPr id="11" name="Group 10">
                  <a:extLst>
                    <a:ext uri="{FF2B5EF4-FFF2-40B4-BE49-F238E27FC236}">
                      <a16:creationId xmlns:a16="http://schemas.microsoft.com/office/drawing/2014/main" id="{9BB41B3E-F675-C754-F209-D8564B5FDC6D}"/>
                    </a:ext>
                  </a:extLst>
                </p:cNvPr>
                <p:cNvGrpSpPr/>
                <p:nvPr/>
              </p:nvGrpSpPr>
              <p:grpSpPr>
                <a:xfrm>
                  <a:off x="2075892" y="3329602"/>
                  <a:ext cx="2276791" cy="1892989"/>
                  <a:chOff x="1430249" y="2450060"/>
                  <a:chExt cx="3035721" cy="2523985"/>
                </a:xfrm>
              </p:grpSpPr>
              <p:sp>
                <p:nvSpPr>
                  <p:cNvPr id="2" name="TextBox 1">
                    <a:extLst>
                      <a:ext uri="{FF2B5EF4-FFF2-40B4-BE49-F238E27FC236}">
                        <a16:creationId xmlns:a16="http://schemas.microsoft.com/office/drawing/2014/main" id="{22D3FB6C-CAB7-9EB6-110C-92ECE437BFE0}"/>
                      </a:ext>
                    </a:extLst>
                  </p:cNvPr>
                  <p:cNvSpPr txBox="1"/>
                  <p:nvPr/>
                </p:nvSpPr>
                <p:spPr>
                  <a:xfrm>
                    <a:off x="1451323" y="3978148"/>
                    <a:ext cx="2943264" cy="995897"/>
                  </a:xfrm>
                  <a:prstGeom prst="rect">
                    <a:avLst/>
                  </a:prstGeom>
                  <a:noFill/>
                </p:spPr>
                <p:txBody>
                  <a:bodyPr wrap="square" lIns="45384" tIns="22692" rIns="45384" bIns="22692" rtlCol="0" anchor="t">
                    <a:spAutoFit/>
                  </a:bodyPr>
                  <a:lstStyle/>
                  <a:p>
                    <a:pPr algn="ctr"/>
                    <a:r>
                      <a:rPr lang="en-US" sz="2000" b="1" dirty="0">
                        <a:latin typeface="Times New Roman"/>
                        <a:cs typeface="Times New Roman"/>
                      </a:rPr>
                      <a:t>In case of a Medical, Police or Fire Emergency call 9-1-1 and </a:t>
                    </a:r>
                    <a:endParaRPr lang="en-US" sz="1100" dirty="0"/>
                  </a:p>
                  <a:p>
                    <a:pPr algn="ctr"/>
                    <a:r>
                      <a:rPr lang="en-US" sz="2000" b="1" dirty="0">
                        <a:latin typeface="Times New Roman"/>
                        <a:cs typeface="Times New Roman"/>
                      </a:rPr>
                      <a:t>Public Safety: (212) 854-5555</a:t>
                    </a:r>
                    <a:endParaRPr lang="en-US" sz="1100" dirty="0"/>
                  </a:p>
                  <a:p>
                    <a:pPr algn="ctr"/>
                    <a:r>
                      <a:rPr lang="en-US" sz="2000" b="1" dirty="0">
                        <a:latin typeface="Times New Roman"/>
                        <a:cs typeface="Times New Roman"/>
                      </a:rPr>
                      <a:t>or</a:t>
                    </a:r>
                    <a:r>
                      <a:rPr lang="en-US" sz="1100" dirty="0"/>
                      <a:t>  </a:t>
                    </a:r>
                    <a:r>
                      <a:rPr lang="en-US" sz="2000" b="1" dirty="0">
                        <a:latin typeface="Times New Roman"/>
                        <a:cs typeface="Times New Roman"/>
                      </a:rPr>
                      <a:t>99 on a campus phone</a:t>
                    </a:r>
                    <a:endParaRPr lang="en-US" sz="2000" dirty="0">
                      <a:latin typeface="Calibri"/>
                      <a:ea typeface="Calibri"/>
                      <a:cs typeface="Calibri"/>
                    </a:endParaRPr>
                  </a:p>
                </p:txBody>
              </p:sp>
              <p:sp>
                <p:nvSpPr>
                  <p:cNvPr id="3" name="TextBox 2">
                    <a:extLst>
                      <a:ext uri="{FF2B5EF4-FFF2-40B4-BE49-F238E27FC236}">
                        <a16:creationId xmlns:a16="http://schemas.microsoft.com/office/drawing/2014/main" id="{E53CCC0C-8B4F-BDE3-A68F-6B7985BACB6A}"/>
                      </a:ext>
                    </a:extLst>
                  </p:cNvPr>
                  <p:cNvSpPr txBox="1"/>
                  <p:nvPr/>
                </p:nvSpPr>
                <p:spPr>
                  <a:xfrm>
                    <a:off x="1430249" y="2450060"/>
                    <a:ext cx="3035721" cy="1115582"/>
                  </a:xfrm>
                  <a:prstGeom prst="rect">
                    <a:avLst/>
                  </a:prstGeom>
                  <a:noFill/>
                </p:spPr>
                <p:txBody>
                  <a:bodyPr wrap="square" rtlCol="0">
                    <a:spAutoFit/>
                  </a:bodyPr>
                  <a:lstStyle/>
                  <a:p>
                    <a:pPr algn="ctr"/>
                    <a:r>
                      <a:rPr lang="en-US" sz="2000" b="1" dirty="0">
                        <a:solidFill>
                          <a:srgbClr val="FF0000"/>
                        </a:solidFill>
                        <a:latin typeface="Times New Roman"/>
                        <a:cs typeface="Times New Roman"/>
                      </a:rPr>
                      <a:t>24-hour contact person(s) </a:t>
                    </a:r>
                  </a:p>
                  <a:p>
                    <a:pPr algn="ctr"/>
                    <a:r>
                      <a:rPr lang="en-US" sz="2000" b="1" dirty="0">
                        <a:solidFill>
                          <a:srgbClr val="FF0000"/>
                        </a:solidFill>
                        <a:latin typeface="Times New Roman"/>
                        <a:cs typeface="Times New Roman"/>
                      </a:rPr>
                      <a:t>for this laboratory</a:t>
                    </a:r>
                    <a:endParaRPr lang="en-US" sz="2000" dirty="0">
                      <a:solidFill>
                        <a:srgbClr val="FF0000"/>
                      </a:solidFill>
                      <a:latin typeface="Times New Roman"/>
                      <a:cs typeface="Times New Roman"/>
                    </a:endParaRPr>
                  </a:p>
                  <a:p>
                    <a:pPr algn="ctr"/>
                    <a:r>
                      <a:rPr lang="en-US" sz="2000" b="1" dirty="0">
                        <a:solidFill>
                          <a:srgbClr val="FF0000"/>
                        </a:solidFill>
                        <a:latin typeface="Times New Roman"/>
                        <a:cs typeface="Times New Roman"/>
                      </a:rPr>
                      <a:t>can be reached via </a:t>
                    </a:r>
                  </a:p>
                  <a:p>
                    <a:pPr algn="ctr"/>
                    <a:r>
                      <a:rPr lang="en-US" sz="2000" b="1" dirty="0">
                        <a:solidFill>
                          <a:srgbClr val="FF0000"/>
                        </a:solidFill>
                        <a:latin typeface="Times New Roman"/>
                        <a:cs typeface="Times New Roman"/>
                      </a:rPr>
                      <a:t>Public Safety: </a:t>
                    </a:r>
                    <a:r>
                      <a:rPr lang="en-US" sz="2000" b="1" u="sng" dirty="0">
                        <a:solidFill>
                          <a:srgbClr val="FF0000"/>
                        </a:solidFill>
                        <a:latin typeface="Times New Roman"/>
                        <a:cs typeface="Times New Roman"/>
                      </a:rPr>
                      <a:t>(212) 854-5555</a:t>
                    </a:r>
                    <a:r>
                      <a:rPr lang="en-US" sz="2000" dirty="0">
                        <a:solidFill>
                          <a:srgbClr val="FF0000"/>
                        </a:solidFill>
                        <a:latin typeface="Times New Roman"/>
                        <a:cs typeface="Times New Roman"/>
                      </a:rPr>
                      <a:t> </a:t>
                    </a:r>
                    <a:endParaRPr lang="en-US" sz="2000" dirty="0">
                      <a:solidFill>
                        <a:srgbClr val="FF0000"/>
                      </a:solidFill>
                    </a:endParaRPr>
                  </a:p>
                  <a:p>
                    <a:endParaRPr lang="en-US" sz="695" dirty="0"/>
                  </a:p>
                </p:txBody>
              </p:sp>
              <p:pic>
                <p:nvPicPr>
                  <p:cNvPr id="4" name="Picture 4" descr="A picture containing text, first-aid kit, clipart&#10;&#10;Description automatically generated">
                    <a:extLst>
                      <a:ext uri="{FF2B5EF4-FFF2-40B4-BE49-F238E27FC236}">
                        <a16:creationId xmlns:a16="http://schemas.microsoft.com/office/drawing/2014/main" id="{FC85EEF0-127F-BF06-EAD4-D2506C7921E2}"/>
                      </a:ext>
                    </a:extLst>
                  </p:cNvPr>
                  <p:cNvPicPr>
                    <a:picLocks noChangeAspect="1"/>
                  </p:cNvPicPr>
                  <p:nvPr/>
                </p:nvPicPr>
                <p:blipFill>
                  <a:blip r:embed="rId3">
                    <a:extLst>
                      <a:ext uri="{837473B0-CC2E-450A-ABE3-18F120FF3D39}">
                        <a1611:picAttrSrcUrl xmlns:a1611="http://schemas.microsoft.com/office/drawing/2016/11/main" r:id="rId4"/>
                      </a:ext>
                    </a:extLst>
                  </a:blip>
                  <a:stretch>
                    <a:fillRect/>
                  </a:stretch>
                </p:blipFill>
                <p:spPr>
                  <a:xfrm>
                    <a:off x="2022650" y="3497925"/>
                    <a:ext cx="393608" cy="474609"/>
                  </a:xfrm>
                  <a:prstGeom prst="rect">
                    <a:avLst/>
                  </a:prstGeom>
                </p:spPr>
              </p:pic>
              <p:pic>
                <p:nvPicPr>
                  <p:cNvPr id="5" name="Picture 8" descr="Logo, icon&#10;&#10;Description automatically generated">
                    <a:extLst>
                      <a:ext uri="{FF2B5EF4-FFF2-40B4-BE49-F238E27FC236}">
                        <a16:creationId xmlns:a16="http://schemas.microsoft.com/office/drawing/2014/main" id="{082A084D-EE20-8038-2330-CADF47CAD7DC}"/>
                      </a:ext>
                    </a:extLst>
                  </p:cNvPr>
                  <p:cNvPicPr>
                    <a:picLocks noChangeAspect="1"/>
                  </p:cNvPicPr>
                  <p:nvPr/>
                </p:nvPicPr>
                <p:blipFill>
                  <a:blip r:embed="rId5">
                    <a:extLst>
                      <a:ext uri="{837473B0-CC2E-450A-ABE3-18F120FF3D39}">
                        <a1611:picAttrSrcUrl xmlns:a1611="http://schemas.microsoft.com/office/drawing/2016/11/main" r:id="rId6"/>
                      </a:ext>
                    </a:extLst>
                  </a:blip>
                  <a:stretch>
                    <a:fillRect/>
                  </a:stretch>
                </p:blipFill>
                <p:spPr>
                  <a:xfrm>
                    <a:off x="3328399" y="3509425"/>
                    <a:ext cx="393607" cy="451608"/>
                  </a:xfrm>
                  <a:prstGeom prst="rect">
                    <a:avLst/>
                  </a:prstGeom>
                  <a:ln w="22225">
                    <a:solidFill>
                      <a:schemeClr val="tx1"/>
                    </a:solidFill>
                  </a:ln>
                </p:spPr>
              </p:pic>
            </p:grpSp>
          </p:grpSp>
          <p:sp>
            <p:nvSpPr>
              <p:cNvPr id="6" name="Rectangle 5">
                <a:extLst>
                  <a:ext uri="{FF2B5EF4-FFF2-40B4-BE49-F238E27FC236}">
                    <a16:creationId xmlns:a16="http://schemas.microsoft.com/office/drawing/2014/main" id="{3C157893-57D4-19B3-9101-679118E20E1F}"/>
                  </a:ext>
                </a:extLst>
              </p:cNvPr>
              <p:cNvSpPr/>
              <p:nvPr/>
            </p:nvSpPr>
            <p:spPr>
              <a:xfrm>
                <a:off x="4300366" y="4002649"/>
                <a:ext cx="2581221" cy="1239544"/>
              </a:xfrm>
              <a:prstGeom prst="rect">
                <a:avLst/>
              </a:prstGeom>
              <a:solidFill>
                <a:schemeClr val="accent1">
                  <a:lumMod val="20000"/>
                  <a:lumOff val="8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476306"/>
                <a:endParaRPr lang="en-US" sz="1043">
                  <a:solidFill>
                    <a:srgbClr val="4472C4">
                      <a:lumMod val="50000"/>
                    </a:srgbClr>
                  </a:solidFill>
                  <a:latin typeface="Calibri" panose="020F0502020204030204"/>
                </a:endParaRPr>
              </a:p>
            </p:txBody>
          </p:sp>
          <p:sp>
            <p:nvSpPr>
              <p:cNvPr id="8" name="TextBox 7">
                <a:extLst>
                  <a:ext uri="{FF2B5EF4-FFF2-40B4-BE49-F238E27FC236}">
                    <a16:creationId xmlns:a16="http://schemas.microsoft.com/office/drawing/2014/main" id="{AC8D5DA8-E94C-A070-3187-F4A3132DA5CA}"/>
                  </a:ext>
                </a:extLst>
              </p:cNvPr>
              <p:cNvSpPr txBox="1"/>
              <p:nvPr/>
            </p:nvSpPr>
            <p:spPr>
              <a:xfrm>
                <a:off x="4353090" y="4143094"/>
                <a:ext cx="2474552" cy="1059455"/>
              </a:xfrm>
              <a:prstGeom prst="rect">
                <a:avLst/>
              </a:prstGeom>
              <a:solidFill>
                <a:schemeClr val="bg1"/>
              </a:solidFill>
              <a:ln>
                <a:solidFill>
                  <a:schemeClr val="tx1"/>
                </a:solidFill>
              </a:ln>
            </p:spPr>
            <p:txBody>
              <a:bodyPr wrap="square" lIns="95255" tIns="47627" rIns="95255" bIns="47627" rtlCol="0" anchor="t">
                <a:spAutoFit/>
              </a:bodyPr>
              <a:lstStyle/>
              <a:p>
                <a:pPr defTabSz="476306"/>
                <a:endParaRPr lang="en-US" sz="751" dirty="0">
                  <a:solidFill>
                    <a:prstClr val="black"/>
                  </a:solidFill>
                  <a:latin typeface="Calibri" panose="020F0502020204030204"/>
                  <a:ea typeface="Calibri"/>
                  <a:cs typeface="Calibri"/>
                </a:endParaRPr>
              </a:p>
              <a:p>
                <a:pPr defTabSz="476306"/>
                <a:endParaRPr lang="en-US" sz="750" dirty="0">
                  <a:solidFill>
                    <a:prstClr val="black"/>
                  </a:solidFill>
                  <a:latin typeface="Calibri" panose="020F0502020204030204"/>
                  <a:ea typeface="Calibri"/>
                  <a:cs typeface="Calibri"/>
                </a:endParaRPr>
              </a:p>
              <a:p>
                <a:pPr defTabSz="476306"/>
                <a:endParaRPr lang="en-US" sz="750" dirty="0">
                  <a:solidFill>
                    <a:prstClr val="black"/>
                  </a:solidFill>
                  <a:latin typeface="Calibri" panose="020F0502020204030204"/>
                  <a:ea typeface="Calibri"/>
                  <a:cs typeface="Calibri"/>
                </a:endParaRPr>
              </a:p>
              <a:p>
                <a:pPr defTabSz="476306"/>
                <a:endParaRPr lang="en-US" sz="750" dirty="0">
                  <a:solidFill>
                    <a:prstClr val="black"/>
                  </a:solidFill>
                  <a:latin typeface="Calibri" panose="020F0502020204030204"/>
                  <a:ea typeface="Calibri"/>
                  <a:cs typeface="Calibri"/>
                </a:endParaRPr>
              </a:p>
              <a:p>
                <a:pPr defTabSz="476306"/>
                <a:endParaRPr lang="en-US" sz="750" dirty="0">
                  <a:solidFill>
                    <a:prstClr val="black"/>
                  </a:solidFill>
                  <a:latin typeface="Calibri" panose="020F0502020204030204"/>
                  <a:ea typeface="Calibri"/>
                  <a:cs typeface="Calibri"/>
                </a:endParaRPr>
              </a:p>
              <a:p>
                <a:pPr defTabSz="476306"/>
                <a:endParaRPr lang="en-US" sz="750" dirty="0">
                  <a:solidFill>
                    <a:prstClr val="black"/>
                  </a:solidFill>
                  <a:latin typeface="Calibri" panose="020F0502020204030204"/>
                  <a:ea typeface="Calibri"/>
                  <a:cs typeface="Calibri"/>
                </a:endParaRPr>
              </a:p>
              <a:p>
                <a:pPr defTabSz="476306"/>
                <a:endParaRPr lang="en-US" sz="750" dirty="0">
                  <a:solidFill>
                    <a:prstClr val="black"/>
                  </a:solidFill>
                  <a:latin typeface="Calibri" panose="020F0502020204030204"/>
                  <a:ea typeface="Calibri"/>
                  <a:cs typeface="Calibri"/>
                </a:endParaRPr>
              </a:p>
              <a:p>
                <a:pPr defTabSz="476306"/>
                <a:endParaRPr lang="en-US" sz="750" dirty="0">
                  <a:solidFill>
                    <a:prstClr val="black"/>
                  </a:solidFill>
                  <a:latin typeface="Calibri" panose="020F0502020204030204"/>
                  <a:ea typeface="Calibri"/>
                  <a:cs typeface="Calibri"/>
                </a:endParaRPr>
              </a:p>
              <a:p>
                <a:pPr defTabSz="476306"/>
                <a:endParaRPr lang="en-US" sz="750" dirty="0">
                  <a:solidFill>
                    <a:prstClr val="black"/>
                  </a:solidFill>
                  <a:latin typeface="Calibri" panose="020F0502020204030204"/>
                  <a:ea typeface="Calibri"/>
                  <a:cs typeface="Calibri"/>
                </a:endParaRPr>
              </a:p>
              <a:p>
                <a:pPr defTabSz="476306"/>
                <a:endParaRPr lang="en-US" sz="750" dirty="0">
                  <a:solidFill>
                    <a:prstClr val="black"/>
                  </a:solidFill>
                  <a:latin typeface="Calibri" panose="020F0502020204030204"/>
                  <a:ea typeface="Calibri"/>
                  <a:cs typeface="Calibri"/>
                </a:endParaRPr>
              </a:p>
              <a:p>
                <a:pPr defTabSz="476306"/>
                <a:endParaRPr lang="en-US" sz="750" dirty="0">
                  <a:solidFill>
                    <a:prstClr val="black"/>
                  </a:solidFill>
                  <a:latin typeface="Calibri" panose="020F0502020204030204"/>
                  <a:ea typeface="Calibri"/>
                  <a:cs typeface="Calibri"/>
                </a:endParaRPr>
              </a:p>
              <a:p>
                <a:pPr defTabSz="476306"/>
                <a:endParaRPr lang="en-US" sz="750" dirty="0">
                  <a:solidFill>
                    <a:prstClr val="black"/>
                  </a:solidFill>
                  <a:latin typeface="Calibri" panose="020F0502020204030204"/>
                  <a:ea typeface="Calibri"/>
                  <a:cs typeface="Calibri"/>
                </a:endParaRPr>
              </a:p>
              <a:p>
                <a:pPr defTabSz="476306"/>
                <a:endParaRPr lang="en-US" sz="750" dirty="0">
                  <a:solidFill>
                    <a:prstClr val="black"/>
                  </a:solidFill>
                  <a:latin typeface="Calibri" panose="020F0502020204030204"/>
                  <a:ea typeface="Calibri"/>
                  <a:cs typeface="Calibri"/>
                </a:endParaRPr>
              </a:p>
              <a:p>
                <a:pPr defTabSz="476306"/>
                <a:endParaRPr lang="en-US" sz="750" dirty="0">
                  <a:solidFill>
                    <a:prstClr val="black"/>
                  </a:solidFill>
                  <a:latin typeface="Calibri" panose="020F0502020204030204"/>
                  <a:ea typeface="Calibri"/>
                  <a:cs typeface="Calibri"/>
                </a:endParaRPr>
              </a:p>
              <a:p>
                <a:pPr defTabSz="476306"/>
                <a:endParaRPr lang="en-US" sz="750" dirty="0">
                  <a:solidFill>
                    <a:prstClr val="black"/>
                  </a:solidFill>
                  <a:latin typeface="Calibri" panose="020F0502020204030204"/>
                  <a:ea typeface="Calibri"/>
                  <a:cs typeface="Calibri"/>
                </a:endParaRPr>
              </a:p>
              <a:p>
                <a:pPr defTabSz="476306"/>
                <a:endParaRPr lang="en-US" sz="750" dirty="0">
                  <a:solidFill>
                    <a:prstClr val="black"/>
                  </a:solidFill>
                  <a:latin typeface="Calibri" panose="020F0502020204030204"/>
                  <a:ea typeface="Calibri"/>
                  <a:cs typeface="Calibri"/>
                </a:endParaRPr>
              </a:p>
              <a:p>
                <a:pPr defTabSz="476306"/>
                <a:endParaRPr lang="en-US" sz="751" dirty="0">
                  <a:solidFill>
                    <a:prstClr val="black"/>
                  </a:solidFill>
                  <a:latin typeface="Calibri" panose="020F0502020204030204"/>
                  <a:ea typeface="Calibri"/>
                  <a:cs typeface="Calibri"/>
                </a:endParaRPr>
              </a:p>
            </p:txBody>
          </p:sp>
          <p:sp>
            <p:nvSpPr>
              <p:cNvPr id="12" name="TextBox 11">
                <a:extLst>
                  <a:ext uri="{FF2B5EF4-FFF2-40B4-BE49-F238E27FC236}">
                    <a16:creationId xmlns:a16="http://schemas.microsoft.com/office/drawing/2014/main" id="{3531C87B-0AD6-59F9-D39F-B492EADC4CF4}"/>
                  </a:ext>
                </a:extLst>
              </p:cNvPr>
              <p:cNvSpPr txBox="1"/>
              <p:nvPr/>
            </p:nvSpPr>
            <p:spPr>
              <a:xfrm>
                <a:off x="4353090" y="3590938"/>
                <a:ext cx="2474414" cy="334629"/>
              </a:xfrm>
              <a:prstGeom prst="rect">
                <a:avLst/>
              </a:prstGeom>
              <a:solidFill>
                <a:schemeClr val="bg1"/>
              </a:solidFill>
              <a:ln>
                <a:solidFill>
                  <a:schemeClr val="tx1"/>
                </a:solidFill>
              </a:ln>
            </p:spPr>
            <p:txBody>
              <a:bodyPr wrap="square" lIns="95255" tIns="47627" rIns="95255" bIns="47627" rtlCol="0" anchor="t">
                <a:spAutoFit/>
              </a:bodyPr>
              <a:lstStyle/>
              <a:p>
                <a:pPr defTabSz="476306"/>
                <a:endParaRPr lang="en-US" sz="1200" dirty="0">
                  <a:solidFill>
                    <a:prstClr val="black"/>
                  </a:solidFill>
                  <a:latin typeface="Calibri" panose="020F0502020204030204"/>
                  <a:ea typeface="Calibri"/>
                  <a:cs typeface="Calibri"/>
                </a:endParaRPr>
              </a:p>
              <a:p>
                <a:pPr defTabSz="476306"/>
                <a:endParaRPr lang="en-US" sz="1200" dirty="0">
                  <a:solidFill>
                    <a:prstClr val="black"/>
                  </a:solidFill>
                  <a:latin typeface="Calibri" panose="020F0502020204030204"/>
                  <a:ea typeface="Calibri"/>
                  <a:cs typeface="Calibri"/>
                </a:endParaRPr>
              </a:p>
              <a:p>
                <a:pPr defTabSz="476306"/>
                <a:endParaRPr lang="en-US" sz="1200" dirty="0">
                  <a:solidFill>
                    <a:prstClr val="black"/>
                  </a:solidFill>
                  <a:latin typeface="Calibri" panose="020F0502020204030204"/>
                  <a:ea typeface="Calibri"/>
                  <a:cs typeface="Calibri"/>
                </a:endParaRPr>
              </a:p>
            </p:txBody>
          </p:sp>
        </p:grpSp>
        <p:pic>
          <p:nvPicPr>
            <p:cNvPr id="1032" name="Picture 8" descr="Phone Clipart Small - Vector Mobile Icon Png (256x583)">
              <a:extLst>
                <a:ext uri="{FF2B5EF4-FFF2-40B4-BE49-F238E27FC236}">
                  <a16:creationId xmlns:a16="http://schemas.microsoft.com/office/drawing/2014/main" id="{D6CBC6C1-C051-4CB2-86DD-8E2056DA4F6B}"/>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626232" y="2517425"/>
              <a:ext cx="68408" cy="155787"/>
            </a:xfrm>
            <a:prstGeom prst="rect">
              <a:avLst/>
            </a:prstGeom>
            <a:noFill/>
            <a:extLst>
              <a:ext uri="{909E8E84-426E-40DD-AFC4-6F175D3DCCD1}">
                <a14:hiddenFill xmlns:a14="http://schemas.microsoft.com/office/drawing/2010/main">
                  <a:solidFill>
                    <a:srgbClr val="FFFFFF"/>
                  </a:solidFill>
                </a14:hiddenFill>
              </a:ext>
            </a:extLst>
          </p:spPr>
        </p:pic>
        <p:pic>
          <p:nvPicPr>
            <p:cNvPr id="23" name="Picture 8" descr="Phone Clipart Small - Vector Mobile Icon Png (256x583)">
              <a:extLst>
                <a:ext uri="{FF2B5EF4-FFF2-40B4-BE49-F238E27FC236}">
                  <a16:creationId xmlns:a16="http://schemas.microsoft.com/office/drawing/2014/main" id="{36A48543-162D-4F1A-A0ED-456FD39DE8A1}"/>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273584" y="2500790"/>
              <a:ext cx="68408" cy="155787"/>
            </a:xfrm>
            <a:prstGeom prst="rect">
              <a:avLst/>
            </a:prstGeom>
            <a:noFill/>
            <a:extLst>
              <a:ext uri="{909E8E84-426E-40DD-AFC4-6F175D3DCCD1}">
                <a14:hiddenFill xmlns:a14="http://schemas.microsoft.com/office/drawing/2010/main">
                  <a:solidFill>
                    <a:srgbClr val="FFFFFF"/>
                  </a:solidFill>
                </a14:hiddenFill>
              </a:ext>
            </a:extLst>
          </p:spPr>
        </p:pic>
        <p:sp>
          <p:nvSpPr>
            <p:cNvPr id="10" name="TextBox 9">
              <a:extLst>
                <a:ext uri="{FF2B5EF4-FFF2-40B4-BE49-F238E27FC236}">
                  <a16:creationId xmlns:a16="http://schemas.microsoft.com/office/drawing/2014/main" id="{60E7C317-71ED-B828-DE09-3EE4E68388A7}"/>
                </a:ext>
              </a:extLst>
            </p:cNvPr>
            <p:cNvSpPr txBox="1"/>
            <p:nvPr/>
          </p:nvSpPr>
          <p:spPr>
            <a:xfrm>
              <a:off x="5063415" y="4001563"/>
              <a:ext cx="1325093" cy="184530"/>
            </a:xfrm>
            <a:prstGeom prst="rect">
              <a:avLst/>
            </a:prstGeom>
            <a:noFill/>
          </p:spPr>
          <p:txBody>
            <a:bodyPr wrap="square" lIns="68580" tIns="34290" rIns="68580" bIns="34290" anchor="t">
              <a:spAutoFit/>
            </a:bodyPr>
            <a:lstStyle/>
            <a:p>
              <a:r>
                <a:rPr lang="en-US" sz="1600" b="1" u="sng" dirty="0">
                  <a:latin typeface="Times New Roman"/>
                  <a:cs typeface="Times New Roman"/>
                </a:rPr>
                <a:t>Laboratory Hazards:</a:t>
              </a:r>
            </a:p>
          </p:txBody>
        </p:sp>
      </p:grpSp>
    </p:spTree>
    <p:extLst>
      <p:ext uri="{BB962C8B-B14F-4D97-AF65-F5344CB8AC3E}">
        <p14:creationId xmlns:p14="http://schemas.microsoft.com/office/powerpoint/2010/main" val="423173941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53"/>
        <p:cNvGrpSpPr/>
        <p:nvPr/>
      </p:nvGrpSpPr>
      <p:grpSpPr>
        <a:xfrm>
          <a:off x="0" y="0"/>
          <a:ext cx="0" cy="0"/>
          <a:chOff x="0" y="0"/>
          <a:chExt cx="0" cy="0"/>
        </a:xfrm>
      </p:grpSpPr>
      <p:sp>
        <p:nvSpPr>
          <p:cNvPr id="57" name="Google Shape;57;p13"/>
          <p:cNvSpPr txBox="1"/>
          <p:nvPr/>
        </p:nvSpPr>
        <p:spPr>
          <a:xfrm>
            <a:off x="462188" y="3930622"/>
            <a:ext cx="4714349" cy="2400627"/>
          </a:xfrm>
          <a:prstGeom prst="rect">
            <a:avLst/>
          </a:prstGeom>
          <a:noFill/>
          <a:ln>
            <a:noFill/>
          </a:ln>
        </p:spPr>
        <p:txBody>
          <a:bodyPr spcFirstLastPara="1" wrap="square" lIns="91425" tIns="91425" rIns="91425" bIns="91425" anchor="t" anchorCtr="0">
            <a:spAutoFit/>
          </a:bodyPr>
          <a:lstStyle/>
          <a:p>
            <a:r>
              <a:rPr lang="en" sz="1600" dirty="0">
                <a:solidFill>
                  <a:schemeClr val="tx1">
                    <a:lumMod val="85000"/>
                    <a:lumOff val="15000"/>
                  </a:schemeClr>
                </a:solidFill>
              </a:rPr>
              <a:t>Note: Each quad has been configured to fit into the signage slot. </a:t>
            </a:r>
            <a:r>
              <a:rPr lang="en" sz="1600" b="1" dirty="0">
                <a:solidFill>
                  <a:schemeClr val="tx1">
                    <a:lumMod val="85000"/>
                    <a:lumOff val="15000"/>
                  </a:schemeClr>
                </a:solidFill>
              </a:rPr>
              <a:t>Please do not change the dimensions of the signs</a:t>
            </a:r>
            <a:r>
              <a:rPr lang="en" sz="1600" dirty="0">
                <a:solidFill>
                  <a:schemeClr val="tx1">
                    <a:lumMod val="85000"/>
                    <a:lumOff val="15000"/>
                  </a:schemeClr>
                </a:solidFill>
              </a:rPr>
              <a:t>. Print each slide as a full page print out, scaled to fit a 8.5” x11" piece of paper, before cutting out door sign for insertion. </a:t>
            </a:r>
          </a:p>
          <a:p>
            <a:endParaRPr lang="en" sz="1600" dirty="0">
              <a:solidFill>
                <a:schemeClr val="tx1">
                  <a:lumMod val="85000"/>
                  <a:lumOff val="15000"/>
                </a:schemeClr>
              </a:solidFill>
            </a:endParaRPr>
          </a:p>
          <a:p>
            <a:r>
              <a:rPr lang="en" sz="1600" dirty="0">
                <a:solidFill>
                  <a:schemeClr val="tx1">
                    <a:lumMod val="85000"/>
                    <a:lumOff val="15000"/>
                  </a:schemeClr>
                </a:solidFill>
              </a:rPr>
              <a:t>Please contact </a:t>
            </a:r>
            <a:r>
              <a:rPr lang="en" sz="1600" u="sng" dirty="0">
                <a:hlinkClick r:id="rId3"/>
              </a:rPr>
              <a:t>labsafety@</a:t>
            </a:r>
            <a:r>
              <a:rPr lang="en-US" sz="1600" u="sng" dirty="0">
                <a:hlinkClick r:id="rId3"/>
              </a:rPr>
              <a:t>c</a:t>
            </a:r>
            <a:r>
              <a:rPr lang="en" sz="1600" u="sng" dirty="0">
                <a:hlinkClick r:id="rId3"/>
              </a:rPr>
              <a:t>olumbia.</a:t>
            </a:r>
            <a:r>
              <a:rPr lang="en" sz="1600" dirty="0">
                <a:hlinkClick r:id="rId3"/>
              </a:rPr>
              <a:t>edu</a:t>
            </a:r>
            <a:r>
              <a:rPr lang="en" sz="1600" dirty="0"/>
              <a:t> </a:t>
            </a:r>
            <a:r>
              <a:rPr lang="en" sz="1600" dirty="0">
                <a:solidFill>
                  <a:schemeClr val="tx1">
                    <a:lumMod val="85000"/>
                    <a:lumOff val="15000"/>
                  </a:schemeClr>
                </a:solidFill>
              </a:rPr>
              <a:t>if you have any questions or concerns about this sign maker. Thank you! </a:t>
            </a:r>
          </a:p>
        </p:txBody>
      </p:sp>
      <p:grpSp>
        <p:nvGrpSpPr>
          <p:cNvPr id="12" name="Group 11">
            <a:extLst>
              <a:ext uri="{FF2B5EF4-FFF2-40B4-BE49-F238E27FC236}">
                <a16:creationId xmlns:a16="http://schemas.microsoft.com/office/drawing/2014/main" id="{17BA7353-5446-41AA-855E-6B278434B395}"/>
              </a:ext>
            </a:extLst>
          </p:cNvPr>
          <p:cNvGrpSpPr/>
          <p:nvPr/>
        </p:nvGrpSpPr>
        <p:grpSpPr>
          <a:xfrm>
            <a:off x="5176537" y="2709918"/>
            <a:ext cx="4159325" cy="3916321"/>
            <a:chOff x="5713235" y="830813"/>
            <a:chExt cx="3156439" cy="3211347"/>
          </a:xfrm>
        </p:grpSpPr>
        <p:pic>
          <p:nvPicPr>
            <p:cNvPr id="13" name="Picture 12" descr="A white board with red text on it&#10;&#10;Description automatically generated">
              <a:extLst>
                <a:ext uri="{FF2B5EF4-FFF2-40B4-BE49-F238E27FC236}">
                  <a16:creationId xmlns:a16="http://schemas.microsoft.com/office/drawing/2014/main" id="{AF4EEC19-2386-4F9A-8EFF-2A26F4FEC76B}"/>
                </a:ext>
              </a:extLst>
            </p:cNvPr>
            <p:cNvPicPr>
              <a:picLocks noChangeAspect="1"/>
            </p:cNvPicPr>
            <p:nvPr/>
          </p:nvPicPr>
          <p:blipFill rotWithShape="1">
            <a:blip r:embed="rId4"/>
            <a:srcRect l="15752" t="5529" r="16405" b="2440"/>
            <a:stretch/>
          </p:blipFill>
          <p:spPr>
            <a:xfrm rot="10800000">
              <a:off x="5713235" y="830813"/>
              <a:ext cx="3156439" cy="3211347"/>
            </a:xfrm>
            <a:prstGeom prst="rect">
              <a:avLst/>
            </a:prstGeom>
          </p:spPr>
        </p:pic>
        <p:sp>
          <p:nvSpPr>
            <p:cNvPr id="14" name="Rectangle 13">
              <a:extLst>
                <a:ext uri="{FF2B5EF4-FFF2-40B4-BE49-F238E27FC236}">
                  <a16:creationId xmlns:a16="http://schemas.microsoft.com/office/drawing/2014/main" id="{E900045D-4483-49C3-A2AF-F6EE9F8CC170}"/>
                </a:ext>
              </a:extLst>
            </p:cNvPr>
            <p:cNvSpPr/>
            <p:nvPr/>
          </p:nvSpPr>
          <p:spPr>
            <a:xfrm>
              <a:off x="6144426" y="2383743"/>
              <a:ext cx="837488" cy="18800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Quad 1</a:t>
              </a:r>
            </a:p>
          </p:txBody>
        </p:sp>
        <p:sp>
          <p:nvSpPr>
            <p:cNvPr id="15" name="Rectangle 14">
              <a:extLst>
                <a:ext uri="{FF2B5EF4-FFF2-40B4-BE49-F238E27FC236}">
                  <a16:creationId xmlns:a16="http://schemas.microsoft.com/office/drawing/2014/main" id="{B0A43D7E-1BBC-4AE7-843C-C44D65E2F86F}"/>
                </a:ext>
              </a:extLst>
            </p:cNvPr>
            <p:cNvSpPr/>
            <p:nvPr/>
          </p:nvSpPr>
          <p:spPr>
            <a:xfrm>
              <a:off x="7634970" y="2383743"/>
              <a:ext cx="837488" cy="18800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Quad 2</a:t>
              </a:r>
            </a:p>
          </p:txBody>
        </p:sp>
        <p:sp>
          <p:nvSpPr>
            <p:cNvPr id="16" name="Rectangle 15">
              <a:extLst>
                <a:ext uri="{FF2B5EF4-FFF2-40B4-BE49-F238E27FC236}">
                  <a16:creationId xmlns:a16="http://schemas.microsoft.com/office/drawing/2014/main" id="{F9F1A8E9-3B5E-40BD-9DDA-49677646BF76}"/>
                </a:ext>
              </a:extLst>
            </p:cNvPr>
            <p:cNvSpPr/>
            <p:nvPr/>
          </p:nvSpPr>
          <p:spPr>
            <a:xfrm>
              <a:off x="6144426" y="3296718"/>
              <a:ext cx="837488" cy="18800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Quad 3</a:t>
              </a:r>
            </a:p>
          </p:txBody>
        </p:sp>
        <p:sp>
          <p:nvSpPr>
            <p:cNvPr id="17" name="Rectangle 16">
              <a:extLst>
                <a:ext uri="{FF2B5EF4-FFF2-40B4-BE49-F238E27FC236}">
                  <a16:creationId xmlns:a16="http://schemas.microsoft.com/office/drawing/2014/main" id="{69A5A449-977D-40D8-AA81-4815D9F13349}"/>
                </a:ext>
              </a:extLst>
            </p:cNvPr>
            <p:cNvSpPr/>
            <p:nvPr/>
          </p:nvSpPr>
          <p:spPr>
            <a:xfrm>
              <a:off x="7634970" y="3296718"/>
              <a:ext cx="837488" cy="18800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Quad 4</a:t>
              </a:r>
            </a:p>
          </p:txBody>
        </p:sp>
      </p:grpSp>
      <p:sp>
        <p:nvSpPr>
          <p:cNvPr id="3" name="TextBox 2">
            <a:extLst>
              <a:ext uri="{FF2B5EF4-FFF2-40B4-BE49-F238E27FC236}">
                <a16:creationId xmlns:a16="http://schemas.microsoft.com/office/drawing/2014/main" id="{C7C8FAD7-30FD-4591-A1C8-D991BAC67119}"/>
              </a:ext>
            </a:extLst>
          </p:cNvPr>
          <p:cNvSpPr txBox="1"/>
          <p:nvPr/>
        </p:nvSpPr>
        <p:spPr>
          <a:xfrm>
            <a:off x="457200" y="1535115"/>
            <a:ext cx="5798382" cy="2499146"/>
          </a:xfrm>
          <a:prstGeom prst="rect">
            <a:avLst/>
          </a:prstGeom>
          <a:noFill/>
        </p:spPr>
        <p:txBody>
          <a:bodyPr wrap="none" lIns="91440" tIns="45720" rIns="91440" bIns="45720" rtlCol="0" anchor="t">
            <a:spAutoFit/>
          </a:bodyPr>
          <a:lstStyle/>
          <a:p>
            <a:r>
              <a:rPr lang="en-US" sz="1600" dirty="0"/>
              <a:t>Quads 1-4 </a:t>
            </a:r>
            <a:r>
              <a:rPr lang="en" sz="1600" dirty="0"/>
              <a:t>should be filled out as follows:</a:t>
            </a:r>
          </a:p>
          <a:p>
            <a:pPr marL="342900" indent="-342900">
              <a:lnSpc>
                <a:spcPct val="200000"/>
              </a:lnSpc>
              <a:buAutoNum type="arabicPeriod"/>
            </a:pPr>
            <a:r>
              <a:rPr lang="en" b="1" dirty="0"/>
              <a:t>Occupancy Information: Principal Investigators </a:t>
            </a:r>
            <a:r>
              <a:rPr lang="en" dirty="0"/>
              <a:t>(slide 7)</a:t>
            </a:r>
          </a:p>
          <a:p>
            <a:pPr marL="342900" indent="-342900">
              <a:lnSpc>
                <a:spcPct val="200000"/>
              </a:lnSpc>
              <a:buAutoNum type="arabicPeriod"/>
            </a:pPr>
            <a:r>
              <a:rPr lang="en" b="1" dirty="0"/>
              <a:t>24-hour Emergency Contact Information </a:t>
            </a:r>
            <a:r>
              <a:rPr lang="en" dirty="0"/>
              <a:t>(slide 8)</a:t>
            </a:r>
          </a:p>
          <a:p>
            <a:pPr marL="342900" indent="-342900">
              <a:lnSpc>
                <a:spcPct val="200000"/>
              </a:lnSpc>
              <a:buAutoNum type="arabicPeriod"/>
            </a:pPr>
            <a:r>
              <a:rPr lang="en" b="1" dirty="0"/>
              <a:t>Laboratory Hazard Pictograms </a:t>
            </a:r>
            <a:r>
              <a:rPr lang="en" dirty="0"/>
              <a:t>(slide 9/10)</a:t>
            </a:r>
          </a:p>
          <a:p>
            <a:pPr marL="342900" indent="-342900">
              <a:lnSpc>
                <a:spcPct val="200000"/>
              </a:lnSpc>
              <a:buAutoNum type="arabicPeriod"/>
            </a:pPr>
            <a:r>
              <a:rPr lang="en" b="1" dirty="0"/>
              <a:t>Specialty Hazards (if applicable) </a:t>
            </a:r>
            <a:r>
              <a:rPr lang="en" dirty="0"/>
              <a:t>(slide 11/12)</a:t>
            </a:r>
            <a:endParaRPr lang="en" sz="1600" dirty="0">
              <a:solidFill>
                <a:schemeClr val="tx1">
                  <a:lumMod val="85000"/>
                  <a:lumOff val="15000"/>
                </a:schemeClr>
              </a:solidFill>
            </a:endParaRPr>
          </a:p>
          <a:p>
            <a:endParaRPr lang="en-US" dirty="0"/>
          </a:p>
        </p:txBody>
      </p:sp>
      <p:pic>
        <p:nvPicPr>
          <p:cNvPr id="19" name="Picture 6" descr="image002">
            <a:extLst>
              <a:ext uri="{FF2B5EF4-FFF2-40B4-BE49-F238E27FC236}">
                <a16:creationId xmlns:a16="http://schemas.microsoft.com/office/drawing/2014/main" id="{AFE5B767-A540-4AF1-9A48-39C15F9F252B}"/>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18918" y="6809099"/>
            <a:ext cx="2362200" cy="390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Box 4">
            <a:extLst>
              <a:ext uri="{FF2B5EF4-FFF2-40B4-BE49-F238E27FC236}">
                <a16:creationId xmlns:a16="http://schemas.microsoft.com/office/drawing/2014/main" id="{FBB1C4F8-463F-C2A3-1E26-578C119D5E80}"/>
              </a:ext>
            </a:extLst>
          </p:cNvPr>
          <p:cNvSpPr txBox="1"/>
          <p:nvPr/>
        </p:nvSpPr>
        <p:spPr>
          <a:xfrm>
            <a:off x="457201" y="1204706"/>
            <a:ext cx="8467725" cy="547842"/>
          </a:xfrm>
          <a:prstGeom prst="rect">
            <a:avLst/>
          </a:prstGeom>
          <a:noFill/>
        </p:spPr>
        <p:txBody>
          <a:bodyPr wrap="square" rtlCol="0">
            <a:spAutoFit/>
          </a:bodyPr>
          <a:lstStyle/>
          <a:p>
            <a:r>
              <a:rPr lang="en" sz="1400" b="1" u="sng" dirty="0">
                <a:highlight>
                  <a:srgbClr val="FFFF00"/>
                </a:highlight>
              </a:rPr>
              <a:t>Slides 6-12 can be used to generate door signs for laboratories with the 4 x 4 door sign holder.</a:t>
            </a:r>
          </a:p>
          <a:p>
            <a:endParaRPr lang="en-US" dirty="0"/>
          </a:p>
        </p:txBody>
      </p:sp>
      <p:sp>
        <p:nvSpPr>
          <p:cNvPr id="4" name="TextBox 3">
            <a:extLst>
              <a:ext uri="{FF2B5EF4-FFF2-40B4-BE49-F238E27FC236}">
                <a16:creationId xmlns:a16="http://schemas.microsoft.com/office/drawing/2014/main" id="{8B07EA76-84D5-3370-3E2F-022575C77AD4}"/>
              </a:ext>
            </a:extLst>
          </p:cNvPr>
          <p:cNvSpPr txBox="1"/>
          <p:nvPr/>
        </p:nvSpPr>
        <p:spPr>
          <a:xfrm>
            <a:off x="515997" y="486559"/>
            <a:ext cx="8905461" cy="954107"/>
          </a:xfrm>
          <a:prstGeom prst="rect">
            <a:avLst/>
          </a:prstGeom>
          <a:noFill/>
        </p:spPr>
        <p:txBody>
          <a:bodyPr wrap="square" lIns="91440" tIns="45720" rIns="91440" bIns="45720" rtlCol="0" anchor="t">
            <a:spAutoFit/>
          </a:bodyPr>
          <a:lstStyle/>
          <a:p>
            <a:r>
              <a:rPr lang="en" sz="2000" b="1" dirty="0"/>
              <a:t>Welcome to the Morningside laboratory door sign generator courtesy of Environmental Health &amp; Safety! </a:t>
            </a:r>
          </a:p>
          <a:p>
            <a:endParaRPr lang="en-US" sz="1600" dirty="0"/>
          </a:p>
        </p:txBody>
      </p:sp>
      <p:pic>
        <p:nvPicPr>
          <p:cNvPr id="6" name="Picture 6" descr="image002">
            <a:extLst>
              <a:ext uri="{FF2B5EF4-FFF2-40B4-BE49-F238E27FC236}">
                <a16:creationId xmlns:a16="http://schemas.microsoft.com/office/drawing/2014/main" id="{85EB40FB-AEB9-FBAB-137E-2F9699F7DACD}"/>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201734" y="6807619"/>
            <a:ext cx="2362200" cy="390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71660290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C7645F62-F9BB-40D3-2990-03D3676C3CD8}"/>
              </a:ext>
            </a:extLst>
          </p:cNvPr>
          <p:cNvSpPr/>
          <p:nvPr/>
        </p:nvSpPr>
        <p:spPr>
          <a:xfrm>
            <a:off x="1677342" y="1628542"/>
            <a:ext cx="6738519" cy="3817695"/>
          </a:xfrm>
          <a:prstGeom prst="rect">
            <a:avLst/>
          </a:prstGeom>
          <a:solidFill>
            <a:schemeClr val="accent1">
              <a:lumMod val="20000"/>
              <a:lumOff val="80000"/>
            </a:schemeClr>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635075">
              <a:buClrTx/>
            </a:pPr>
            <a:endParaRPr lang="en-US" sz="1390" kern="1200">
              <a:solidFill>
                <a:srgbClr val="4472C4">
                  <a:lumMod val="50000"/>
                </a:srgbClr>
              </a:solidFill>
              <a:latin typeface="Calibri" panose="020F0502020204030204"/>
            </a:endParaRPr>
          </a:p>
        </p:txBody>
      </p:sp>
      <p:sp>
        <p:nvSpPr>
          <p:cNvPr id="7" name="TextBox 6">
            <a:extLst>
              <a:ext uri="{FF2B5EF4-FFF2-40B4-BE49-F238E27FC236}">
                <a16:creationId xmlns:a16="http://schemas.microsoft.com/office/drawing/2014/main" id="{E7D11017-B8FB-C4E4-327A-350C24A45639}"/>
              </a:ext>
            </a:extLst>
          </p:cNvPr>
          <p:cNvSpPr txBox="1"/>
          <p:nvPr/>
        </p:nvSpPr>
        <p:spPr>
          <a:xfrm>
            <a:off x="1718508" y="1713714"/>
            <a:ext cx="6508014" cy="947375"/>
          </a:xfrm>
          <a:prstGeom prst="rect">
            <a:avLst/>
          </a:prstGeom>
          <a:noFill/>
        </p:spPr>
        <p:txBody>
          <a:bodyPr wrap="square" rtlCol="0">
            <a:spAutoFit/>
          </a:bodyPr>
          <a:lstStyle/>
          <a:p>
            <a:pPr defTabSz="635075">
              <a:buClrTx/>
            </a:pPr>
            <a:r>
              <a:rPr lang="en-US" sz="3334" b="1" kern="1200">
                <a:solidFill>
                  <a:srgbClr val="002060"/>
                </a:solidFill>
                <a:latin typeface="Calibri" panose="020F0502020204030204"/>
                <a:ea typeface="+mn-ea"/>
                <a:cs typeface="+mn-cs"/>
              </a:rPr>
              <a:t>Principal Investigator(s)</a:t>
            </a:r>
          </a:p>
          <a:p>
            <a:pPr defTabSz="635075">
              <a:buClrTx/>
            </a:pPr>
            <a:r>
              <a:rPr lang="en-US" sz="2222" b="1" kern="1200">
                <a:solidFill>
                  <a:srgbClr val="002060"/>
                </a:solidFill>
                <a:latin typeface="Calibri" panose="020F0502020204030204"/>
                <a:ea typeface="+mn-ea"/>
                <a:cs typeface="+mn-cs"/>
              </a:rPr>
              <a:t>Name(s) &amp; UNI(s) </a:t>
            </a:r>
            <a:r>
              <a:rPr lang="en-US" sz="2222" kern="1200">
                <a:solidFill>
                  <a:srgbClr val="002060"/>
                </a:solidFill>
                <a:latin typeface="Calibri" panose="020F0502020204030204"/>
                <a:ea typeface="+mn-ea"/>
                <a:cs typeface="+mn-cs"/>
              </a:rPr>
              <a:t>:</a:t>
            </a:r>
          </a:p>
        </p:txBody>
      </p:sp>
      <p:sp>
        <p:nvSpPr>
          <p:cNvPr id="9" name="TextBox 8">
            <a:extLst>
              <a:ext uri="{FF2B5EF4-FFF2-40B4-BE49-F238E27FC236}">
                <a16:creationId xmlns:a16="http://schemas.microsoft.com/office/drawing/2014/main" id="{9133F17E-0EDA-1E2B-2EB7-AE2D55B9C9C3}"/>
              </a:ext>
            </a:extLst>
          </p:cNvPr>
          <p:cNvSpPr txBox="1"/>
          <p:nvPr/>
        </p:nvSpPr>
        <p:spPr>
          <a:xfrm>
            <a:off x="1849118" y="2661088"/>
            <a:ext cx="6371400" cy="2203173"/>
          </a:xfrm>
          <a:prstGeom prst="rect">
            <a:avLst/>
          </a:prstGeom>
          <a:solidFill>
            <a:schemeClr val="bg1"/>
          </a:solidFill>
          <a:ln w="12700">
            <a:solidFill>
              <a:schemeClr val="tx1"/>
            </a:solidFill>
          </a:ln>
        </p:spPr>
        <p:txBody>
          <a:bodyPr wrap="square" lIns="127006" tIns="63503" rIns="127006" bIns="63503" rtlCol="0" anchor="t">
            <a:spAutoFit/>
          </a:bodyPr>
          <a:lstStyle/>
          <a:p>
            <a:pPr marL="342900" indent="-342900" defTabSz="635075">
              <a:buClrTx/>
              <a:buChar char="•"/>
            </a:pPr>
            <a:endParaRPr lang="en-US" sz="1946" kern="1200" dirty="0">
              <a:solidFill>
                <a:prstClr val="black"/>
              </a:solidFill>
              <a:latin typeface="Calibri" panose="020F0502020204030204"/>
              <a:ea typeface="Calibri"/>
              <a:cs typeface="Calibri"/>
            </a:endParaRPr>
          </a:p>
          <a:p>
            <a:pPr defTabSz="635075">
              <a:buClrTx/>
            </a:pPr>
            <a:endParaRPr lang="en-US" sz="1900" kern="1200" dirty="0">
              <a:solidFill>
                <a:prstClr val="black"/>
              </a:solidFill>
              <a:latin typeface="Calibri" panose="020F0502020204030204"/>
              <a:ea typeface="+mn-ea"/>
              <a:cs typeface="Calibri"/>
            </a:endParaRPr>
          </a:p>
          <a:p>
            <a:pPr defTabSz="635075">
              <a:buClrTx/>
            </a:pPr>
            <a:endParaRPr lang="en-US" sz="1946" kern="1200" dirty="0">
              <a:solidFill>
                <a:prstClr val="black"/>
              </a:solidFill>
              <a:latin typeface="Calibri" panose="020F0502020204030204"/>
              <a:ea typeface="+mn-ea"/>
              <a:cs typeface="Calibri"/>
            </a:endParaRPr>
          </a:p>
          <a:p>
            <a:pPr defTabSz="635075">
              <a:buClrTx/>
            </a:pPr>
            <a:endParaRPr lang="en-US" sz="1946" kern="1200" dirty="0">
              <a:solidFill>
                <a:prstClr val="black"/>
              </a:solidFill>
              <a:latin typeface="Calibri" panose="020F0502020204030204"/>
              <a:ea typeface="+mn-ea"/>
              <a:cs typeface="Calibri"/>
            </a:endParaRPr>
          </a:p>
          <a:p>
            <a:pPr defTabSz="635075">
              <a:buClrTx/>
            </a:pPr>
            <a:endParaRPr lang="en-US" sz="1900" kern="1200" dirty="0">
              <a:solidFill>
                <a:prstClr val="black"/>
              </a:solidFill>
              <a:latin typeface="Calibri" panose="020F0502020204030204"/>
              <a:ea typeface="+mn-ea"/>
              <a:cs typeface="Calibri"/>
            </a:endParaRPr>
          </a:p>
          <a:p>
            <a:pPr marL="342900" indent="-342900" defTabSz="635075">
              <a:buClrTx/>
              <a:buChar char="•"/>
            </a:pPr>
            <a:endParaRPr lang="en-US" sz="1946" kern="1200" dirty="0">
              <a:solidFill>
                <a:prstClr val="black"/>
              </a:solidFill>
              <a:latin typeface="Calibri" panose="020F0502020204030204"/>
              <a:ea typeface="+mn-ea"/>
              <a:cs typeface="Calibri"/>
            </a:endParaRPr>
          </a:p>
          <a:p>
            <a:pPr marL="342900" indent="-342900" defTabSz="635075">
              <a:buClrTx/>
              <a:buChar char="•"/>
            </a:pPr>
            <a:endParaRPr lang="en-US" sz="1900" kern="1200" dirty="0">
              <a:solidFill>
                <a:prstClr val="black"/>
              </a:solidFill>
              <a:latin typeface="Calibri" panose="020F0502020204030204"/>
              <a:ea typeface="+mn-ea"/>
              <a:cs typeface="Calibri"/>
            </a:endParaRPr>
          </a:p>
        </p:txBody>
      </p:sp>
      <p:sp>
        <p:nvSpPr>
          <p:cNvPr id="2" name="TextBox 1">
            <a:extLst>
              <a:ext uri="{FF2B5EF4-FFF2-40B4-BE49-F238E27FC236}">
                <a16:creationId xmlns:a16="http://schemas.microsoft.com/office/drawing/2014/main" id="{6688DE14-B2B8-4B2C-D48B-A9084FB7BC08}"/>
              </a:ext>
            </a:extLst>
          </p:cNvPr>
          <p:cNvSpPr txBox="1"/>
          <p:nvPr/>
        </p:nvSpPr>
        <p:spPr>
          <a:xfrm>
            <a:off x="761227" y="5841529"/>
            <a:ext cx="8606147" cy="959243"/>
          </a:xfrm>
          <a:prstGeom prst="rect">
            <a:avLst/>
          </a:prstGeom>
          <a:noFill/>
        </p:spPr>
        <p:txBody>
          <a:bodyPr rot="0" spcFirstLastPara="0" vertOverflow="overflow" horzOverflow="overflow" vert="horz" wrap="square" lIns="127006" tIns="63503" rIns="127006" bIns="63503" numCol="1" spcCol="0" rtlCol="0" fromWordArt="0" anchor="t" anchorCtr="0" forceAA="0" compatLnSpc="1">
            <a:prstTxWarp prst="textNoShape">
              <a:avLst/>
            </a:prstTxWarp>
            <a:spAutoFit/>
          </a:bodyPr>
          <a:lstStyle/>
          <a:p>
            <a:pPr algn="ctr" rtl="0" fontAlgn="base"/>
            <a:r>
              <a:rPr lang="en-US" sz="1800">
                <a:latin typeface="Calibri" panose="020F0502020204030204" pitchFamily="34" charset="0"/>
              </a:rPr>
              <a:t>Please make sure to </a:t>
            </a:r>
            <a:r>
              <a:rPr lang="en-US" sz="1800">
                <a:solidFill>
                  <a:srgbClr val="FF0000"/>
                </a:solidFill>
                <a:latin typeface="Calibri" panose="020F0502020204030204" pitchFamily="34" charset="0"/>
              </a:rPr>
              <a:t>update</a:t>
            </a:r>
            <a:r>
              <a:rPr lang="en-US" sz="1800">
                <a:latin typeface="Calibri" panose="020F0502020204030204" pitchFamily="34" charset="0"/>
              </a:rPr>
              <a:t> lab roster &amp; contact information in the </a:t>
            </a:r>
            <a:r>
              <a:rPr lang="en-US" sz="1800">
                <a:solidFill>
                  <a:srgbClr val="FF0000"/>
                </a:solidFill>
                <a:latin typeface="Calibri" panose="020F0502020204030204" pitchFamily="34" charset="0"/>
              </a:rPr>
              <a:t>LION</a:t>
            </a:r>
            <a:r>
              <a:rPr lang="en-US" sz="1800">
                <a:latin typeface="Calibri" panose="020F0502020204030204" pitchFamily="34" charset="0"/>
              </a:rPr>
              <a:t> system.​</a:t>
            </a:r>
            <a:endParaRPr lang="en-US" sz="2400">
              <a:latin typeface="Segoe UI" panose="020B0502040204020203" pitchFamily="34" charset="0"/>
            </a:endParaRPr>
          </a:p>
          <a:p>
            <a:pPr algn="ctr" rtl="0" fontAlgn="base"/>
            <a:r>
              <a:rPr lang="en-US" sz="1800">
                <a:latin typeface="Calibri" panose="020F0502020204030204" pitchFamily="34" charset="0"/>
              </a:rPr>
              <a:t>The </a:t>
            </a:r>
            <a:r>
              <a:rPr lang="en-US" sz="1800">
                <a:solidFill>
                  <a:srgbClr val="FF0000"/>
                </a:solidFill>
                <a:latin typeface="Calibri" panose="020F0502020204030204" pitchFamily="34" charset="0"/>
              </a:rPr>
              <a:t>LION</a:t>
            </a:r>
            <a:r>
              <a:rPr lang="en-US" sz="1800">
                <a:latin typeface="Calibri" panose="020F0502020204030204" pitchFamily="34" charset="0"/>
              </a:rPr>
              <a:t> system can be accessed at the link below: ​</a:t>
            </a:r>
            <a:endParaRPr lang="en-US" sz="2400">
              <a:latin typeface="Segoe UI" panose="020B0502040204020203" pitchFamily="34" charset="0"/>
            </a:endParaRPr>
          </a:p>
          <a:p>
            <a:pPr algn="ctr" rtl="0" fontAlgn="base"/>
            <a:r>
              <a:rPr lang="en-US" sz="1800" u="sng">
                <a:solidFill>
                  <a:srgbClr val="0563C1"/>
                </a:solidFill>
                <a:latin typeface="Calibri" panose="020F0502020204030204" pitchFamily="34" charset="0"/>
                <a:hlinkClick r:id="rId3"/>
              </a:rPr>
              <a:t>https://research.columbia.edu/lion</a:t>
            </a:r>
            <a:r>
              <a:rPr lang="en-US" sz="1800">
                <a:latin typeface="Calibri" panose="020F0502020204030204" pitchFamily="34" charset="0"/>
              </a:rPr>
              <a:t> ​</a:t>
            </a:r>
            <a:endParaRPr lang="en-US" sz="2400">
              <a:latin typeface="Segoe UI" panose="020B0502040204020203" pitchFamily="34" charset="0"/>
            </a:endParaRPr>
          </a:p>
        </p:txBody>
      </p:sp>
      <p:sp>
        <p:nvSpPr>
          <p:cNvPr id="8" name="Google Shape;57;p13">
            <a:extLst>
              <a:ext uri="{FF2B5EF4-FFF2-40B4-BE49-F238E27FC236}">
                <a16:creationId xmlns:a16="http://schemas.microsoft.com/office/drawing/2014/main" id="{FBB58FE3-91BE-4671-9B57-9BAED3DD3777}"/>
              </a:ext>
            </a:extLst>
          </p:cNvPr>
          <p:cNvSpPr txBox="1"/>
          <p:nvPr/>
        </p:nvSpPr>
        <p:spPr>
          <a:xfrm>
            <a:off x="455250" y="665749"/>
            <a:ext cx="9089651" cy="669384"/>
          </a:xfrm>
          <a:prstGeom prst="rect">
            <a:avLst/>
          </a:prstGeom>
          <a:noFill/>
          <a:ln>
            <a:noFill/>
          </a:ln>
        </p:spPr>
        <p:txBody>
          <a:bodyPr spcFirstLastPara="1" wrap="square" lIns="91425" tIns="91425" rIns="91425" bIns="91425" anchor="t" anchorCtr="0">
            <a:spAutoFit/>
          </a:bodyPr>
          <a:lstStyle/>
          <a:p>
            <a:endParaRPr lang="en" sz="1050">
              <a:solidFill>
                <a:schemeClr val="tx1">
                  <a:lumMod val="85000"/>
                  <a:lumOff val="15000"/>
                </a:schemeClr>
              </a:solidFill>
              <a:highlight>
                <a:srgbClr val="FFFF00"/>
              </a:highlight>
            </a:endParaRPr>
          </a:p>
          <a:p>
            <a:r>
              <a:rPr lang="en" sz="1050">
                <a:solidFill>
                  <a:schemeClr val="tx1">
                    <a:lumMod val="85000"/>
                    <a:lumOff val="15000"/>
                  </a:schemeClr>
                </a:solidFill>
              </a:rPr>
              <a:t>Please enter information into the premade text box. </a:t>
            </a:r>
            <a:r>
              <a:rPr lang="en-US" sz="1050" b="1">
                <a:solidFill>
                  <a:schemeClr val="tx1">
                    <a:lumMod val="85000"/>
                    <a:lumOff val="15000"/>
                  </a:schemeClr>
                </a:solidFill>
              </a:rPr>
              <a:t>Please list name and UNIs for all PIs that occupy the room. Update the sign as PIs information changes.</a:t>
            </a:r>
            <a:endParaRPr lang="en" b="1">
              <a:solidFill>
                <a:schemeClr val="tx1">
                  <a:lumMod val="85000"/>
                  <a:lumOff val="15000"/>
                </a:schemeClr>
              </a:solidFill>
            </a:endParaRPr>
          </a:p>
        </p:txBody>
      </p:sp>
      <p:sp>
        <p:nvSpPr>
          <p:cNvPr id="6" name="TextBox 5">
            <a:extLst>
              <a:ext uri="{FF2B5EF4-FFF2-40B4-BE49-F238E27FC236}">
                <a16:creationId xmlns:a16="http://schemas.microsoft.com/office/drawing/2014/main" id="{4549AC86-471E-959C-4D29-38E1B13A8DC5}"/>
              </a:ext>
            </a:extLst>
          </p:cNvPr>
          <p:cNvSpPr txBox="1"/>
          <p:nvPr/>
        </p:nvSpPr>
        <p:spPr>
          <a:xfrm>
            <a:off x="455249" y="462024"/>
            <a:ext cx="5709558" cy="47705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500" b="1"/>
              <a:t>Quad 1: Occupancy Information</a:t>
            </a:r>
            <a:endParaRPr lang="en-US"/>
          </a:p>
        </p:txBody>
      </p:sp>
      <p:sp>
        <p:nvSpPr>
          <p:cNvPr id="3" name="TextBox 2">
            <a:extLst>
              <a:ext uri="{FF2B5EF4-FFF2-40B4-BE49-F238E27FC236}">
                <a16:creationId xmlns:a16="http://schemas.microsoft.com/office/drawing/2014/main" id="{652E9414-6012-D608-79A6-699728291739}"/>
              </a:ext>
            </a:extLst>
          </p:cNvPr>
          <p:cNvSpPr txBox="1"/>
          <p:nvPr/>
        </p:nvSpPr>
        <p:spPr>
          <a:xfrm>
            <a:off x="426945" y="7002600"/>
            <a:ext cx="2050142" cy="33239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a:t>Quad 1</a:t>
            </a:r>
          </a:p>
        </p:txBody>
      </p:sp>
      <p:pic>
        <p:nvPicPr>
          <p:cNvPr id="4" name="Picture 6" descr="image002">
            <a:extLst>
              <a:ext uri="{FF2B5EF4-FFF2-40B4-BE49-F238E27FC236}">
                <a16:creationId xmlns:a16="http://schemas.microsoft.com/office/drawing/2014/main" id="{3BF98FD0-21DE-AA6B-77F4-DCA5C01F52D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079130" y="6761354"/>
            <a:ext cx="2362200" cy="390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TextBox 26">
            <a:extLst>
              <a:ext uri="{FF2B5EF4-FFF2-40B4-BE49-F238E27FC236}">
                <a16:creationId xmlns:a16="http://schemas.microsoft.com/office/drawing/2014/main" id="{D9AC4BFA-6DF8-3BA5-5CBC-FA2CD1E6D428}"/>
              </a:ext>
            </a:extLst>
          </p:cNvPr>
          <p:cNvSpPr txBox="1"/>
          <p:nvPr/>
        </p:nvSpPr>
        <p:spPr>
          <a:xfrm>
            <a:off x="1737315" y="4950105"/>
            <a:ext cx="3644056" cy="369332"/>
          </a:xfrm>
          <a:prstGeom prst="rect">
            <a:avLst/>
          </a:prstGeom>
          <a:noFill/>
        </p:spPr>
        <p:txBody>
          <a:bodyPr wrap="square" lIns="91440" tIns="45720" rIns="91440" bIns="45720" rtlCol="0" anchor="t">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en-US" sz="1800" b="1" dirty="0">
                <a:solidFill>
                  <a:schemeClr val="accent1">
                    <a:lumMod val="50000"/>
                  </a:schemeClr>
                </a:solidFill>
                <a:latin typeface="Calibri"/>
                <a:cs typeface="Times New Roman"/>
              </a:rPr>
              <a:t>BUILDING: </a:t>
            </a:r>
            <a:endParaRPr lang="en-US" sz="1800" b="1">
              <a:solidFill>
                <a:schemeClr val="accent1">
                  <a:lumMod val="50000"/>
                </a:schemeClr>
              </a:solidFill>
              <a:latin typeface="Calibri"/>
              <a:cs typeface="Times New Roman" panose="02020603050405020304" pitchFamily="18" charset="0"/>
            </a:endParaRPr>
          </a:p>
        </p:txBody>
      </p:sp>
      <p:sp>
        <p:nvSpPr>
          <p:cNvPr id="11" name="TextBox 27">
            <a:extLst>
              <a:ext uri="{FF2B5EF4-FFF2-40B4-BE49-F238E27FC236}">
                <a16:creationId xmlns:a16="http://schemas.microsoft.com/office/drawing/2014/main" id="{1C16D08E-09A5-A05F-522A-32F91F74FA20}"/>
              </a:ext>
            </a:extLst>
          </p:cNvPr>
          <p:cNvSpPr txBox="1"/>
          <p:nvPr/>
        </p:nvSpPr>
        <p:spPr>
          <a:xfrm>
            <a:off x="5173360" y="4958567"/>
            <a:ext cx="3123112" cy="369332"/>
          </a:xfrm>
          <a:prstGeom prst="rect">
            <a:avLst/>
          </a:prstGeom>
          <a:noFill/>
        </p:spPr>
        <p:txBody>
          <a:bodyPr wrap="square" lIns="91440" tIns="45720" rIns="91440" bIns="45720" rtlCol="0" anchor="t">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en-US" sz="1800" b="1" dirty="0">
                <a:solidFill>
                  <a:schemeClr val="accent1">
                    <a:lumMod val="50000"/>
                  </a:schemeClr>
                </a:solidFill>
                <a:latin typeface="Calibri"/>
                <a:cs typeface="Times New Roman"/>
              </a:rPr>
              <a:t>ROOM: </a:t>
            </a:r>
            <a:endParaRPr lang="en-US" sz="1800" b="1">
              <a:solidFill>
                <a:schemeClr val="accent1">
                  <a:lumMod val="50000"/>
                </a:schemeClr>
              </a:solidFill>
              <a:latin typeface="Calibri"/>
              <a:cs typeface="Times New Roman" panose="02020603050405020304" pitchFamily="18" charset="0"/>
            </a:endParaRPr>
          </a:p>
        </p:txBody>
      </p:sp>
      <p:sp>
        <p:nvSpPr>
          <p:cNvPr id="12" name="TextBox 28">
            <a:extLst>
              <a:ext uri="{FF2B5EF4-FFF2-40B4-BE49-F238E27FC236}">
                <a16:creationId xmlns:a16="http://schemas.microsoft.com/office/drawing/2014/main" id="{A1FC9E9D-F1DF-EA3E-36A3-179F32EA34B2}"/>
              </a:ext>
            </a:extLst>
          </p:cNvPr>
          <p:cNvSpPr txBox="1"/>
          <p:nvPr/>
        </p:nvSpPr>
        <p:spPr>
          <a:xfrm>
            <a:off x="2913787" y="5014167"/>
            <a:ext cx="2207790" cy="230493"/>
          </a:xfrm>
          <a:prstGeom prst="rect">
            <a:avLst/>
          </a:prstGeom>
          <a:solidFill>
            <a:schemeClr val="bg1"/>
          </a:solidFill>
          <a:ln w="12700">
            <a:solidFill>
              <a:schemeClr val="tx1"/>
            </a:solidFill>
          </a:ln>
        </p:spPr>
        <p:txBody>
          <a:bodyPr wrap="square" lIns="45384" tIns="22692" rIns="45384" bIns="22692" rtlCol="0" anchor="t">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endParaRPr lang="en-US" sz="1200" dirty="0">
              <a:ea typeface="Calibri"/>
              <a:cs typeface="Calibri"/>
            </a:endParaRPr>
          </a:p>
        </p:txBody>
      </p:sp>
      <p:sp>
        <p:nvSpPr>
          <p:cNvPr id="13" name="TextBox 29">
            <a:extLst>
              <a:ext uri="{FF2B5EF4-FFF2-40B4-BE49-F238E27FC236}">
                <a16:creationId xmlns:a16="http://schemas.microsoft.com/office/drawing/2014/main" id="{C8D5C21E-0EFE-E478-B6F5-297B5157276B}"/>
              </a:ext>
            </a:extLst>
          </p:cNvPr>
          <p:cNvSpPr txBox="1"/>
          <p:nvPr/>
        </p:nvSpPr>
        <p:spPr>
          <a:xfrm>
            <a:off x="6026362" y="5011436"/>
            <a:ext cx="2171120" cy="230493"/>
          </a:xfrm>
          <a:prstGeom prst="rect">
            <a:avLst/>
          </a:prstGeom>
          <a:solidFill>
            <a:schemeClr val="bg1"/>
          </a:solidFill>
          <a:ln w="12700">
            <a:solidFill>
              <a:schemeClr val="tx1"/>
            </a:solidFill>
          </a:ln>
        </p:spPr>
        <p:txBody>
          <a:bodyPr wrap="square" lIns="45384" tIns="22692" rIns="45384" bIns="22692" rtlCol="0" anchor="t">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endParaRPr lang="en-US" sz="1200" dirty="0"/>
          </a:p>
        </p:txBody>
      </p:sp>
    </p:spTree>
    <p:custDataLst>
      <p:tags r:id="rId1"/>
    </p:custDataLst>
    <p:extLst>
      <p:ext uri="{BB962C8B-B14F-4D97-AF65-F5344CB8AC3E}">
        <p14:creationId xmlns:p14="http://schemas.microsoft.com/office/powerpoint/2010/main" val="120806048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Group 13">
            <a:extLst>
              <a:ext uri="{FF2B5EF4-FFF2-40B4-BE49-F238E27FC236}">
                <a16:creationId xmlns:a16="http://schemas.microsoft.com/office/drawing/2014/main" id="{3283EFA5-9366-B428-D862-4BE548D8DE4E}"/>
              </a:ext>
            </a:extLst>
          </p:cNvPr>
          <p:cNvGrpSpPr/>
          <p:nvPr/>
        </p:nvGrpSpPr>
        <p:grpSpPr>
          <a:xfrm>
            <a:off x="1659941" y="2389293"/>
            <a:ext cx="6738519" cy="3834372"/>
            <a:chOff x="233831" y="1248113"/>
            <a:chExt cx="8675713" cy="2421671"/>
          </a:xfrm>
        </p:grpSpPr>
        <p:sp>
          <p:nvSpPr>
            <p:cNvPr id="5" name="Rectangle 4">
              <a:extLst>
                <a:ext uri="{FF2B5EF4-FFF2-40B4-BE49-F238E27FC236}">
                  <a16:creationId xmlns:a16="http://schemas.microsoft.com/office/drawing/2014/main" id="{8CBB1069-B348-72ED-DFE5-5ABCB98D07F3}"/>
                </a:ext>
              </a:extLst>
            </p:cNvPr>
            <p:cNvSpPr/>
            <p:nvPr/>
          </p:nvSpPr>
          <p:spPr>
            <a:xfrm>
              <a:off x="233831" y="1248113"/>
              <a:ext cx="8675713" cy="2421671"/>
            </a:xfrm>
            <a:prstGeom prst="rect">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473"/>
            </a:p>
          </p:txBody>
        </p:sp>
        <p:grpSp>
          <p:nvGrpSpPr>
            <p:cNvPr id="12" name="Group 11">
              <a:extLst>
                <a:ext uri="{FF2B5EF4-FFF2-40B4-BE49-F238E27FC236}">
                  <a16:creationId xmlns:a16="http://schemas.microsoft.com/office/drawing/2014/main" id="{972265C5-2505-2C75-B485-1F6BF3AB0674}"/>
                </a:ext>
              </a:extLst>
            </p:cNvPr>
            <p:cNvGrpSpPr/>
            <p:nvPr/>
          </p:nvGrpSpPr>
          <p:grpSpPr>
            <a:xfrm>
              <a:off x="421489" y="1357421"/>
              <a:ext cx="8306044" cy="2198936"/>
              <a:chOff x="421489" y="1357421"/>
              <a:chExt cx="8306044" cy="2198936"/>
            </a:xfrm>
          </p:grpSpPr>
          <p:sp>
            <p:nvSpPr>
              <p:cNvPr id="13" name="Rectangle 12">
                <a:extLst>
                  <a:ext uri="{FF2B5EF4-FFF2-40B4-BE49-F238E27FC236}">
                    <a16:creationId xmlns:a16="http://schemas.microsoft.com/office/drawing/2014/main" id="{DFDA6162-5AFA-E2EB-C342-F93577AB84BE}"/>
                  </a:ext>
                </a:extLst>
              </p:cNvPr>
              <p:cNvSpPr/>
              <p:nvPr/>
            </p:nvSpPr>
            <p:spPr>
              <a:xfrm>
                <a:off x="421489" y="1357421"/>
                <a:ext cx="8297733" cy="1102603"/>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473"/>
              </a:p>
            </p:txBody>
          </p:sp>
          <p:sp>
            <p:nvSpPr>
              <p:cNvPr id="15" name="Rectangle 14">
                <a:extLst>
                  <a:ext uri="{FF2B5EF4-FFF2-40B4-BE49-F238E27FC236}">
                    <a16:creationId xmlns:a16="http://schemas.microsoft.com/office/drawing/2014/main" id="{9956A176-65BB-FAD0-C61B-CC96CC8517EC}"/>
                  </a:ext>
                </a:extLst>
              </p:cNvPr>
              <p:cNvSpPr/>
              <p:nvPr/>
            </p:nvSpPr>
            <p:spPr>
              <a:xfrm>
                <a:off x="429800" y="2573135"/>
                <a:ext cx="8297733" cy="983222"/>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473"/>
              </a:p>
            </p:txBody>
          </p:sp>
          <p:sp>
            <p:nvSpPr>
              <p:cNvPr id="17" name="TextBox 16">
                <a:extLst>
                  <a:ext uri="{FF2B5EF4-FFF2-40B4-BE49-F238E27FC236}">
                    <a16:creationId xmlns:a16="http://schemas.microsoft.com/office/drawing/2014/main" id="{4174E1B5-9485-2C3E-8293-FD48F6BE18FE}"/>
                  </a:ext>
                </a:extLst>
              </p:cNvPr>
              <p:cNvSpPr txBox="1"/>
              <p:nvPr/>
            </p:nvSpPr>
            <p:spPr>
              <a:xfrm>
                <a:off x="1084375" y="1483286"/>
                <a:ext cx="7005252" cy="877963"/>
              </a:xfrm>
              <a:prstGeom prst="rect">
                <a:avLst/>
              </a:prstGeom>
              <a:noFill/>
              <a:ln>
                <a:noFill/>
              </a:ln>
            </p:spPr>
            <p:txBody>
              <a:bodyPr wrap="square" lIns="127006" tIns="63503" rIns="127006" bIns="63503" rtlCol="0" anchor="t">
                <a:spAutoFit/>
              </a:bodyPr>
              <a:lstStyle/>
              <a:p>
                <a:pPr algn="ctr"/>
                <a:r>
                  <a:rPr lang="en-US" sz="2050" b="1" dirty="0">
                    <a:solidFill>
                      <a:srgbClr val="FF0000"/>
                    </a:solidFill>
                    <a:latin typeface="Times New Roman"/>
                    <a:cs typeface="Times New Roman"/>
                  </a:rPr>
                  <a:t>24-hour contact person(s) </a:t>
                </a:r>
                <a:endParaRPr lang="en-US" sz="2050" dirty="0">
                  <a:solidFill>
                    <a:srgbClr val="FF0000"/>
                  </a:solidFill>
                  <a:latin typeface="Times New Roman"/>
                  <a:cs typeface="Times New Roman"/>
                </a:endParaRPr>
              </a:p>
              <a:p>
                <a:pPr algn="ctr"/>
                <a:r>
                  <a:rPr lang="en-US" sz="2050" b="1" dirty="0">
                    <a:solidFill>
                      <a:srgbClr val="FF0000"/>
                    </a:solidFill>
                    <a:latin typeface="Times New Roman"/>
                    <a:cs typeface="Times New Roman"/>
                  </a:rPr>
                  <a:t>for this laboratory and EH&amp;S</a:t>
                </a:r>
                <a:endParaRPr lang="en-US" sz="2050" dirty="0">
                  <a:solidFill>
                    <a:srgbClr val="FF0000"/>
                  </a:solidFill>
                  <a:latin typeface="Times New Roman"/>
                  <a:cs typeface="Times New Roman"/>
                </a:endParaRPr>
              </a:p>
              <a:p>
                <a:pPr algn="ctr"/>
                <a:r>
                  <a:rPr lang="en-US" sz="2050" b="1" dirty="0">
                    <a:latin typeface="Times New Roman"/>
                    <a:cs typeface="Times New Roman"/>
                  </a:rPr>
                  <a:t>can be reached via Public Safety: </a:t>
                </a:r>
              </a:p>
              <a:p>
                <a:pPr algn="ctr"/>
                <a:r>
                  <a:rPr kumimoji="0" lang="en-US" sz="2000" b="1" i="0" u="none" strike="noStrike" kern="0" cap="none" spc="0" normalizeH="0" baseline="0" noProof="0" dirty="0">
                    <a:ln>
                      <a:noFill/>
                    </a:ln>
                    <a:solidFill>
                      <a:srgbClr val="000000"/>
                    </a:solidFill>
                    <a:effectLst/>
                    <a:uLnTx/>
                    <a:uFillTx/>
                    <a:latin typeface="Times New Roman"/>
                    <a:cs typeface="Times New Roman"/>
                    <a:sym typeface="Arial"/>
                  </a:rPr>
                  <a:t>(212) 854-5555</a:t>
                </a:r>
                <a:endParaRPr lang="en-US" sz="2050" dirty="0">
                  <a:cs typeface="Calibri"/>
                </a:endParaRPr>
              </a:p>
            </p:txBody>
          </p:sp>
          <p:sp>
            <p:nvSpPr>
              <p:cNvPr id="19" name="TextBox 18">
                <a:extLst>
                  <a:ext uri="{FF2B5EF4-FFF2-40B4-BE49-F238E27FC236}">
                    <a16:creationId xmlns:a16="http://schemas.microsoft.com/office/drawing/2014/main" id="{086E9439-BDAE-9B42-3205-B8C3D9C877E9}"/>
                  </a:ext>
                </a:extLst>
              </p:cNvPr>
              <p:cNvSpPr txBox="1"/>
              <p:nvPr/>
            </p:nvSpPr>
            <p:spPr>
              <a:xfrm>
                <a:off x="436504" y="2731495"/>
                <a:ext cx="8273103" cy="722458"/>
              </a:xfrm>
              <a:prstGeom prst="rect">
                <a:avLst/>
              </a:prstGeom>
              <a:noFill/>
            </p:spPr>
            <p:txBody>
              <a:bodyPr wrap="square" lIns="127006" tIns="63503" rIns="127006" bIns="63503" anchor="t">
                <a:spAutoFit/>
              </a:bodyPr>
              <a:lstStyle/>
              <a:p>
                <a:pPr algn="ctr"/>
                <a:r>
                  <a:rPr lang="en-US" sz="2200" b="1" dirty="0">
                    <a:solidFill>
                      <a:srgbClr val="0070C0"/>
                    </a:solidFill>
                    <a:latin typeface="Times New Roman"/>
                    <a:cs typeface="Times New Roman"/>
                  </a:rPr>
                  <a:t>In case of a Medical, Police or </a:t>
                </a:r>
                <a:endParaRPr lang="en-US" sz="2200" b="1" dirty="0">
                  <a:latin typeface="Calibri" panose="020F0502020204030204"/>
                  <a:cs typeface="Calibri" panose="020F0502020204030204"/>
                </a:endParaRPr>
              </a:p>
              <a:p>
                <a:pPr algn="ctr"/>
                <a:r>
                  <a:rPr lang="en-US" sz="2200" b="1" dirty="0">
                    <a:solidFill>
                      <a:srgbClr val="0070C0"/>
                    </a:solidFill>
                    <a:latin typeface="Times New Roman"/>
                    <a:cs typeface="Times New Roman"/>
                  </a:rPr>
                  <a:t>Fire Emergency call 9-1-1 </a:t>
                </a:r>
                <a:endParaRPr lang="en-US" sz="2200" b="1" dirty="0">
                  <a:latin typeface="Calibri" panose="020F0502020204030204"/>
                  <a:cs typeface="Calibri" panose="020F0502020204030204"/>
                </a:endParaRPr>
              </a:p>
              <a:p>
                <a:pPr algn="ctr"/>
                <a:r>
                  <a:rPr lang="en-US" sz="2200" b="1" dirty="0">
                    <a:solidFill>
                      <a:srgbClr val="0070C0"/>
                    </a:solidFill>
                    <a:latin typeface="Times New Roman"/>
                    <a:cs typeface="Times New Roman"/>
                  </a:rPr>
                  <a:t>and Public Safety: (212) 854-5555</a:t>
                </a:r>
                <a:endParaRPr lang="en-US" sz="2222" dirty="0">
                  <a:cs typeface="Calibri"/>
                </a:endParaRPr>
              </a:p>
            </p:txBody>
          </p:sp>
          <p:pic>
            <p:nvPicPr>
              <p:cNvPr id="23" name="Picture 4" descr="A picture containing text, first-aid kit, clipart&#10;&#10;Description automatically generated">
                <a:extLst>
                  <a:ext uri="{FF2B5EF4-FFF2-40B4-BE49-F238E27FC236}">
                    <a16:creationId xmlns:a16="http://schemas.microsoft.com/office/drawing/2014/main" id="{A663C62A-2735-1CE9-8CB7-E8EA6A17AD96}"/>
                  </a:ext>
                </a:extLst>
              </p:cNvPr>
              <p:cNvPicPr>
                <a:picLocks noChangeAspect="1"/>
              </p:cNvPicPr>
              <p:nvPr/>
            </p:nvPicPr>
            <p:blipFill>
              <a:blip r:embed="rId2">
                <a:extLst>
                  <a:ext uri="{837473B0-CC2E-450A-ABE3-18F120FF3D39}">
                    <a1611:picAttrSrcUrl xmlns:a1611="http://schemas.microsoft.com/office/drawing/2016/11/main" r:id="rId3"/>
                  </a:ext>
                </a:extLst>
              </a:blip>
              <a:stretch>
                <a:fillRect/>
              </a:stretch>
            </p:blipFill>
            <p:spPr>
              <a:xfrm>
                <a:off x="633110" y="2861287"/>
                <a:ext cx="747092" cy="442556"/>
              </a:xfrm>
              <a:prstGeom prst="rect">
                <a:avLst/>
              </a:prstGeom>
            </p:spPr>
          </p:pic>
          <p:pic>
            <p:nvPicPr>
              <p:cNvPr id="31" name="Picture 8" descr="Logo, icon&#10;&#10;Description automatically generated">
                <a:extLst>
                  <a:ext uri="{FF2B5EF4-FFF2-40B4-BE49-F238E27FC236}">
                    <a16:creationId xmlns:a16="http://schemas.microsoft.com/office/drawing/2014/main" id="{846E29F5-D5DD-1271-6337-92C9EC8BAAA5}"/>
                  </a:ext>
                </a:extLst>
              </p:cNvPr>
              <p:cNvPicPr>
                <a:picLocks noChangeAspect="1"/>
              </p:cNvPicPr>
              <p:nvPr/>
            </p:nvPicPr>
            <p:blipFill>
              <a:blip r:embed="rId4">
                <a:extLst>
                  <a:ext uri="{837473B0-CC2E-450A-ABE3-18F120FF3D39}">
                    <a1611:picAttrSrcUrl xmlns:a1611="http://schemas.microsoft.com/office/drawing/2016/11/main" r:id="rId5"/>
                  </a:ext>
                </a:extLst>
              </a:blip>
              <a:stretch>
                <a:fillRect/>
              </a:stretch>
            </p:blipFill>
            <p:spPr>
              <a:xfrm>
                <a:off x="7751236" y="2861287"/>
                <a:ext cx="700391" cy="442556"/>
              </a:xfrm>
              <a:prstGeom prst="rect">
                <a:avLst/>
              </a:prstGeom>
              <a:ln w="22225">
                <a:solidFill>
                  <a:schemeClr val="tx1"/>
                </a:solidFill>
              </a:ln>
            </p:spPr>
          </p:pic>
        </p:grpSp>
      </p:grpSp>
      <p:sp>
        <p:nvSpPr>
          <p:cNvPr id="7" name="TextBox 6">
            <a:extLst>
              <a:ext uri="{FF2B5EF4-FFF2-40B4-BE49-F238E27FC236}">
                <a16:creationId xmlns:a16="http://schemas.microsoft.com/office/drawing/2014/main" id="{170C784B-2EC1-6FBF-28DE-8CF54CE68E7F}"/>
              </a:ext>
            </a:extLst>
          </p:cNvPr>
          <p:cNvSpPr txBox="1"/>
          <p:nvPr/>
        </p:nvSpPr>
        <p:spPr>
          <a:xfrm>
            <a:off x="399963" y="443361"/>
            <a:ext cx="8691296" cy="47705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500" b="1" dirty="0"/>
              <a:t>Quad 2: 24-hour Emergency Contact Information</a:t>
            </a:r>
            <a:endParaRPr lang="en-US" dirty="0"/>
          </a:p>
        </p:txBody>
      </p:sp>
      <p:sp>
        <p:nvSpPr>
          <p:cNvPr id="9" name="Google Shape;57;p13">
            <a:extLst>
              <a:ext uri="{FF2B5EF4-FFF2-40B4-BE49-F238E27FC236}">
                <a16:creationId xmlns:a16="http://schemas.microsoft.com/office/drawing/2014/main" id="{96786798-9868-F91C-4F6C-952685354B4D}"/>
              </a:ext>
            </a:extLst>
          </p:cNvPr>
          <p:cNvSpPr txBox="1"/>
          <p:nvPr/>
        </p:nvSpPr>
        <p:spPr>
          <a:xfrm>
            <a:off x="457199" y="800307"/>
            <a:ext cx="9104706" cy="1369575"/>
          </a:xfrm>
          <a:prstGeom prst="rect">
            <a:avLst/>
          </a:prstGeom>
          <a:noFill/>
          <a:ln>
            <a:noFill/>
          </a:ln>
        </p:spPr>
        <p:txBody>
          <a:bodyPr spcFirstLastPara="1" wrap="square" lIns="91425" tIns="91425" rIns="91425" bIns="91425" anchor="t" anchorCtr="0">
            <a:spAutoFit/>
          </a:bodyPr>
          <a:lstStyle/>
          <a:p>
            <a:r>
              <a:rPr lang="en" sz="1100" dirty="0">
                <a:solidFill>
                  <a:schemeClr val="tx1">
                    <a:lumMod val="85000"/>
                    <a:lumOff val="15000"/>
                  </a:schemeClr>
                </a:solidFill>
              </a:rPr>
              <a:t>Public Safety and EH&amp;S have collaborated to produce a new laboratory emergency door sign. Note, this new sign does not list specific individuals or their contact information. Instead, Public Safety and EH&amp;S rely on LION for the most up-to-date emergency contact information. To update your laboratory's 24-hour emergency contact information, please follow these instructions:</a:t>
            </a:r>
          </a:p>
          <a:p>
            <a:endParaRPr lang="en-US" sz="1100" dirty="0">
              <a:solidFill>
                <a:schemeClr val="tx1">
                  <a:lumMod val="85000"/>
                  <a:lumOff val="15000"/>
                </a:schemeClr>
              </a:solidFill>
            </a:endParaRPr>
          </a:p>
          <a:p>
            <a:r>
              <a:rPr lang="en" sz="1100" i="1" dirty="0">
                <a:solidFill>
                  <a:schemeClr val="tx1">
                    <a:lumMod val="85000"/>
                    <a:lumOff val="15000"/>
                  </a:schemeClr>
                </a:solidFill>
              </a:rPr>
              <a:t>Log into </a:t>
            </a:r>
            <a:r>
              <a:rPr lang="en" sz="1100" i="1" dirty="0">
                <a:solidFill>
                  <a:schemeClr val="tx1">
                    <a:lumMod val="85000"/>
                    <a:lumOff val="15000"/>
                  </a:schemeClr>
                </a:solidFill>
                <a:hlinkClick r:id="rId6">
                  <a:extLst>
                    <a:ext uri="{A12FA001-AC4F-418D-AE19-62706E023703}">
                      <ahyp:hlinkClr xmlns:ahyp="http://schemas.microsoft.com/office/drawing/2018/hyperlinkcolor" val="tx"/>
                    </a:ext>
                  </a:extLst>
                </a:hlinkClick>
              </a:rPr>
              <a:t>LION</a:t>
            </a:r>
            <a:r>
              <a:rPr lang="en" sz="1100" i="1" dirty="0">
                <a:solidFill>
                  <a:schemeClr val="tx1">
                    <a:lumMod val="85000"/>
                    <a:lumOff val="15000"/>
                  </a:schemeClr>
                </a:solidFill>
              </a:rPr>
              <a:t>, go to the LATCH section, click the personnel tab, and scroll down to the section for emergency contacts. Click the “Add Phone Number” to add a phone number that is 24-hour accessible so Public Safety can reach laboratory personnel in an emergency.</a:t>
            </a:r>
            <a:r>
              <a:rPr lang="en" sz="1100" dirty="0">
                <a:solidFill>
                  <a:schemeClr val="tx1">
                    <a:lumMod val="85000"/>
                    <a:lumOff val="15000"/>
                  </a:schemeClr>
                </a:solidFill>
              </a:rPr>
              <a:t> </a:t>
            </a:r>
          </a:p>
          <a:p>
            <a:r>
              <a:rPr lang="en" sz="1100" b="1" dirty="0">
                <a:solidFill>
                  <a:schemeClr val="tx1">
                    <a:lumMod val="85000"/>
                    <a:lumOff val="15000"/>
                  </a:schemeClr>
                </a:solidFill>
              </a:rPr>
              <a:t>If your laboratory door sign is missing the emergency contact information, please contact </a:t>
            </a:r>
            <a:r>
              <a:rPr lang="en" sz="1100" b="1" dirty="0">
                <a:solidFill>
                  <a:schemeClr val="tx1">
                    <a:lumMod val="85000"/>
                    <a:lumOff val="15000"/>
                  </a:schemeClr>
                </a:solidFill>
                <a:hlinkClick r:id="rId7">
                  <a:extLst>
                    <a:ext uri="{A12FA001-AC4F-418D-AE19-62706E023703}">
                      <ahyp:hlinkClr xmlns:ahyp="http://schemas.microsoft.com/office/drawing/2018/hyperlinkcolor" val="tx"/>
                    </a:ext>
                  </a:extLst>
                </a:hlinkClick>
              </a:rPr>
              <a:t>labsafety@columbia.edu</a:t>
            </a:r>
            <a:r>
              <a:rPr lang="en" sz="1100" b="1" dirty="0">
                <a:solidFill>
                  <a:schemeClr val="tx1">
                    <a:lumMod val="85000"/>
                    <a:lumOff val="15000"/>
                  </a:schemeClr>
                </a:solidFill>
              </a:rPr>
              <a:t>. </a:t>
            </a:r>
          </a:p>
        </p:txBody>
      </p:sp>
      <p:sp>
        <p:nvSpPr>
          <p:cNvPr id="11" name="TextBox 10">
            <a:extLst>
              <a:ext uri="{FF2B5EF4-FFF2-40B4-BE49-F238E27FC236}">
                <a16:creationId xmlns:a16="http://schemas.microsoft.com/office/drawing/2014/main" id="{1E169BC2-A824-3875-DF24-28F491B0934D}"/>
              </a:ext>
            </a:extLst>
          </p:cNvPr>
          <p:cNvSpPr txBox="1"/>
          <p:nvPr/>
        </p:nvSpPr>
        <p:spPr>
          <a:xfrm>
            <a:off x="399963" y="6983866"/>
            <a:ext cx="2050142" cy="33239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a:t>Quad 2</a:t>
            </a:r>
          </a:p>
        </p:txBody>
      </p:sp>
      <p:sp>
        <p:nvSpPr>
          <p:cNvPr id="20" name="Rectangle 19">
            <a:extLst>
              <a:ext uri="{FF2B5EF4-FFF2-40B4-BE49-F238E27FC236}">
                <a16:creationId xmlns:a16="http://schemas.microsoft.com/office/drawing/2014/main" id="{05D8CDAC-58AF-4C41-8973-41AEDB0C6BE0}"/>
              </a:ext>
            </a:extLst>
          </p:cNvPr>
          <p:cNvSpPr/>
          <p:nvPr/>
        </p:nvSpPr>
        <p:spPr>
          <a:xfrm>
            <a:off x="1659941" y="2389293"/>
            <a:ext cx="6738519" cy="3834372"/>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635075">
              <a:buClrTx/>
            </a:pPr>
            <a:endParaRPr lang="en-US" sz="1390" kern="1200">
              <a:solidFill>
                <a:srgbClr val="4472C4">
                  <a:lumMod val="50000"/>
                </a:srgbClr>
              </a:solidFill>
              <a:latin typeface="Calibri" panose="020F0502020204030204"/>
            </a:endParaRPr>
          </a:p>
        </p:txBody>
      </p:sp>
      <p:pic>
        <p:nvPicPr>
          <p:cNvPr id="2" name="Picture 1" descr="A qr code on a white background&#10;&#10;Description automatically generated">
            <a:extLst>
              <a:ext uri="{FF2B5EF4-FFF2-40B4-BE49-F238E27FC236}">
                <a16:creationId xmlns:a16="http://schemas.microsoft.com/office/drawing/2014/main" id="{A7885DC9-A028-F972-ED95-6BE266C7B14F}"/>
              </a:ext>
            </a:extLst>
          </p:cNvPr>
          <p:cNvPicPr>
            <a:picLocks noChangeAspect="1"/>
          </p:cNvPicPr>
          <p:nvPr/>
        </p:nvPicPr>
        <p:blipFill>
          <a:blip r:embed="rId8"/>
          <a:stretch>
            <a:fillRect/>
          </a:stretch>
        </p:blipFill>
        <p:spPr>
          <a:xfrm>
            <a:off x="1878703" y="2851437"/>
            <a:ext cx="1038126" cy="1102707"/>
          </a:xfrm>
          <a:prstGeom prst="rect">
            <a:avLst/>
          </a:prstGeom>
        </p:spPr>
      </p:pic>
      <p:pic>
        <p:nvPicPr>
          <p:cNvPr id="3" name="Picture 2" descr="A qr code with a calculator&#10;&#10;Description automatically generated">
            <a:extLst>
              <a:ext uri="{FF2B5EF4-FFF2-40B4-BE49-F238E27FC236}">
                <a16:creationId xmlns:a16="http://schemas.microsoft.com/office/drawing/2014/main" id="{2B63F380-7F8B-1AF6-17A1-87161F54A0BE}"/>
              </a:ext>
            </a:extLst>
          </p:cNvPr>
          <p:cNvPicPr>
            <a:picLocks noChangeAspect="1"/>
          </p:cNvPicPr>
          <p:nvPr/>
        </p:nvPicPr>
        <p:blipFill>
          <a:blip r:embed="rId9"/>
          <a:stretch>
            <a:fillRect/>
          </a:stretch>
        </p:blipFill>
        <p:spPr>
          <a:xfrm>
            <a:off x="7346077" y="2858683"/>
            <a:ext cx="824620" cy="1102709"/>
          </a:xfrm>
          <a:prstGeom prst="rect">
            <a:avLst/>
          </a:prstGeom>
        </p:spPr>
      </p:pic>
      <p:pic>
        <p:nvPicPr>
          <p:cNvPr id="4" name="Picture 6" descr="image002">
            <a:extLst>
              <a:ext uri="{FF2B5EF4-FFF2-40B4-BE49-F238E27FC236}">
                <a16:creationId xmlns:a16="http://schemas.microsoft.com/office/drawing/2014/main" id="{8FF6E8DA-80E3-2FF7-D646-F2007029CBAD}"/>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7201734" y="6807619"/>
            <a:ext cx="2362200" cy="390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98403255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65"/>
        <p:cNvGrpSpPr/>
        <p:nvPr/>
      </p:nvGrpSpPr>
      <p:grpSpPr>
        <a:xfrm>
          <a:off x="0" y="0"/>
          <a:ext cx="0" cy="0"/>
          <a:chOff x="0" y="0"/>
          <a:chExt cx="0" cy="0"/>
        </a:xfrm>
      </p:grpSpPr>
      <p:sp>
        <p:nvSpPr>
          <p:cNvPr id="67" name="Google Shape;67;p14"/>
          <p:cNvSpPr txBox="1"/>
          <p:nvPr/>
        </p:nvSpPr>
        <p:spPr>
          <a:xfrm>
            <a:off x="457201" y="860214"/>
            <a:ext cx="8808165" cy="692467"/>
          </a:xfrm>
          <a:prstGeom prst="rect">
            <a:avLst/>
          </a:prstGeom>
          <a:noFill/>
          <a:ln>
            <a:noFill/>
          </a:ln>
        </p:spPr>
        <p:txBody>
          <a:bodyPr spcFirstLastPara="1" wrap="square" lIns="91425" tIns="91425" rIns="91425" bIns="91425" anchor="t" anchorCtr="0">
            <a:spAutoFit/>
          </a:bodyPr>
          <a:lstStyle/>
          <a:p>
            <a:r>
              <a:rPr lang="en" sz="1100" dirty="0">
                <a:solidFill>
                  <a:schemeClr val="tx1">
                    <a:lumMod val="85000"/>
                    <a:lumOff val="15000"/>
                  </a:schemeClr>
                </a:solidFill>
              </a:rPr>
              <a:t>The following pictograms will be used for the next section of your door sign (found on slide 10).</a:t>
            </a:r>
            <a:r>
              <a:rPr lang="en" sz="1100" b="1" dirty="0">
                <a:solidFill>
                  <a:schemeClr val="tx1">
                    <a:lumMod val="85000"/>
                    <a:lumOff val="15000"/>
                  </a:schemeClr>
                </a:solidFill>
              </a:rPr>
              <a:t> Please copy and paste relevant symbols between this slide and the next slide.</a:t>
            </a:r>
            <a:r>
              <a:rPr lang="en" sz="1100" b="1" dirty="0"/>
              <a:t> </a:t>
            </a:r>
            <a:r>
              <a:rPr lang="en" sz="1100" i="1" dirty="0"/>
              <a:t>To determine what hazard pictograms are relevant, please consult chemical Safety Data Sheets (SDS) and/or the laboratory's LATCH hazard assessment. </a:t>
            </a:r>
          </a:p>
        </p:txBody>
      </p:sp>
      <p:grpSp>
        <p:nvGrpSpPr>
          <p:cNvPr id="21" name="Group 20">
            <a:extLst>
              <a:ext uri="{FF2B5EF4-FFF2-40B4-BE49-F238E27FC236}">
                <a16:creationId xmlns:a16="http://schemas.microsoft.com/office/drawing/2014/main" id="{EAE8E1E4-7EC5-43CB-8EE2-086D48E8C90A}"/>
              </a:ext>
            </a:extLst>
          </p:cNvPr>
          <p:cNvGrpSpPr/>
          <p:nvPr/>
        </p:nvGrpSpPr>
        <p:grpSpPr>
          <a:xfrm>
            <a:off x="753201" y="4656542"/>
            <a:ext cx="1319504" cy="1282395"/>
            <a:chOff x="696694" y="1220388"/>
            <a:chExt cx="926124" cy="926124"/>
          </a:xfrm>
        </p:grpSpPr>
        <p:pic>
          <p:nvPicPr>
            <p:cNvPr id="16" name="Picture 16" descr="A picture containing text, sign&#10;&#10;Description automatically generated">
              <a:extLst>
                <a:ext uri="{FF2B5EF4-FFF2-40B4-BE49-F238E27FC236}">
                  <a16:creationId xmlns:a16="http://schemas.microsoft.com/office/drawing/2014/main" id="{77DF4F43-47BF-42F8-8A48-12C13320ADF3}"/>
                </a:ext>
              </a:extLst>
            </p:cNvPr>
            <p:cNvPicPr>
              <a:picLocks noChangeAspect="1"/>
            </p:cNvPicPr>
            <p:nvPr/>
          </p:nvPicPr>
          <p:blipFill>
            <a:blip r:embed="rId3"/>
            <a:stretch>
              <a:fillRect/>
            </a:stretch>
          </p:blipFill>
          <p:spPr>
            <a:xfrm>
              <a:off x="696694" y="1220388"/>
              <a:ext cx="926124" cy="926124"/>
            </a:xfrm>
            <a:prstGeom prst="rect">
              <a:avLst/>
            </a:prstGeom>
          </p:spPr>
        </p:pic>
        <p:sp>
          <p:nvSpPr>
            <p:cNvPr id="20" name="TextBox 19">
              <a:extLst>
                <a:ext uri="{FF2B5EF4-FFF2-40B4-BE49-F238E27FC236}">
                  <a16:creationId xmlns:a16="http://schemas.microsoft.com/office/drawing/2014/main" id="{43859C2D-9D9B-4209-B52A-CDFDF1CC50B8}"/>
                </a:ext>
              </a:extLst>
            </p:cNvPr>
            <p:cNvSpPr txBox="1"/>
            <p:nvPr/>
          </p:nvSpPr>
          <p:spPr>
            <a:xfrm>
              <a:off x="782593" y="1613214"/>
              <a:ext cx="744324" cy="21115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650" b="1"/>
                <a:t>Compressed Gas (Inert)</a:t>
              </a:r>
            </a:p>
          </p:txBody>
        </p:sp>
      </p:grpSp>
      <p:grpSp>
        <p:nvGrpSpPr>
          <p:cNvPr id="36" name="Group 35">
            <a:extLst>
              <a:ext uri="{FF2B5EF4-FFF2-40B4-BE49-F238E27FC236}">
                <a16:creationId xmlns:a16="http://schemas.microsoft.com/office/drawing/2014/main" id="{0F995841-69D2-462F-AC09-72AD2E67BC17}"/>
              </a:ext>
            </a:extLst>
          </p:cNvPr>
          <p:cNvGrpSpPr/>
          <p:nvPr/>
        </p:nvGrpSpPr>
        <p:grpSpPr>
          <a:xfrm>
            <a:off x="5013858" y="4650283"/>
            <a:ext cx="1319504" cy="1282395"/>
            <a:chOff x="5064749" y="60633"/>
            <a:chExt cx="926124" cy="926124"/>
          </a:xfrm>
        </p:grpSpPr>
        <p:pic>
          <p:nvPicPr>
            <p:cNvPr id="33" name="Picture 33" descr="Icon&#10;&#10;Description automatically generated">
              <a:extLst>
                <a:ext uri="{FF2B5EF4-FFF2-40B4-BE49-F238E27FC236}">
                  <a16:creationId xmlns:a16="http://schemas.microsoft.com/office/drawing/2014/main" id="{A78A046F-BCF2-4FA7-A1F2-1931899A92A9}"/>
                </a:ext>
              </a:extLst>
            </p:cNvPr>
            <p:cNvPicPr>
              <a:picLocks noChangeAspect="1"/>
            </p:cNvPicPr>
            <p:nvPr/>
          </p:nvPicPr>
          <p:blipFill>
            <a:blip r:embed="rId4"/>
            <a:stretch>
              <a:fillRect/>
            </a:stretch>
          </p:blipFill>
          <p:spPr>
            <a:xfrm>
              <a:off x="5064749" y="60633"/>
              <a:ext cx="926124" cy="926124"/>
            </a:xfrm>
            <a:prstGeom prst="rect">
              <a:avLst/>
            </a:prstGeom>
          </p:spPr>
        </p:pic>
        <p:sp>
          <p:nvSpPr>
            <p:cNvPr id="35" name="TextBox 34">
              <a:extLst>
                <a:ext uri="{FF2B5EF4-FFF2-40B4-BE49-F238E27FC236}">
                  <a16:creationId xmlns:a16="http://schemas.microsoft.com/office/drawing/2014/main" id="{3FC3D9C4-98D3-4F2F-AACB-9963E9A1E8F6}"/>
                </a:ext>
              </a:extLst>
            </p:cNvPr>
            <p:cNvSpPr txBox="1"/>
            <p:nvPr/>
          </p:nvSpPr>
          <p:spPr>
            <a:xfrm>
              <a:off x="5125458" y="475790"/>
              <a:ext cx="804706" cy="138919"/>
            </a:xfrm>
            <a:prstGeom prst="rect">
              <a:avLst/>
            </a:prstGeom>
            <a:no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r>
                <a:rPr lang="en-US" sz="650" b="1"/>
                <a:t>Oxidizing Gas</a:t>
              </a:r>
            </a:p>
          </p:txBody>
        </p:sp>
      </p:grpSp>
      <p:pic>
        <p:nvPicPr>
          <p:cNvPr id="1026" name="Picture 2">
            <a:extLst>
              <a:ext uri="{FF2B5EF4-FFF2-40B4-BE49-F238E27FC236}">
                <a16:creationId xmlns:a16="http://schemas.microsoft.com/office/drawing/2014/main" id="{5C9A3318-519F-4492-B593-4E1DB04604D6}"/>
              </a:ext>
            </a:extLst>
          </p:cNvPr>
          <p:cNvPicPr preferRelativeResize="0">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545063" y="4653855"/>
            <a:ext cx="1315827" cy="1278823"/>
          </a:xfrm>
          <a:prstGeom prst="rect">
            <a:avLst/>
          </a:prstGeom>
          <a:noFill/>
          <a:extLst>
            <a:ext uri="{909E8E84-426E-40DD-AFC4-6F175D3DCCD1}">
              <a14:hiddenFill xmlns:a14="http://schemas.microsoft.com/office/drawing/2010/main">
                <a:solidFill>
                  <a:srgbClr val="FFFFFF"/>
                </a:solidFill>
              </a14:hiddenFill>
            </a:ext>
          </a:extLst>
        </p:spPr>
      </p:pic>
      <p:grpSp>
        <p:nvGrpSpPr>
          <p:cNvPr id="7" name="Group 6">
            <a:extLst>
              <a:ext uri="{FF2B5EF4-FFF2-40B4-BE49-F238E27FC236}">
                <a16:creationId xmlns:a16="http://schemas.microsoft.com/office/drawing/2014/main" id="{FD1C350D-E710-4BF6-93DE-FE73AADA8CA8}"/>
              </a:ext>
            </a:extLst>
          </p:cNvPr>
          <p:cNvGrpSpPr/>
          <p:nvPr/>
        </p:nvGrpSpPr>
        <p:grpSpPr>
          <a:xfrm>
            <a:off x="2125049" y="4660114"/>
            <a:ext cx="1315827" cy="1278823"/>
            <a:chOff x="1708364" y="3179028"/>
            <a:chExt cx="923544" cy="923544"/>
          </a:xfrm>
        </p:grpSpPr>
        <p:pic>
          <p:nvPicPr>
            <p:cNvPr id="1030" name="Picture 6">
              <a:extLst>
                <a:ext uri="{FF2B5EF4-FFF2-40B4-BE49-F238E27FC236}">
                  <a16:creationId xmlns:a16="http://schemas.microsoft.com/office/drawing/2014/main" id="{97D47330-9EC5-4D43-A6B2-312DEC6DFF4E}"/>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708364" y="3179028"/>
              <a:ext cx="923544" cy="923544"/>
            </a:xfrm>
            <a:prstGeom prst="rect">
              <a:avLst/>
            </a:prstGeom>
            <a:noFill/>
            <a:extLst>
              <a:ext uri="{909E8E84-426E-40DD-AFC4-6F175D3DCCD1}">
                <a14:hiddenFill xmlns:a14="http://schemas.microsoft.com/office/drawing/2010/main">
                  <a:solidFill>
                    <a:srgbClr val="FFFFFF"/>
                  </a:solidFill>
                </a14:hiddenFill>
              </a:ext>
            </a:extLst>
          </p:spPr>
        </p:pic>
        <p:sp>
          <p:nvSpPr>
            <p:cNvPr id="28" name="TextBox 27">
              <a:extLst>
                <a:ext uri="{FF2B5EF4-FFF2-40B4-BE49-F238E27FC236}">
                  <a16:creationId xmlns:a16="http://schemas.microsoft.com/office/drawing/2014/main" id="{572A7091-F158-42D8-8D73-7EBE4326B8E9}"/>
                </a:ext>
              </a:extLst>
            </p:cNvPr>
            <p:cNvSpPr txBox="1"/>
            <p:nvPr/>
          </p:nvSpPr>
          <p:spPr>
            <a:xfrm>
              <a:off x="1797974" y="3599047"/>
              <a:ext cx="744324" cy="138919"/>
            </a:xfrm>
            <a:prstGeom prst="rect">
              <a:avLst/>
            </a:prstGeom>
            <a:no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r>
                <a:rPr lang="en-US" sz="650" b="1"/>
                <a:t>Corrosive Gas</a:t>
              </a:r>
            </a:p>
          </p:txBody>
        </p:sp>
      </p:grpSp>
      <p:grpSp>
        <p:nvGrpSpPr>
          <p:cNvPr id="10" name="Group 9">
            <a:extLst>
              <a:ext uri="{FF2B5EF4-FFF2-40B4-BE49-F238E27FC236}">
                <a16:creationId xmlns:a16="http://schemas.microsoft.com/office/drawing/2014/main" id="{DAD474ED-242F-40DB-8CB0-AB3E2785A40E}"/>
              </a:ext>
            </a:extLst>
          </p:cNvPr>
          <p:cNvGrpSpPr/>
          <p:nvPr/>
        </p:nvGrpSpPr>
        <p:grpSpPr>
          <a:xfrm>
            <a:off x="3569453" y="4650283"/>
            <a:ext cx="1315827" cy="1278823"/>
            <a:chOff x="2847797" y="1215868"/>
            <a:chExt cx="923544" cy="923544"/>
          </a:xfrm>
        </p:grpSpPr>
        <p:pic>
          <p:nvPicPr>
            <p:cNvPr id="1038" name="Picture 14">
              <a:extLst>
                <a:ext uri="{FF2B5EF4-FFF2-40B4-BE49-F238E27FC236}">
                  <a16:creationId xmlns:a16="http://schemas.microsoft.com/office/drawing/2014/main" id="{649CCC32-18DC-49EA-A233-E00DA71E9048}"/>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847797" y="1215868"/>
              <a:ext cx="923544" cy="923544"/>
            </a:xfrm>
            <a:prstGeom prst="rect">
              <a:avLst/>
            </a:prstGeom>
            <a:noFill/>
            <a:extLst>
              <a:ext uri="{909E8E84-426E-40DD-AFC4-6F175D3DCCD1}">
                <a14:hiddenFill xmlns:a14="http://schemas.microsoft.com/office/drawing/2010/main">
                  <a:solidFill>
                    <a:srgbClr val="FFFFFF"/>
                  </a:solidFill>
                </a14:hiddenFill>
              </a:ext>
            </a:extLst>
          </p:spPr>
        </p:pic>
        <p:sp>
          <p:nvSpPr>
            <p:cNvPr id="38" name="TextBox 37">
              <a:extLst>
                <a:ext uri="{FF2B5EF4-FFF2-40B4-BE49-F238E27FC236}">
                  <a16:creationId xmlns:a16="http://schemas.microsoft.com/office/drawing/2014/main" id="{1E2C890C-863E-40F2-B801-12367AD95E8C}"/>
                </a:ext>
              </a:extLst>
            </p:cNvPr>
            <p:cNvSpPr txBox="1"/>
            <p:nvPr/>
          </p:nvSpPr>
          <p:spPr>
            <a:xfrm>
              <a:off x="2937407" y="1635888"/>
              <a:ext cx="744324" cy="138919"/>
            </a:xfrm>
            <a:prstGeom prst="rect">
              <a:avLst/>
            </a:prstGeom>
            <a:no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r>
                <a:rPr lang="en-US" sz="650" b="1"/>
                <a:t>Flammable Gas</a:t>
              </a:r>
            </a:p>
          </p:txBody>
        </p:sp>
      </p:grpSp>
      <p:sp>
        <p:nvSpPr>
          <p:cNvPr id="29" name="TextBox 28">
            <a:extLst>
              <a:ext uri="{FF2B5EF4-FFF2-40B4-BE49-F238E27FC236}">
                <a16:creationId xmlns:a16="http://schemas.microsoft.com/office/drawing/2014/main" id="{96B1E311-C2A9-D82E-08CA-B130839D991E}"/>
              </a:ext>
            </a:extLst>
          </p:cNvPr>
          <p:cNvSpPr txBox="1"/>
          <p:nvPr/>
        </p:nvSpPr>
        <p:spPr>
          <a:xfrm>
            <a:off x="386672" y="457200"/>
            <a:ext cx="7283253" cy="47705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500" b="1"/>
              <a:t>Quad 3: Laboratory Hazard Pictograms</a:t>
            </a:r>
            <a:endParaRPr lang="en-US"/>
          </a:p>
        </p:txBody>
      </p:sp>
      <p:grpSp>
        <p:nvGrpSpPr>
          <p:cNvPr id="3" name="Group 2">
            <a:extLst>
              <a:ext uri="{FF2B5EF4-FFF2-40B4-BE49-F238E27FC236}">
                <a16:creationId xmlns:a16="http://schemas.microsoft.com/office/drawing/2014/main" id="{497A90B9-3628-F0B2-CA1F-6A598B97004D}"/>
              </a:ext>
            </a:extLst>
          </p:cNvPr>
          <p:cNvGrpSpPr/>
          <p:nvPr/>
        </p:nvGrpSpPr>
        <p:grpSpPr>
          <a:xfrm>
            <a:off x="543974" y="1835691"/>
            <a:ext cx="1203534" cy="1510086"/>
            <a:chOff x="159538" y="1061772"/>
            <a:chExt cx="1203534" cy="1510086"/>
          </a:xfrm>
        </p:grpSpPr>
        <p:pic>
          <p:nvPicPr>
            <p:cNvPr id="8" name="Picture 14">
              <a:extLst>
                <a:ext uri="{FF2B5EF4-FFF2-40B4-BE49-F238E27FC236}">
                  <a16:creationId xmlns:a16="http://schemas.microsoft.com/office/drawing/2014/main" id="{7D526463-BBA3-43FD-3EFA-2200C03C330C}"/>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59538" y="1061772"/>
              <a:ext cx="1203534" cy="1205022"/>
            </a:xfrm>
            <a:prstGeom prst="rect">
              <a:avLst/>
            </a:prstGeom>
            <a:noFill/>
            <a:extLst>
              <a:ext uri="{909E8E84-426E-40DD-AFC4-6F175D3DCCD1}">
                <a14:hiddenFill xmlns:a14="http://schemas.microsoft.com/office/drawing/2010/main">
                  <a:solidFill>
                    <a:srgbClr val="FFFFFF"/>
                  </a:solidFill>
                </a14:hiddenFill>
              </a:ext>
            </a:extLst>
          </p:spPr>
        </p:pic>
        <p:sp>
          <p:nvSpPr>
            <p:cNvPr id="12" name="TextBox 11">
              <a:extLst>
                <a:ext uri="{FF2B5EF4-FFF2-40B4-BE49-F238E27FC236}">
                  <a16:creationId xmlns:a16="http://schemas.microsoft.com/office/drawing/2014/main" id="{999DED83-8ADF-C111-6B80-F4F5E89D0895}"/>
                </a:ext>
              </a:extLst>
            </p:cNvPr>
            <p:cNvSpPr txBox="1"/>
            <p:nvPr/>
          </p:nvSpPr>
          <p:spPr>
            <a:xfrm>
              <a:off x="455008" y="2294859"/>
              <a:ext cx="682183" cy="276999"/>
            </a:xfrm>
            <a:prstGeom prst="rect">
              <a:avLst/>
            </a:prstGeom>
            <a:noFill/>
          </p:spPr>
          <p:txBody>
            <a:bodyPr wrap="square" rtlCol="0">
              <a:spAutoFit/>
            </a:bodyPr>
            <a:lstStyle/>
            <a:p>
              <a:r>
                <a:rPr lang="en-US" sz="1200" b="1"/>
                <a:t>Toxics</a:t>
              </a:r>
            </a:p>
          </p:txBody>
        </p:sp>
      </p:grpSp>
      <p:grpSp>
        <p:nvGrpSpPr>
          <p:cNvPr id="9" name="Group 8">
            <a:extLst>
              <a:ext uri="{FF2B5EF4-FFF2-40B4-BE49-F238E27FC236}">
                <a16:creationId xmlns:a16="http://schemas.microsoft.com/office/drawing/2014/main" id="{251B8450-1F1E-0030-1923-FA8E87F3BC55}"/>
              </a:ext>
            </a:extLst>
          </p:cNvPr>
          <p:cNvGrpSpPr/>
          <p:nvPr/>
        </p:nvGrpSpPr>
        <p:grpSpPr>
          <a:xfrm>
            <a:off x="3479522" y="1839423"/>
            <a:ext cx="1199801" cy="1506352"/>
            <a:chOff x="3095085" y="1065505"/>
            <a:chExt cx="1199801" cy="1506352"/>
          </a:xfrm>
        </p:grpSpPr>
        <p:pic>
          <p:nvPicPr>
            <p:cNvPr id="1034" name="Picture 10">
              <a:extLst>
                <a:ext uri="{FF2B5EF4-FFF2-40B4-BE49-F238E27FC236}">
                  <a16:creationId xmlns:a16="http://schemas.microsoft.com/office/drawing/2014/main" id="{BC041F46-95FA-96BE-DE7C-0370A85644F7}"/>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095085" y="1065505"/>
              <a:ext cx="1199801" cy="1199801"/>
            </a:xfrm>
            <a:prstGeom prst="rect">
              <a:avLst/>
            </a:prstGeom>
            <a:noFill/>
            <a:extLst>
              <a:ext uri="{909E8E84-426E-40DD-AFC4-6F175D3DCCD1}">
                <a14:hiddenFill xmlns:a14="http://schemas.microsoft.com/office/drawing/2010/main">
                  <a:solidFill>
                    <a:srgbClr val="FFFFFF"/>
                  </a:solidFill>
                </a14:hiddenFill>
              </a:ext>
            </a:extLst>
          </p:spPr>
        </p:pic>
        <p:sp>
          <p:nvSpPr>
            <p:cNvPr id="13" name="TextBox 12">
              <a:extLst>
                <a:ext uri="{FF2B5EF4-FFF2-40B4-BE49-F238E27FC236}">
                  <a16:creationId xmlns:a16="http://schemas.microsoft.com/office/drawing/2014/main" id="{01DCAB45-A555-6E26-DCCD-4FDCBF5923A7}"/>
                </a:ext>
              </a:extLst>
            </p:cNvPr>
            <p:cNvSpPr txBox="1"/>
            <p:nvPr/>
          </p:nvSpPr>
          <p:spPr>
            <a:xfrm>
              <a:off x="3163854" y="2294858"/>
              <a:ext cx="1131032" cy="276999"/>
            </a:xfrm>
            <a:prstGeom prst="rect">
              <a:avLst/>
            </a:prstGeom>
            <a:noFill/>
          </p:spPr>
          <p:txBody>
            <a:bodyPr wrap="square" rtlCol="0">
              <a:spAutoFit/>
            </a:bodyPr>
            <a:lstStyle/>
            <a:p>
              <a:r>
                <a:rPr lang="en-US" sz="1200" b="1"/>
                <a:t>Corrosives</a:t>
              </a:r>
            </a:p>
          </p:txBody>
        </p:sp>
      </p:grpSp>
      <p:grpSp>
        <p:nvGrpSpPr>
          <p:cNvPr id="17" name="Group 16">
            <a:extLst>
              <a:ext uri="{FF2B5EF4-FFF2-40B4-BE49-F238E27FC236}">
                <a16:creationId xmlns:a16="http://schemas.microsoft.com/office/drawing/2014/main" id="{2CE29560-927A-5317-410D-16D321EC8456}"/>
              </a:ext>
            </a:extLst>
          </p:cNvPr>
          <p:cNvGrpSpPr/>
          <p:nvPr/>
        </p:nvGrpSpPr>
        <p:grpSpPr>
          <a:xfrm>
            <a:off x="4932112" y="1839426"/>
            <a:ext cx="1206791" cy="1506349"/>
            <a:chOff x="4547675" y="1065505"/>
            <a:chExt cx="1206791" cy="1506351"/>
          </a:xfrm>
        </p:grpSpPr>
        <p:pic>
          <p:nvPicPr>
            <p:cNvPr id="5" name="Picture 6">
              <a:extLst>
                <a:ext uri="{FF2B5EF4-FFF2-40B4-BE49-F238E27FC236}">
                  <a16:creationId xmlns:a16="http://schemas.microsoft.com/office/drawing/2014/main" id="{3156CAA7-7906-2D8F-6D2F-5FD1F1FB2999}"/>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4547675" y="1065505"/>
              <a:ext cx="1198320" cy="1199801"/>
            </a:xfrm>
            <a:prstGeom prst="rect">
              <a:avLst/>
            </a:prstGeom>
            <a:noFill/>
            <a:extLst>
              <a:ext uri="{909E8E84-426E-40DD-AFC4-6F175D3DCCD1}">
                <a14:hiddenFill xmlns:a14="http://schemas.microsoft.com/office/drawing/2010/main">
                  <a:solidFill>
                    <a:srgbClr val="FFFFFF"/>
                  </a:solidFill>
                </a14:hiddenFill>
              </a:ext>
            </a:extLst>
          </p:spPr>
        </p:pic>
        <p:sp>
          <p:nvSpPr>
            <p:cNvPr id="15" name="TextBox 14">
              <a:extLst>
                <a:ext uri="{FF2B5EF4-FFF2-40B4-BE49-F238E27FC236}">
                  <a16:creationId xmlns:a16="http://schemas.microsoft.com/office/drawing/2014/main" id="{40BFBC63-D696-2BAD-B2D8-F9032FA08C80}"/>
                </a:ext>
              </a:extLst>
            </p:cNvPr>
            <p:cNvSpPr txBox="1"/>
            <p:nvPr/>
          </p:nvSpPr>
          <p:spPr>
            <a:xfrm>
              <a:off x="4623434" y="2294857"/>
              <a:ext cx="1131032" cy="276999"/>
            </a:xfrm>
            <a:prstGeom prst="rect">
              <a:avLst/>
            </a:prstGeom>
            <a:noFill/>
          </p:spPr>
          <p:txBody>
            <a:bodyPr wrap="square" rtlCol="0">
              <a:spAutoFit/>
            </a:bodyPr>
            <a:lstStyle/>
            <a:p>
              <a:r>
                <a:rPr lang="en-US" sz="1200" b="1"/>
                <a:t>Flammables</a:t>
              </a:r>
            </a:p>
          </p:txBody>
        </p:sp>
      </p:grpSp>
      <p:grpSp>
        <p:nvGrpSpPr>
          <p:cNvPr id="4" name="Group 3">
            <a:extLst>
              <a:ext uri="{FF2B5EF4-FFF2-40B4-BE49-F238E27FC236}">
                <a16:creationId xmlns:a16="http://schemas.microsoft.com/office/drawing/2014/main" id="{D9096D98-1ADD-3211-15C4-0410ACB6B7AD}"/>
              </a:ext>
            </a:extLst>
          </p:cNvPr>
          <p:cNvGrpSpPr/>
          <p:nvPr/>
        </p:nvGrpSpPr>
        <p:grpSpPr>
          <a:xfrm>
            <a:off x="1957921" y="1835690"/>
            <a:ext cx="1395017" cy="1510084"/>
            <a:chOff x="1573483" y="1061772"/>
            <a:chExt cx="1395017" cy="1510086"/>
          </a:xfrm>
        </p:grpSpPr>
        <p:pic>
          <p:nvPicPr>
            <p:cNvPr id="1036" name="Picture 12">
              <a:extLst>
                <a:ext uri="{FF2B5EF4-FFF2-40B4-BE49-F238E27FC236}">
                  <a16:creationId xmlns:a16="http://schemas.microsoft.com/office/drawing/2014/main" id="{0BC12193-BDA8-1516-994E-1C06DF432C8C}"/>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1588705" y="1061772"/>
              <a:ext cx="1203534" cy="1203534"/>
            </a:xfrm>
            <a:prstGeom prst="rect">
              <a:avLst/>
            </a:prstGeom>
            <a:noFill/>
            <a:extLst>
              <a:ext uri="{909E8E84-426E-40DD-AFC4-6F175D3DCCD1}">
                <a14:hiddenFill xmlns:a14="http://schemas.microsoft.com/office/drawing/2010/main">
                  <a:solidFill>
                    <a:srgbClr val="FFFFFF"/>
                  </a:solidFill>
                </a14:hiddenFill>
              </a:ext>
            </a:extLst>
          </p:spPr>
        </p:pic>
        <p:sp>
          <p:nvSpPr>
            <p:cNvPr id="18" name="TextBox 17">
              <a:extLst>
                <a:ext uri="{FF2B5EF4-FFF2-40B4-BE49-F238E27FC236}">
                  <a16:creationId xmlns:a16="http://schemas.microsoft.com/office/drawing/2014/main" id="{787E05D2-FAA3-239D-E953-91FE32ED01BB}"/>
                </a:ext>
              </a:extLst>
            </p:cNvPr>
            <p:cNvSpPr txBox="1"/>
            <p:nvPr/>
          </p:nvSpPr>
          <p:spPr>
            <a:xfrm>
              <a:off x="1573483" y="2294859"/>
              <a:ext cx="1395017" cy="276999"/>
            </a:xfrm>
            <a:prstGeom prst="rect">
              <a:avLst/>
            </a:prstGeom>
            <a:noFill/>
          </p:spPr>
          <p:txBody>
            <a:bodyPr wrap="square" rtlCol="0">
              <a:spAutoFit/>
            </a:bodyPr>
            <a:lstStyle/>
            <a:p>
              <a:r>
                <a:rPr lang="en-US" sz="1200" b="1"/>
                <a:t>Health Hazards</a:t>
              </a:r>
            </a:p>
          </p:txBody>
        </p:sp>
      </p:grpSp>
      <p:grpSp>
        <p:nvGrpSpPr>
          <p:cNvPr id="23" name="Group 22">
            <a:extLst>
              <a:ext uri="{FF2B5EF4-FFF2-40B4-BE49-F238E27FC236}">
                <a16:creationId xmlns:a16="http://schemas.microsoft.com/office/drawing/2014/main" id="{E9365E26-AE37-3C41-0B06-76CC68BB761F}"/>
              </a:ext>
            </a:extLst>
          </p:cNvPr>
          <p:cNvGrpSpPr/>
          <p:nvPr/>
        </p:nvGrpSpPr>
        <p:grpSpPr>
          <a:xfrm>
            <a:off x="6534461" y="1835693"/>
            <a:ext cx="1198320" cy="1501237"/>
            <a:chOff x="6150026" y="1061772"/>
            <a:chExt cx="1198320" cy="1501237"/>
          </a:xfrm>
        </p:grpSpPr>
        <p:sp>
          <p:nvSpPr>
            <p:cNvPr id="14" name="TextBox 13">
              <a:extLst>
                <a:ext uri="{FF2B5EF4-FFF2-40B4-BE49-F238E27FC236}">
                  <a16:creationId xmlns:a16="http://schemas.microsoft.com/office/drawing/2014/main" id="{2F37A0C8-C113-1FB7-1484-35E790056BB7}"/>
                </a:ext>
              </a:extLst>
            </p:cNvPr>
            <p:cNvSpPr txBox="1"/>
            <p:nvPr/>
          </p:nvSpPr>
          <p:spPr>
            <a:xfrm>
              <a:off x="6289179" y="2286010"/>
              <a:ext cx="923545" cy="276999"/>
            </a:xfrm>
            <a:prstGeom prst="rect">
              <a:avLst/>
            </a:prstGeom>
            <a:noFill/>
          </p:spPr>
          <p:txBody>
            <a:bodyPr wrap="square" rtlCol="0">
              <a:spAutoFit/>
            </a:bodyPr>
            <a:lstStyle/>
            <a:p>
              <a:r>
                <a:rPr lang="en-US" sz="1200" b="1"/>
                <a:t>Oxidizers</a:t>
              </a:r>
              <a:endParaRPr lang="en-US" b="1"/>
            </a:p>
          </p:txBody>
        </p:sp>
        <p:pic>
          <p:nvPicPr>
            <p:cNvPr id="6" name="Picture 8">
              <a:extLst>
                <a:ext uri="{FF2B5EF4-FFF2-40B4-BE49-F238E27FC236}">
                  <a16:creationId xmlns:a16="http://schemas.microsoft.com/office/drawing/2014/main" id="{732585C3-2B09-8D00-EF31-87B54A9958B3}"/>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6150026" y="1061772"/>
              <a:ext cx="1198320" cy="1199801"/>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25" name="Group 24">
            <a:extLst>
              <a:ext uri="{FF2B5EF4-FFF2-40B4-BE49-F238E27FC236}">
                <a16:creationId xmlns:a16="http://schemas.microsoft.com/office/drawing/2014/main" id="{FE939337-BFC2-95C6-2213-B2E3721D0BD1}"/>
              </a:ext>
            </a:extLst>
          </p:cNvPr>
          <p:cNvGrpSpPr/>
          <p:nvPr/>
        </p:nvGrpSpPr>
        <p:grpSpPr>
          <a:xfrm>
            <a:off x="7777378" y="1835693"/>
            <a:ext cx="1751059" cy="1501749"/>
            <a:chOff x="7392941" y="1061772"/>
            <a:chExt cx="1751059" cy="1501749"/>
          </a:xfrm>
        </p:grpSpPr>
        <p:sp>
          <p:nvSpPr>
            <p:cNvPr id="11" name="TextBox 10">
              <a:extLst>
                <a:ext uri="{FF2B5EF4-FFF2-40B4-BE49-F238E27FC236}">
                  <a16:creationId xmlns:a16="http://schemas.microsoft.com/office/drawing/2014/main" id="{E83102CD-4EE4-DD6A-612D-C05E4478557F}"/>
                </a:ext>
              </a:extLst>
            </p:cNvPr>
            <p:cNvSpPr txBox="1"/>
            <p:nvPr/>
          </p:nvSpPr>
          <p:spPr>
            <a:xfrm>
              <a:off x="7392941" y="2286522"/>
              <a:ext cx="1751059" cy="276999"/>
            </a:xfrm>
            <a:prstGeom prst="rect">
              <a:avLst/>
            </a:prstGeom>
            <a:noFill/>
          </p:spPr>
          <p:txBody>
            <a:bodyPr wrap="square" lIns="91440" tIns="45720" rIns="91440" bIns="45720" rtlCol="0" anchor="t">
              <a:spAutoFit/>
            </a:bodyPr>
            <a:lstStyle/>
            <a:p>
              <a:r>
                <a:rPr lang="en-US" sz="1200" b="1" dirty="0"/>
                <a:t>Explosives/Reactives</a:t>
              </a:r>
            </a:p>
          </p:txBody>
        </p:sp>
        <p:pic>
          <p:nvPicPr>
            <p:cNvPr id="1028" name="Picture 4">
              <a:extLst>
                <a:ext uri="{FF2B5EF4-FFF2-40B4-BE49-F238E27FC236}">
                  <a16:creationId xmlns:a16="http://schemas.microsoft.com/office/drawing/2014/main" id="{2C7BDC15-A0AA-6309-1833-109DE3C62A10}"/>
                </a:ext>
              </a:extLst>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7652673" y="1061772"/>
              <a:ext cx="1198320" cy="1196475"/>
            </a:xfrm>
            <a:prstGeom prst="rect">
              <a:avLst/>
            </a:prstGeom>
            <a:noFill/>
            <a:extLst>
              <a:ext uri="{909E8E84-426E-40DD-AFC4-6F175D3DCCD1}">
                <a14:hiddenFill xmlns:a14="http://schemas.microsoft.com/office/drawing/2010/main">
                  <a:solidFill>
                    <a:srgbClr val="FFFFFF"/>
                  </a:solidFill>
                </a14:hiddenFill>
              </a:ext>
            </a:extLst>
          </p:spPr>
        </p:pic>
      </p:grpSp>
      <p:sp>
        <p:nvSpPr>
          <p:cNvPr id="24" name="Google Shape;67;p14">
            <a:extLst>
              <a:ext uri="{FF2B5EF4-FFF2-40B4-BE49-F238E27FC236}">
                <a16:creationId xmlns:a16="http://schemas.microsoft.com/office/drawing/2014/main" id="{9CCB6F01-9F38-E571-9795-8C45D437E5F9}"/>
              </a:ext>
            </a:extLst>
          </p:cNvPr>
          <p:cNvSpPr txBox="1"/>
          <p:nvPr/>
        </p:nvSpPr>
        <p:spPr>
          <a:xfrm>
            <a:off x="457201" y="3770860"/>
            <a:ext cx="8808165" cy="523190"/>
          </a:xfrm>
          <a:prstGeom prst="rect">
            <a:avLst/>
          </a:prstGeom>
          <a:noFill/>
          <a:ln>
            <a:noFill/>
          </a:ln>
        </p:spPr>
        <p:txBody>
          <a:bodyPr spcFirstLastPara="1" wrap="square" lIns="91425" tIns="91425" rIns="91425" bIns="91425" anchor="t" anchorCtr="0">
            <a:spAutoFit/>
          </a:bodyPr>
          <a:lstStyle/>
          <a:p>
            <a:r>
              <a:rPr lang="en" sz="1100" dirty="0">
                <a:solidFill>
                  <a:schemeClr val="tx1">
                    <a:lumMod val="85000"/>
                    <a:lumOff val="15000"/>
                  </a:schemeClr>
                </a:solidFill>
              </a:rPr>
              <a:t>If your laboratory stores compressed gases, please use each relevant hazard gas sign below</a:t>
            </a:r>
            <a:r>
              <a:rPr lang="en" sz="1100" b="1" dirty="0">
                <a:solidFill>
                  <a:schemeClr val="tx1">
                    <a:lumMod val="85000"/>
                    <a:lumOff val="15000"/>
                  </a:schemeClr>
                </a:solidFill>
              </a:rPr>
              <a:t>. If the laboratory only stores inert gases, use the green inert gas sign. </a:t>
            </a:r>
            <a:endParaRPr lang="en-US" sz="1100" b="1" dirty="0"/>
          </a:p>
        </p:txBody>
      </p:sp>
      <p:sp>
        <p:nvSpPr>
          <p:cNvPr id="26" name="TextBox 25">
            <a:extLst>
              <a:ext uri="{FF2B5EF4-FFF2-40B4-BE49-F238E27FC236}">
                <a16:creationId xmlns:a16="http://schemas.microsoft.com/office/drawing/2014/main" id="{6196F9F0-0FB7-28B1-E107-A467A7A4D5D1}"/>
              </a:ext>
            </a:extLst>
          </p:cNvPr>
          <p:cNvSpPr txBox="1"/>
          <p:nvPr/>
        </p:nvSpPr>
        <p:spPr>
          <a:xfrm>
            <a:off x="485097" y="6938268"/>
            <a:ext cx="2050142" cy="33239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dirty="0"/>
              <a:t>Quad 3</a:t>
            </a:r>
          </a:p>
        </p:txBody>
      </p:sp>
      <p:pic>
        <p:nvPicPr>
          <p:cNvPr id="19" name="Picture 6" descr="image002">
            <a:extLst>
              <a:ext uri="{FF2B5EF4-FFF2-40B4-BE49-F238E27FC236}">
                <a16:creationId xmlns:a16="http://schemas.microsoft.com/office/drawing/2014/main" id="{08511FFE-21EC-580B-0CFC-E3E5B652B762}"/>
              </a:ext>
            </a:extLst>
          </p:cNvPr>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7201734" y="6807619"/>
            <a:ext cx="2362200" cy="390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934395994"/>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2013 - 2022 Theme" id="{62F939B6-93AF-4DB8-9C6B-D6C7DFDC589F}" vid="{4A3C46E8-61CC-4603-A589-7422A47A8E4A}"/>
    </a:ext>
  </a:extLst>
</a:theme>
</file>

<file path=ppt/theme/theme3.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cf76f155ced4ddcb4097134ff3c332f xmlns="f70a8a36-e1cc-45bf-b370-897693c1f144">
      <Terms xmlns="http://schemas.microsoft.com/office/infopath/2007/PartnerControls"/>
    </lcf76f155ced4ddcb4097134ff3c332f>
    <TaxCatchAll xmlns="9aefb656-ee15-4c8e-a482-03b2fe7d63e5"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CD7D92A35461B047A78E4F0322F60417" ma:contentTypeVersion="18" ma:contentTypeDescription="Create a new document." ma:contentTypeScope="" ma:versionID="615f0bd0610512ae68298b70b4c8944f">
  <xsd:schema xmlns:xsd="http://www.w3.org/2001/XMLSchema" xmlns:xs="http://www.w3.org/2001/XMLSchema" xmlns:p="http://schemas.microsoft.com/office/2006/metadata/properties" xmlns:ns2="f70a8a36-e1cc-45bf-b370-897693c1f144" xmlns:ns3="9aefb656-ee15-4c8e-a482-03b2fe7d63e5" targetNamespace="http://schemas.microsoft.com/office/2006/metadata/properties" ma:root="true" ma:fieldsID="edce3b682e29dfe6b6b827db18dc97bc" ns2:_="" ns3:_="">
    <xsd:import namespace="f70a8a36-e1cc-45bf-b370-897693c1f144"/>
    <xsd:import namespace="9aefb656-ee15-4c8e-a482-03b2fe7d63e5"/>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DateTaken" minOccurs="0"/>
                <xsd:element ref="ns2:MediaServiceAutoTags" minOccurs="0"/>
                <xsd:element ref="ns2:MediaServiceLocation" minOccurs="0"/>
                <xsd:element ref="ns2:MediaServiceGenerationTime" minOccurs="0"/>
                <xsd:element ref="ns2:MediaServiceEventHashCode" minOccurs="0"/>
                <xsd:element ref="ns2:MediaServiceOCR" minOccurs="0"/>
                <xsd:element ref="ns3:SharedWithUsers" minOccurs="0"/>
                <xsd:element ref="ns3:SharedWithDetails" minOccurs="0"/>
                <xsd:element ref="ns2:lcf76f155ced4ddcb4097134ff3c332f" minOccurs="0"/>
                <xsd:element ref="ns3:TaxCatchAll" minOccurs="0"/>
                <xsd:element ref="ns2:MediaLengthInSeconds"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70a8a36-e1cc-45bf-b370-897693c1f144"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ServiceAutoTags" ma:index="13" nillable="true" ma:displayName="Tags" ma:internalName="MediaServiceAutoTags" ma:readOnly="true">
      <xsd:simpleType>
        <xsd:restriction base="dms:Text"/>
      </xsd:simpleType>
    </xsd:element>
    <xsd:element name="MediaServiceLocation" ma:index="14" nillable="true" ma:displayName="Location" ma:internalName="MediaServiceLocation" ma:readOnly="true">
      <xsd:simpleType>
        <xsd:restriction base="dms:Text"/>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OCR" ma:index="17" nillable="true" ma:displayName="Extracted Text" ma:internalName="MediaServiceOCR" ma:readOnly="true">
      <xsd:simpleType>
        <xsd:restriction base="dms:Note">
          <xsd:maxLength value="255"/>
        </xsd:restriction>
      </xsd:simpleType>
    </xsd:element>
    <xsd:element name="lcf76f155ced4ddcb4097134ff3c332f" ma:index="21" nillable="true" ma:taxonomy="true" ma:internalName="lcf76f155ced4ddcb4097134ff3c332f" ma:taxonomyFieldName="MediaServiceImageTags" ma:displayName="Image Tags" ma:readOnly="false" ma:fieldId="{5cf76f15-5ced-4ddc-b409-7134ff3c332f}" ma:taxonomyMulti="true" ma:sspId="c08985e1-58d1-4979-a29a-a67426b5439e" ma:termSetId="09814cd3-568e-fe90-9814-8d621ff8fb84" ma:anchorId="fba54fb3-c3e1-fe81-a776-ca4b69148c4d" ma:open="true" ma:isKeyword="false">
      <xsd:complexType>
        <xsd:sequence>
          <xsd:element ref="pc:Terms" minOccurs="0" maxOccurs="1"/>
        </xsd:sequence>
      </xsd:complexType>
    </xsd:element>
    <xsd:element name="MediaLengthInSeconds" ma:index="23" nillable="true" ma:displayName="MediaLengthInSeconds" ma:hidden="true" ma:internalName="MediaLengthInSeconds" ma:readOnly="true">
      <xsd:simpleType>
        <xsd:restriction base="dms:Unknown"/>
      </xsd:simpleType>
    </xsd:element>
    <xsd:element name="MediaServiceObjectDetectorVersions" ma:index="24" nillable="true" ma:displayName="MediaServiceObjectDetectorVersions" ma:hidden="true" ma:indexed="true" ma:internalName="MediaServiceObjectDetectorVersions" ma:readOnly="true">
      <xsd:simpleType>
        <xsd:restriction base="dms:Text"/>
      </xsd:simpleType>
    </xsd:element>
    <xsd:element name="MediaServiceSearchProperties" ma:index="25"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9aefb656-ee15-4c8e-a482-03b2fe7d63e5"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element name="TaxCatchAll" ma:index="22" nillable="true" ma:displayName="Taxonomy Catch All Column" ma:hidden="true" ma:list="{781e982a-7b7a-4eb2-bf04-9fe812db40d9}" ma:internalName="TaxCatchAll" ma:showField="CatchAllData" ma:web="9aefb656-ee15-4c8e-a482-03b2fe7d63e5">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4B363ABD-0A9B-41BD-B484-06B63619F96A}">
  <ds:schemaRefs>
    <ds:schemaRef ds:uri="http://www.w3.org/XML/1998/namespace"/>
    <ds:schemaRef ds:uri="http://purl.org/dc/elements/1.1/"/>
    <ds:schemaRef ds:uri="f70a8a36-e1cc-45bf-b370-897693c1f144"/>
    <ds:schemaRef ds:uri="http://schemas.microsoft.com/office/infopath/2007/PartnerControls"/>
    <ds:schemaRef ds:uri="http://schemas.openxmlformats.org/package/2006/metadata/core-properties"/>
    <ds:schemaRef ds:uri="http://schemas.microsoft.com/office/2006/documentManagement/types"/>
    <ds:schemaRef ds:uri="http://purl.org/dc/dcmitype/"/>
    <ds:schemaRef ds:uri="9aefb656-ee15-4c8e-a482-03b2fe7d63e5"/>
    <ds:schemaRef ds:uri="http://schemas.microsoft.com/office/2006/metadata/properties"/>
    <ds:schemaRef ds:uri="http://purl.org/dc/terms/"/>
  </ds:schemaRefs>
</ds:datastoreItem>
</file>

<file path=customXml/itemProps2.xml><?xml version="1.0" encoding="utf-8"?>
<ds:datastoreItem xmlns:ds="http://schemas.openxmlformats.org/officeDocument/2006/customXml" ds:itemID="{D3B3EBF9-3337-4714-A908-9F87B5837421}">
  <ds:schemaRefs>
    <ds:schemaRef ds:uri="9aefb656-ee15-4c8e-a482-03b2fe7d63e5"/>
    <ds:schemaRef ds:uri="f70a8a36-e1cc-45bf-b370-897693c1f144"/>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F7A29A2E-5336-42D9-9192-A26BD18C2D2F}">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146</TotalTime>
  <Words>1642</Words>
  <Application>Microsoft Office PowerPoint</Application>
  <PresentationFormat>Custom</PresentationFormat>
  <Paragraphs>213</Paragraphs>
  <Slides>14</Slides>
  <Notes>8</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14</vt:i4>
      </vt:variant>
    </vt:vector>
  </HeadingPairs>
  <TitlesOfParts>
    <vt:vector size="21" baseType="lpstr">
      <vt:lpstr>Arial</vt:lpstr>
      <vt:lpstr>Calibri</vt:lpstr>
      <vt:lpstr>Calibri Light</vt:lpstr>
      <vt:lpstr>Segoe UI</vt:lpstr>
      <vt:lpstr>Times New Roman</vt:lpstr>
      <vt:lpstr>Simple Light</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Example 1: Completed Morningside single page door sign using this door sign generator: </vt:lpstr>
      <vt:lpstr>Example 2: Completed Morningside 4 x 4 door sign holder using this door sign generator: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Tse, Angie T.</dc:creator>
  <cp:lastModifiedBy>Aloe, Sarah A.</cp:lastModifiedBy>
  <cp:revision>70</cp:revision>
  <cp:lastPrinted>2024-02-20T15:18:26Z</cp:lastPrinted>
  <dcterms:modified xsi:type="dcterms:W3CDTF">2024-08-02T16:34:25Z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0x010100CD7D92A35461B047A78E4F0322F60417</vt:lpwstr>
  </property>
  <property fmtid="{D5CDD505-2E9C-101B-9397-08002B2CF9AE}" pid="3" name="MediaServiceImageTags">
    <vt:lpwstr/>
  </property>
</Properties>
</file>