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0"/>
  </p:notesMasterIdLst>
  <p:handoutMasterIdLst>
    <p:handoutMasterId r:id="rId31"/>
  </p:handoutMasterIdLst>
  <p:sldIdLst>
    <p:sldId id="490" r:id="rId3"/>
    <p:sldId id="511" r:id="rId4"/>
    <p:sldId id="512" r:id="rId5"/>
    <p:sldId id="513" r:id="rId6"/>
    <p:sldId id="515" r:id="rId7"/>
    <p:sldId id="516" r:id="rId8"/>
    <p:sldId id="517" r:id="rId9"/>
    <p:sldId id="514" r:id="rId10"/>
    <p:sldId id="518" r:id="rId11"/>
    <p:sldId id="519" r:id="rId12"/>
    <p:sldId id="520" r:id="rId13"/>
    <p:sldId id="491" r:id="rId14"/>
    <p:sldId id="502" r:id="rId15"/>
    <p:sldId id="493" r:id="rId16"/>
    <p:sldId id="496" r:id="rId17"/>
    <p:sldId id="494" r:id="rId18"/>
    <p:sldId id="500" r:id="rId19"/>
    <p:sldId id="503" r:id="rId20"/>
    <p:sldId id="505" r:id="rId21"/>
    <p:sldId id="498" r:id="rId22"/>
    <p:sldId id="507" r:id="rId23"/>
    <p:sldId id="508" r:id="rId24"/>
    <p:sldId id="506" r:id="rId25"/>
    <p:sldId id="521" r:id="rId26"/>
    <p:sldId id="509" r:id="rId27"/>
    <p:sldId id="522" r:id="rId28"/>
    <p:sldId id="510" r:id="rId29"/>
  </p:sldIdLst>
  <p:sldSz cx="9144000" cy="6858000" type="screen4x3"/>
  <p:notesSz cx="7053263" cy="9309100"/>
  <p:defaultTextStyle>
    <a:defPPr>
      <a:defRPr lang="en-US"/>
    </a:defPPr>
    <a:lvl1pPr algn="l" rtl="0" fontAlgn="base">
      <a:spcBef>
        <a:spcPct val="0"/>
      </a:spcBef>
      <a:spcAft>
        <a:spcPct val="0"/>
      </a:spcAft>
      <a:defRPr sz="1600" kern="1200">
        <a:solidFill>
          <a:schemeClr val="tx1"/>
        </a:solidFill>
        <a:latin typeface="Arial" charset="0"/>
        <a:ea typeface="+mn-ea"/>
        <a:cs typeface="Arial" charset="0"/>
      </a:defRPr>
    </a:lvl1pPr>
    <a:lvl2pPr marL="457200" algn="l" rtl="0" fontAlgn="base">
      <a:spcBef>
        <a:spcPct val="0"/>
      </a:spcBef>
      <a:spcAft>
        <a:spcPct val="0"/>
      </a:spcAft>
      <a:defRPr sz="1600" kern="1200">
        <a:solidFill>
          <a:schemeClr val="tx1"/>
        </a:solidFill>
        <a:latin typeface="Arial" charset="0"/>
        <a:ea typeface="+mn-ea"/>
        <a:cs typeface="Arial" charset="0"/>
      </a:defRPr>
    </a:lvl2pPr>
    <a:lvl3pPr marL="914400" algn="l" rtl="0" fontAlgn="base">
      <a:spcBef>
        <a:spcPct val="0"/>
      </a:spcBef>
      <a:spcAft>
        <a:spcPct val="0"/>
      </a:spcAft>
      <a:defRPr sz="1600" kern="1200">
        <a:solidFill>
          <a:schemeClr val="tx1"/>
        </a:solidFill>
        <a:latin typeface="Arial" charset="0"/>
        <a:ea typeface="+mn-ea"/>
        <a:cs typeface="Arial" charset="0"/>
      </a:defRPr>
    </a:lvl3pPr>
    <a:lvl4pPr marL="1371600" algn="l" rtl="0" fontAlgn="base">
      <a:spcBef>
        <a:spcPct val="0"/>
      </a:spcBef>
      <a:spcAft>
        <a:spcPct val="0"/>
      </a:spcAft>
      <a:defRPr sz="1600" kern="1200">
        <a:solidFill>
          <a:schemeClr val="tx1"/>
        </a:solidFill>
        <a:latin typeface="Arial" charset="0"/>
        <a:ea typeface="+mn-ea"/>
        <a:cs typeface="Arial" charset="0"/>
      </a:defRPr>
    </a:lvl4pPr>
    <a:lvl5pPr marL="1828800" algn="l" rtl="0" fontAlgn="base">
      <a:spcBef>
        <a:spcPct val="0"/>
      </a:spcBef>
      <a:spcAft>
        <a:spcPct val="0"/>
      </a:spcAft>
      <a:defRPr sz="1600" kern="1200">
        <a:solidFill>
          <a:schemeClr val="tx1"/>
        </a:solidFill>
        <a:latin typeface="Arial" charset="0"/>
        <a:ea typeface="+mn-ea"/>
        <a:cs typeface="Arial" charset="0"/>
      </a:defRPr>
    </a:lvl5pPr>
    <a:lvl6pPr marL="2286000" algn="l" defTabSz="914400" rtl="0" eaLnBrk="1" latinLnBrk="0" hangingPunct="1">
      <a:defRPr sz="1600" kern="1200">
        <a:solidFill>
          <a:schemeClr val="tx1"/>
        </a:solidFill>
        <a:latin typeface="Arial" charset="0"/>
        <a:ea typeface="+mn-ea"/>
        <a:cs typeface="Arial" charset="0"/>
      </a:defRPr>
    </a:lvl6pPr>
    <a:lvl7pPr marL="2743200" algn="l" defTabSz="914400" rtl="0" eaLnBrk="1" latinLnBrk="0" hangingPunct="1">
      <a:defRPr sz="1600" kern="1200">
        <a:solidFill>
          <a:schemeClr val="tx1"/>
        </a:solidFill>
        <a:latin typeface="Arial" charset="0"/>
        <a:ea typeface="+mn-ea"/>
        <a:cs typeface="Arial" charset="0"/>
      </a:defRPr>
    </a:lvl7pPr>
    <a:lvl8pPr marL="3200400" algn="l" defTabSz="914400" rtl="0" eaLnBrk="1" latinLnBrk="0" hangingPunct="1">
      <a:defRPr sz="1600" kern="1200">
        <a:solidFill>
          <a:schemeClr val="tx1"/>
        </a:solidFill>
        <a:latin typeface="Arial" charset="0"/>
        <a:ea typeface="+mn-ea"/>
        <a:cs typeface="Arial" charset="0"/>
      </a:defRPr>
    </a:lvl8pPr>
    <a:lvl9pPr marL="3657600" algn="l" defTabSz="914400" rtl="0" eaLnBrk="1" latinLnBrk="0" hangingPunct="1">
      <a:defRPr sz="1600"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Default Section" id="{917853B9-9D94-4867-9021-5FAB44009E2F}">
          <p14:sldIdLst>
            <p14:sldId id="490"/>
          </p14:sldIdLst>
        </p14:section>
        <p14:section name="Untitled Section" id="{CAAD2993-02C2-410A-90D3-E7F2159A85CE}">
          <p14:sldIdLst>
            <p14:sldId id="511"/>
            <p14:sldId id="512"/>
            <p14:sldId id="513"/>
            <p14:sldId id="515"/>
            <p14:sldId id="516"/>
            <p14:sldId id="517"/>
            <p14:sldId id="514"/>
            <p14:sldId id="518"/>
            <p14:sldId id="519"/>
            <p14:sldId id="520"/>
            <p14:sldId id="491"/>
            <p14:sldId id="502"/>
            <p14:sldId id="493"/>
            <p14:sldId id="496"/>
            <p14:sldId id="494"/>
            <p14:sldId id="500"/>
            <p14:sldId id="503"/>
            <p14:sldId id="505"/>
            <p14:sldId id="498"/>
            <p14:sldId id="507"/>
            <p14:sldId id="508"/>
            <p14:sldId id="506"/>
            <p14:sldId id="521"/>
            <p14:sldId id="509"/>
            <p14:sldId id="522"/>
            <p14:sldId id="51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399"/>
    <a:srgbClr val="FF0000"/>
    <a:srgbClr val="003166"/>
    <a:srgbClr val="003366"/>
    <a:srgbClr val="0030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4" autoAdjust="0"/>
    <p:restoredTop sz="87671" autoAdjust="0"/>
  </p:normalViewPr>
  <p:slideViewPr>
    <p:cSldViewPr>
      <p:cViewPr varScale="1">
        <p:scale>
          <a:sx n="100" d="100"/>
          <a:sy n="100" d="100"/>
        </p:scale>
        <p:origin x="189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3810" y="78"/>
      </p:cViewPr>
      <p:guideLst>
        <p:guide orient="horz" pos="2932"/>
        <p:guide pos="222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594" name="Rectangle 2"/>
          <p:cNvSpPr>
            <a:spLocks noGrp="1" noChangeArrowheads="1"/>
          </p:cNvSpPr>
          <p:nvPr>
            <p:ph type="hdr" sz="quarter"/>
          </p:nvPr>
        </p:nvSpPr>
        <p:spPr bwMode="auto">
          <a:xfrm>
            <a:off x="2" y="2"/>
            <a:ext cx="3057053" cy="465773"/>
          </a:xfrm>
          <a:prstGeom prst="rect">
            <a:avLst/>
          </a:prstGeom>
          <a:noFill/>
          <a:ln w="9525">
            <a:noFill/>
            <a:miter lim="800000"/>
            <a:headEnd/>
            <a:tailEnd/>
          </a:ln>
        </p:spPr>
        <p:txBody>
          <a:bodyPr vert="horz" wrap="square" lIns="92592" tIns="46296" rIns="92592" bIns="46296" numCol="1" anchor="t" anchorCtr="0" compatLnSpc="1">
            <a:prstTxWarp prst="textNoShape">
              <a:avLst/>
            </a:prstTxWarp>
          </a:bodyPr>
          <a:lstStyle>
            <a:lvl1pPr defTabSz="926699">
              <a:defRPr sz="1200"/>
            </a:lvl1pPr>
          </a:lstStyle>
          <a:p>
            <a:pPr>
              <a:defRPr/>
            </a:pPr>
            <a:endParaRPr lang="en-US" dirty="0"/>
          </a:p>
        </p:txBody>
      </p:sp>
      <p:sp>
        <p:nvSpPr>
          <p:cNvPr id="110595" name="Rectangle 3"/>
          <p:cNvSpPr>
            <a:spLocks noGrp="1" noChangeArrowheads="1"/>
          </p:cNvSpPr>
          <p:nvPr>
            <p:ph type="dt" sz="quarter" idx="1"/>
          </p:nvPr>
        </p:nvSpPr>
        <p:spPr bwMode="auto">
          <a:xfrm>
            <a:off x="3994616" y="2"/>
            <a:ext cx="3057053" cy="465773"/>
          </a:xfrm>
          <a:prstGeom prst="rect">
            <a:avLst/>
          </a:prstGeom>
          <a:noFill/>
          <a:ln w="9525">
            <a:noFill/>
            <a:miter lim="800000"/>
            <a:headEnd/>
            <a:tailEnd/>
          </a:ln>
        </p:spPr>
        <p:txBody>
          <a:bodyPr vert="horz" wrap="square" lIns="92592" tIns="46296" rIns="92592" bIns="46296" numCol="1" anchor="t" anchorCtr="0" compatLnSpc="1">
            <a:prstTxWarp prst="textNoShape">
              <a:avLst/>
            </a:prstTxWarp>
          </a:bodyPr>
          <a:lstStyle>
            <a:lvl1pPr algn="r" defTabSz="926699">
              <a:defRPr sz="1200"/>
            </a:lvl1pPr>
          </a:lstStyle>
          <a:p>
            <a:pPr>
              <a:defRPr/>
            </a:pPr>
            <a:fld id="{C4AAD837-E273-4389-987F-5E94EA00C572}" type="datetime1">
              <a:rPr lang="en-US" smtClean="0"/>
              <a:t>4/27/2022</a:t>
            </a:fld>
            <a:endParaRPr lang="en-US" dirty="0"/>
          </a:p>
        </p:txBody>
      </p:sp>
      <p:sp>
        <p:nvSpPr>
          <p:cNvPr id="110596" name="Rectangle 4"/>
          <p:cNvSpPr>
            <a:spLocks noGrp="1" noChangeArrowheads="1"/>
          </p:cNvSpPr>
          <p:nvPr>
            <p:ph type="ftr" sz="quarter" idx="2"/>
          </p:nvPr>
        </p:nvSpPr>
        <p:spPr bwMode="auto">
          <a:xfrm>
            <a:off x="2" y="8841738"/>
            <a:ext cx="3057053" cy="465773"/>
          </a:xfrm>
          <a:prstGeom prst="rect">
            <a:avLst/>
          </a:prstGeom>
          <a:noFill/>
          <a:ln w="9525">
            <a:noFill/>
            <a:miter lim="800000"/>
            <a:headEnd/>
            <a:tailEnd/>
          </a:ln>
        </p:spPr>
        <p:txBody>
          <a:bodyPr vert="horz" wrap="square" lIns="92592" tIns="46296" rIns="92592" bIns="46296" numCol="1" anchor="b" anchorCtr="0" compatLnSpc="1">
            <a:prstTxWarp prst="textNoShape">
              <a:avLst/>
            </a:prstTxWarp>
          </a:bodyPr>
          <a:lstStyle>
            <a:lvl1pPr defTabSz="926699">
              <a:defRPr sz="1200"/>
            </a:lvl1pPr>
          </a:lstStyle>
          <a:p>
            <a:pPr>
              <a:defRPr/>
            </a:pPr>
            <a:endParaRPr lang="en-US" dirty="0"/>
          </a:p>
        </p:txBody>
      </p:sp>
      <p:sp>
        <p:nvSpPr>
          <p:cNvPr id="110597" name="Rectangle 5"/>
          <p:cNvSpPr>
            <a:spLocks noGrp="1" noChangeArrowheads="1"/>
          </p:cNvSpPr>
          <p:nvPr>
            <p:ph type="sldNum" sz="quarter" idx="3"/>
          </p:nvPr>
        </p:nvSpPr>
        <p:spPr bwMode="auto">
          <a:xfrm>
            <a:off x="3994616" y="8841738"/>
            <a:ext cx="3057053" cy="465773"/>
          </a:xfrm>
          <a:prstGeom prst="rect">
            <a:avLst/>
          </a:prstGeom>
          <a:noFill/>
          <a:ln w="9525">
            <a:noFill/>
            <a:miter lim="800000"/>
            <a:headEnd/>
            <a:tailEnd/>
          </a:ln>
        </p:spPr>
        <p:txBody>
          <a:bodyPr vert="horz" wrap="square" lIns="92592" tIns="46296" rIns="92592" bIns="46296" numCol="1" anchor="b" anchorCtr="0" compatLnSpc="1">
            <a:prstTxWarp prst="textNoShape">
              <a:avLst/>
            </a:prstTxWarp>
          </a:bodyPr>
          <a:lstStyle>
            <a:lvl1pPr algn="r" defTabSz="926699">
              <a:defRPr sz="1200"/>
            </a:lvl1pPr>
          </a:lstStyle>
          <a:p>
            <a:pPr>
              <a:defRPr/>
            </a:pPr>
            <a:fld id="{6C6A4804-DB22-4527-BA41-8867437B2E93}" type="slidenum">
              <a:rPr lang="en-US"/>
              <a:pPr>
                <a:defRPr/>
              </a:pPr>
              <a:t>‹#›</a:t>
            </a:fld>
            <a:endParaRPr lang="en-US" dirty="0"/>
          </a:p>
        </p:txBody>
      </p:sp>
    </p:spTree>
    <p:extLst>
      <p:ext uri="{BB962C8B-B14F-4D97-AF65-F5344CB8AC3E}">
        <p14:creationId xmlns:p14="http://schemas.microsoft.com/office/powerpoint/2010/main" val="2187879010"/>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2" y="2"/>
            <a:ext cx="3057053" cy="465773"/>
          </a:xfrm>
          <a:prstGeom prst="rect">
            <a:avLst/>
          </a:prstGeom>
          <a:noFill/>
          <a:ln w="9525">
            <a:noFill/>
            <a:miter lim="800000"/>
            <a:headEnd/>
            <a:tailEnd/>
          </a:ln>
        </p:spPr>
        <p:txBody>
          <a:bodyPr vert="horz" wrap="square" lIns="92592" tIns="46296" rIns="92592" bIns="46296" numCol="1" anchor="t" anchorCtr="0" compatLnSpc="1">
            <a:prstTxWarp prst="textNoShape">
              <a:avLst/>
            </a:prstTxWarp>
          </a:bodyPr>
          <a:lstStyle>
            <a:lvl1pPr defTabSz="926699">
              <a:defRPr sz="1200"/>
            </a:lvl1pPr>
          </a:lstStyle>
          <a:p>
            <a:pPr>
              <a:defRPr/>
            </a:pPr>
            <a:endParaRPr lang="en-US" dirty="0"/>
          </a:p>
        </p:txBody>
      </p:sp>
      <p:sp>
        <p:nvSpPr>
          <p:cNvPr id="25603" name="Rectangle 3"/>
          <p:cNvSpPr>
            <a:spLocks noGrp="1" noChangeArrowheads="1"/>
          </p:cNvSpPr>
          <p:nvPr>
            <p:ph type="dt" idx="1"/>
          </p:nvPr>
        </p:nvSpPr>
        <p:spPr bwMode="auto">
          <a:xfrm>
            <a:off x="3994616" y="2"/>
            <a:ext cx="3057053" cy="465773"/>
          </a:xfrm>
          <a:prstGeom prst="rect">
            <a:avLst/>
          </a:prstGeom>
          <a:noFill/>
          <a:ln w="9525">
            <a:noFill/>
            <a:miter lim="800000"/>
            <a:headEnd/>
            <a:tailEnd/>
          </a:ln>
        </p:spPr>
        <p:txBody>
          <a:bodyPr vert="horz" wrap="square" lIns="92592" tIns="46296" rIns="92592" bIns="46296" numCol="1" anchor="t" anchorCtr="0" compatLnSpc="1">
            <a:prstTxWarp prst="textNoShape">
              <a:avLst/>
            </a:prstTxWarp>
          </a:bodyPr>
          <a:lstStyle>
            <a:lvl1pPr algn="r" defTabSz="926699">
              <a:defRPr sz="1200"/>
            </a:lvl1pPr>
          </a:lstStyle>
          <a:p>
            <a:pPr>
              <a:defRPr/>
            </a:pPr>
            <a:fld id="{8A115032-9FBE-429C-BCEB-9E1133CB3B27}" type="datetime1">
              <a:rPr lang="en-US" smtClean="0"/>
              <a:t>4/27/2022</a:t>
            </a:fld>
            <a:endParaRPr lang="en-US" dirty="0"/>
          </a:p>
        </p:txBody>
      </p:sp>
      <p:sp>
        <p:nvSpPr>
          <p:cNvPr id="66564" name="Rectangle 4"/>
          <p:cNvSpPr>
            <a:spLocks noGrp="1" noRot="1" noChangeAspect="1" noChangeArrowheads="1" noTextEdit="1"/>
          </p:cNvSpPr>
          <p:nvPr>
            <p:ph type="sldImg" idx="2"/>
          </p:nvPr>
        </p:nvSpPr>
        <p:spPr bwMode="auto">
          <a:xfrm>
            <a:off x="1198563" y="698500"/>
            <a:ext cx="4656137"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p:cNvSpPr>
            <a:spLocks noGrp="1" noChangeArrowheads="1"/>
          </p:cNvSpPr>
          <p:nvPr>
            <p:ph type="body" sz="quarter" idx="3"/>
          </p:nvPr>
        </p:nvSpPr>
        <p:spPr bwMode="auto">
          <a:xfrm>
            <a:off x="705965" y="4422459"/>
            <a:ext cx="5641333" cy="4188778"/>
          </a:xfrm>
          <a:prstGeom prst="rect">
            <a:avLst/>
          </a:prstGeom>
          <a:noFill/>
          <a:ln w="9525">
            <a:noFill/>
            <a:miter lim="800000"/>
            <a:headEnd/>
            <a:tailEnd/>
          </a:ln>
        </p:spPr>
        <p:txBody>
          <a:bodyPr vert="horz" wrap="square" lIns="92592" tIns="46296" rIns="92592" bIns="4629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5606" name="Rectangle 6"/>
          <p:cNvSpPr>
            <a:spLocks noGrp="1" noChangeArrowheads="1"/>
          </p:cNvSpPr>
          <p:nvPr>
            <p:ph type="ftr" sz="quarter" idx="4"/>
          </p:nvPr>
        </p:nvSpPr>
        <p:spPr bwMode="auto">
          <a:xfrm>
            <a:off x="2" y="8841738"/>
            <a:ext cx="3057053" cy="465773"/>
          </a:xfrm>
          <a:prstGeom prst="rect">
            <a:avLst/>
          </a:prstGeom>
          <a:noFill/>
          <a:ln w="9525">
            <a:noFill/>
            <a:miter lim="800000"/>
            <a:headEnd/>
            <a:tailEnd/>
          </a:ln>
        </p:spPr>
        <p:txBody>
          <a:bodyPr vert="horz" wrap="square" lIns="92592" tIns="46296" rIns="92592" bIns="46296" numCol="1" anchor="b" anchorCtr="0" compatLnSpc="1">
            <a:prstTxWarp prst="textNoShape">
              <a:avLst/>
            </a:prstTxWarp>
          </a:bodyPr>
          <a:lstStyle>
            <a:lvl1pPr defTabSz="926699">
              <a:defRPr sz="1200"/>
            </a:lvl1pPr>
          </a:lstStyle>
          <a:p>
            <a:pPr>
              <a:defRPr/>
            </a:pPr>
            <a:endParaRPr lang="en-US" dirty="0"/>
          </a:p>
        </p:txBody>
      </p:sp>
      <p:sp>
        <p:nvSpPr>
          <p:cNvPr id="25607" name="Rectangle 7"/>
          <p:cNvSpPr>
            <a:spLocks noGrp="1" noChangeArrowheads="1"/>
          </p:cNvSpPr>
          <p:nvPr>
            <p:ph type="sldNum" sz="quarter" idx="5"/>
          </p:nvPr>
        </p:nvSpPr>
        <p:spPr bwMode="auto">
          <a:xfrm>
            <a:off x="3994616" y="8841738"/>
            <a:ext cx="3057053" cy="465773"/>
          </a:xfrm>
          <a:prstGeom prst="rect">
            <a:avLst/>
          </a:prstGeom>
          <a:noFill/>
          <a:ln w="9525">
            <a:noFill/>
            <a:miter lim="800000"/>
            <a:headEnd/>
            <a:tailEnd/>
          </a:ln>
        </p:spPr>
        <p:txBody>
          <a:bodyPr vert="horz" wrap="square" lIns="92592" tIns="46296" rIns="92592" bIns="46296" numCol="1" anchor="b" anchorCtr="0" compatLnSpc="1">
            <a:prstTxWarp prst="textNoShape">
              <a:avLst/>
            </a:prstTxWarp>
          </a:bodyPr>
          <a:lstStyle>
            <a:lvl1pPr algn="r" defTabSz="926699">
              <a:defRPr sz="1200"/>
            </a:lvl1pPr>
          </a:lstStyle>
          <a:p>
            <a:pPr>
              <a:defRPr/>
            </a:pPr>
            <a:fld id="{3921235C-E734-4AE9-8E58-F509B2E29F4E}" type="slidenum">
              <a:rPr lang="en-US"/>
              <a:pPr>
                <a:defRPr/>
              </a:pPr>
              <a:t>‹#›</a:t>
            </a:fld>
            <a:endParaRPr lang="en-US" dirty="0"/>
          </a:p>
        </p:txBody>
      </p:sp>
    </p:spTree>
    <p:extLst>
      <p:ext uri="{BB962C8B-B14F-4D97-AF65-F5344CB8AC3E}">
        <p14:creationId xmlns:p14="http://schemas.microsoft.com/office/powerpoint/2010/main" val="2449403254"/>
      </p:ext>
    </p:extLst>
  </p:cSld>
  <p:clrMap bg1="lt1" tx1="dk1" bg2="lt2" tx2="dk2" accent1="accent1" accent2="accent2" accent3="accent3" accent4="accent4" accent5="accent5" accent6="accent6" hlink="hlink" folHlink="folHlink"/>
  <p:hf sldNum="0" hdr="0" ft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a:defRPr/>
            </a:pPr>
            <a:fld id="{8A115032-9FBE-429C-BCEB-9E1133CB3B27}" type="datetime1">
              <a:rPr lang="en-US" smtClean="0"/>
              <a:t>4/27/2022</a:t>
            </a:fld>
            <a:endParaRPr lang="en-US" dirty="0"/>
          </a:p>
        </p:txBody>
      </p:sp>
    </p:spTree>
    <p:extLst>
      <p:ext uri="{BB962C8B-B14F-4D97-AF65-F5344CB8AC3E}">
        <p14:creationId xmlns:p14="http://schemas.microsoft.com/office/powerpoint/2010/main" val="32966497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a:defRPr/>
            </a:pPr>
            <a:fld id="{8A115032-9FBE-429C-BCEB-9E1133CB3B27}" type="datetime1">
              <a:rPr lang="en-US" smtClean="0"/>
              <a:t>4/27/2022</a:t>
            </a:fld>
            <a:endParaRPr lang="en-US" dirty="0"/>
          </a:p>
        </p:txBody>
      </p:sp>
    </p:spTree>
    <p:extLst>
      <p:ext uri="{BB962C8B-B14F-4D97-AF65-F5344CB8AC3E}">
        <p14:creationId xmlns:p14="http://schemas.microsoft.com/office/powerpoint/2010/main" val="28242043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a:defRPr/>
            </a:pPr>
            <a:fld id="{8A115032-9FBE-429C-BCEB-9E1133CB3B27}" type="datetime1">
              <a:rPr lang="en-US" smtClean="0"/>
              <a:t>4/27/2022</a:t>
            </a:fld>
            <a:endParaRPr lang="en-US" dirty="0"/>
          </a:p>
        </p:txBody>
      </p:sp>
    </p:spTree>
    <p:extLst>
      <p:ext uri="{BB962C8B-B14F-4D97-AF65-F5344CB8AC3E}">
        <p14:creationId xmlns:p14="http://schemas.microsoft.com/office/powerpoint/2010/main" val="8756277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Arial" charset="0"/>
                <a:ea typeface="+mn-ea"/>
                <a:cs typeface="+mn-cs"/>
              </a:rPr>
              <a:t>A laboratory developed test (LDT) is a type of in vitro diagnostic test that is designed, manufactured and used within a single laboratory.</a:t>
            </a:r>
          </a:p>
          <a:p>
            <a:r>
              <a:rPr lang="en-US" b="0" dirty="0"/>
              <a:t>Most LDTs were evaluated Under CLIA, and accreditors do not evaluate test validation prior to marketing nor do they assess the clinical validity of a LDT and the CLIA certification alone does not ensure that LDTs are properly designed, consistently manufactured, and are safe and effective for patients.</a:t>
            </a:r>
          </a:p>
          <a:p>
            <a:endParaRPr lang="en-US" dirty="0"/>
          </a:p>
        </p:txBody>
      </p:sp>
      <p:sp>
        <p:nvSpPr>
          <p:cNvPr id="4" name="Date Placeholder 3"/>
          <p:cNvSpPr>
            <a:spLocks noGrp="1"/>
          </p:cNvSpPr>
          <p:nvPr>
            <p:ph type="dt" idx="1"/>
          </p:nvPr>
        </p:nvSpPr>
        <p:spPr/>
        <p:txBody>
          <a:bodyPr/>
          <a:lstStyle/>
          <a:p>
            <a:pPr>
              <a:defRPr/>
            </a:pPr>
            <a:fld id="{8A115032-9FBE-429C-BCEB-9E1133CB3B27}" type="datetime1">
              <a:rPr lang="en-US" smtClean="0"/>
              <a:t>4/27/2022</a:t>
            </a:fld>
            <a:endParaRPr lang="en-US" dirty="0"/>
          </a:p>
        </p:txBody>
      </p:sp>
    </p:spTree>
    <p:extLst>
      <p:ext uri="{BB962C8B-B14F-4D97-AF65-F5344CB8AC3E}">
        <p14:creationId xmlns:p14="http://schemas.microsoft.com/office/powerpoint/2010/main" val="9849111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a:defRPr/>
            </a:pPr>
            <a:fld id="{8A115032-9FBE-429C-BCEB-9E1133CB3B27}" type="datetime1">
              <a:rPr lang="en-US" smtClean="0"/>
              <a:t>4/27/2022</a:t>
            </a:fld>
            <a:endParaRPr lang="en-US" dirty="0"/>
          </a:p>
        </p:txBody>
      </p:sp>
    </p:spTree>
    <p:extLst>
      <p:ext uri="{BB962C8B-B14F-4D97-AF65-F5344CB8AC3E}">
        <p14:creationId xmlns:p14="http://schemas.microsoft.com/office/powerpoint/2010/main" val="18400810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a:defRPr/>
            </a:pPr>
            <a:fld id="{8A115032-9FBE-429C-BCEB-9E1133CB3B27}" type="datetime1">
              <a:rPr lang="en-US" smtClean="0"/>
              <a:t>4/27/2022</a:t>
            </a:fld>
            <a:endParaRPr lang="en-US" dirty="0"/>
          </a:p>
        </p:txBody>
      </p:sp>
    </p:spTree>
    <p:extLst>
      <p:ext uri="{BB962C8B-B14F-4D97-AF65-F5344CB8AC3E}">
        <p14:creationId xmlns:p14="http://schemas.microsoft.com/office/powerpoint/2010/main" val="383631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The FDA regulates research involving medical devices and all aspects of device manufacturing, marketing and distribution. The regulations are described in 21CFR part 800 to part 1299. There is a long history of medical device regulations in the US but the Medical Device Amendment of 1976 established the regulatory pathways for new medical devices that were not on the market at that time,  also established current risk-based classifications and created the investigation device exemption (IDE) for new investigational medical devices to be studied in patients.</a:t>
            </a:r>
          </a:p>
        </p:txBody>
      </p:sp>
      <p:sp>
        <p:nvSpPr>
          <p:cNvPr id="4" name="Date Placeholder 3"/>
          <p:cNvSpPr>
            <a:spLocks noGrp="1"/>
          </p:cNvSpPr>
          <p:nvPr>
            <p:ph type="dt" idx="1"/>
          </p:nvPr>
        </p:nvSpPr>
        <p:spPr/>
        <p:txBody>
          <a:bodyPr/>
          <a:lstStyle/>
          <a:p>
            <a:pPr>
              <a:defRPr/>
            </a:pPr>
            <a:fld id="{8A115032-9FBE-429C-BCEB-9E1133CB3B27}" type="datetime1">
              <a:rPr lang="en-US" smtClean="0"/>
              <a:t>4/27/2022</a:t>
            </a:fld>
            <a:endParaRPr lang="en-US" dirty="0"/>
          </a:p>
        </p:txBody>
      </p:sp>
    </p:spTree>
    <p:extLst>
      <p:ext uri="{BB962C8B-B14F-4D97-AF65-F5344CB8AC3E}">
        <p14:creationId xmlns:p14="http://schemas.microsoft.com/office/powerpoint/2010/main" val="3462105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i="0" kern="1200" dirty="0">
                <a:solidFill>
                  <a:schemeClr val="tx1"/>
                </a:solidFill>
                <a:effectLst/>
                <a:latin typeface="Arial" charset="0"/>
                <a:ea typeface="+mn-ea"/>
                <a:cs typeface="+mn-cs"/>
              </a:rPr>
              <a:t>The FDA considers a product to be a device, and subject to FDA regulation, if it meets the definition of a medical device per Section 201(h) of the Food, Drug, and Cosmetic Act.</a:t>
            </a:r>
            <a:endParaRPr lang="en-US" b="0" dirty="0"/>
          </a:p>
          <a:p>
            <a:endParaRPr lang="en-US" dirty="0"/>
          </a:p>
        </p:txBody>
      </p:sp>
      <p:sp>
        <p:nvSpPr>
          <p:cNvPr id="4" name="Date Placeholder 3"/>
          <p:cNvSpPr>
            <a:spLocks noGrp="1"/>
          </p:cNvSpPr>
          <p:nvPr>
            <p:ph type="dt" idx="1"/>
          </p:nvPr>
        </p:nvSpPr>
        <p:spPr/>
        <p:txBody>
          <a:bodyPr/>
          <a:lstStyle/>
          <a:p>
            <a:pPr>
              <a:defRPr/>
            </a:pPr>
            <a:fld id="{8A115032-9FBE-429C-BCEB-9E1133CB3B27}" type="datetime1">
              <a:rPr lang="en-US" smtClean="0"/>
              <a:t>4/27/2022</a:t>
            </a:fld>
            <a:endParaRPr lang="en-US" dirty="0"/>
          </a:p>
        </p:txBody>
      </p:sp>
    </p:spTree>
    <p:extLst>
      <p:ext uri="{BB962C8B-B14F-4D97-AF65-F5344CB8AC3E}">
        <p14:creationId xmlns:p14="http://schemas.microsoft.com/office/powerpoint/2010/main" val="15364259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0" dirty="0"/>
              <a:t>The medical device classification is based on the device indication for use and based on the risk it poses to the patient.  Each classification generally indicates the regulatory pathway and regulatory controls. Several types of premarket submissions can be made to the FDA. T</a:t>
            </a:r>
            <a:r>
              <a:rPr lang="en-US" sz="1200" b="0" i="0" kern="1200" dirty="0">
                <a:solidFill>
                  <a:schemeClr val="tx1"/>
                </a:solidFill>
                <a:effectLst/>
                <a:latin typeface="Arial" charset="0"/>
                <a:ea typeface="+mn-ea"/>
                <a:cs typeface="+mn-cs"/>
              </a:rPr>
              <a:t>he most common forms of premarket submissions to FDA are the 510(k), or premarket notification, and the premarket approval (PMA) </a:t>
            </a:r>
          </a:p>
          <a:p>
            <a:pPr marL="0" indent="0">
              <a:buNone/>
            </a:pPr>
            <a:r>
              <a:rPr lang="en-US" sz="1200" b="0" i="0" kern="1200" dirty="0">
                <a:solidFill>
                  <a:schemeClr val="tx1"/>
                </a:solidFill>
                <a:effectLst/>
                <a:latin typeface="Arial" charset="0"/>
                <a:ea typeface="+mn-ea"/>
                <a:cs typeface="+mn-cs"/>
              </a:rPr>
              <a:t>– The 510k submission needs to </a:t>
            </a:r>
            <a:r>
              <a:rPr lang="en-US" sz="1200" b="0" dirty="0"/>
              <a:t>demonstrate that the device is safe and effective and substantially equivalent to another legally U.S marketed device. The premarket notification is a clearance from the FDA, this is not a approval . The FDA issues a 510 (k) clearance letter that provides the 510k number (k123456) and indications for use – The IRB needs the clearance letter  to confirm that the device is being used according to its cleared indications – This information is public and available on the FDA website.</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i="0" kern="1200" dirty="0">
                <a:solidFill>
                  <a:schemeClr val="tx1"/>
                </a:solidFill>
                <a:effectLst/>
                <a:latin typeface="Arial" charset="0"/>
                <a:ea typeface="+mn-ea"/>
                <a:cs typeface="+mn-cs"/>
              </a:rPr>
              <a:t>- A premarket approval submission must provide valid scientific evidence collected from human clinical trials showing the device is safe and effective for its intended use – Once the FDA has determined that the device is safe and effective, the FDA approve the application. The PMA approval letter includes the PMA number and includes the indications for use  and can be used in a clinical trial – These approvals are public and available on the FDA website.</a:t>
            </a:r>
            <a:endParaRPr lang="en-US" sz="1200" b="0" dirty="0"/>
          </a:p>
        </p:txBody>
      </p:sp>
      <p:sp>
        <p:nvSpPr>
          <p:cNvPr id="4" name="Date Placeholder 3"/>
          <p:cNvSpPr>
            <a:spLocks noGrp="1"/>
          </p:cNvSpPr>
          <p:nvPr>
            <p:ph type="dt" idx="1"/>
          </p:nvPr>
        </p:nvSpPr>
        <p:spPr/>
        <p:txBody>
          <a:bodyPr/>
          <a:lstStyle/>
          <a:p>
            <a:pPr>
              <a:defRPr/>
            </a:pPr>
            <a:fld id="{8A115032-9FBE-429C-BCEB-9E1133CB3B27}" type="datetime1">
              <a:rPr lang="en-US" smtClean="0"/>
              <a:t>4/27/2022</a:t>
            </a:fld>
            <a:endParaRPr lang="en-US" dirty="0"/>
          </a:p>
        </p:txBody>
      </p:sp>
    </p:spTree>
    <p:extLst>
      <p:ext uri="{BB962C8B-B14F-4D97-AF65-F5344CB8AC3E}">
        <p14:creationId xmlns:p14="http://schemas.microsoft.com/office/powerpoint/2010/main" val="6009236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b="1" dirty="0"/>
          </a:p>
        </p:txBody>
      </p:sp>
      <p:sp>
        <p:nvSpPr>
          <p:cNvPr id="4" name="Date Placeholder 3"/>
          <p:cNvSpPr>
            <a:spLocks noGrp="1"/>
          </p:cNvSpPr>
          <p:nvPr>
            <p:ph type="dt" idx="1"/>
          </p:nvPr>
        </p:nvSpPr>
        <p:spPr/>
        <p:txBody>
          <a:bodyPr/>
          <a:lstStyle/>
          <a:p>
            <a:pPr>
              <a:defRPr/>
            </a:pPr>
            <a:fld id="{8A115032-9FBE-429C-BCEB-9E1133CB3B27}" type="datetime1">
              <a:rPr lang="en-US" smtClean="0"/>
              <a:t>4/27/2022</a:t>
            </a:fld>
            <a:endParaRPr lang="en-US" dirty="0"/>
          </a:p>
        </p:txBody>
      </p:sp>
    </p:spTree>
    <p:extLst>
      <p:ext uri="{BB962C8B-B14F-4D97-AF65-F5344CB8AC3E}">
        <p14:creationId xmlns:p14="http://schemas.microsoft.com/office/powerpoint/2010/main" val="20673366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Date Placeholder 3"/>
          <p:cNvSpPr>
            <a:spLocks noGrp="1"/>
          </p:cNvSpPr>
          <p:nvPr>
            <p:ph type="dt" idx="1"/>
          </p:nvPr>
        </p:nvSpPr>
        <p:spPr/>
        <p:txBody>
          <a:bodyPr/>
          <a:lstStyle/>
          <a:p>
            <a:pPr>
              <a:defRPr/>
            </a:pPr>
            <a:fld id="{8A115032-9FBE-429C-BCEB-9E1133CB3B27}" type="datetime1">
              <a:rPr lang="en-US" smtClean="0"/>
              <a:t>4/27/2022</a:t>
            </a:fld>
            <a:endParaRPr lang="en-US" dirty="0"/>
          </a:p>
        </p:txBody>
      </p:sp>
    </p:spTree>
    <p:extLst>
      <p:ext uri="{BB962C8B-B14F-4D97-AF65-F5344CB8AC3E}">
        <p14:creationId xmlns:p14="http://schemas.microsoft.com/office/powerpoint/2010/main" val="25972249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u="sng" kern="1200" dirty="0">
                <a:solidFill>
                  <a:schemeClr val="tx1"/>
                </a:solidFill>
                <a:effectLst/>
                <a:latin typeface="Arial" charset="0"/>
                <a:ea typeface="+mn-ea"/>
                <a:cs typeface="+mn-cs"/>
              </a:rPr>
              <a:t>A custom device</a:t>
            </a:r>
            <a:r>
              <a:rPr lang="en-US" sz="1200" b="0" i="0" kern="1200" dirty="0">
                <a:solidFill>
                  <a:schemeClr val="tx1"/>
                </a:solidFill>
                <a:effectLst/>
                <a:latin typeface="Arial" charset="0"/>
                <a:ea typeface="+mn-ea"/>
                <a:cs typeface="+mn-cs"/>
              </a:rPr>
              <a:t> is a device used for the purpose of treating a sufficiently rare condition, such that conducting clinical investigations on such device would be impractical.</a:t>
            </a:r>
            <a:br>
              <a:rPr lang="en-US" sz="1200" b="0" i="0" kern="1200" dirty="0">
                <a:solidFill>
                  <a:schemeClr val="tx1"/>
                </a:solidFill>
                <a:effectLst/>
                <a:latin typeface="Arial" charset="0"/>
                <a:ea typeface="+mn-ea"/>
                <a:cs typeface="+mn-cs"/>
              </a:rPr>
            </a:br>
            <a:r>
              <a:rPr lang="en-US" sz="1200" b="0" i="0" kern="1200" dirty="0">
                <a:solidFill>
                  <a:schemeClr val="tx1"/>
                </a:solidFill>
                <a:effectLst/>
                <a:latin typeface="Arial" charset="0"/>
                <a:ea typeface="+mn-ea"/>
                <a:cs typeface="+mn-cs"/>
              </a:rPr>
              <a:t>The production of the device must be limited to no more than five units per year of a particular device type and a manufacturer is required to submit an annual report to FDA on the custom devices it supplied.</a:t>
            </a:r>
          </a:p>
          <a:p>
            <a:endParaRPr lang="en-US" altLang="en-US" sz="1200" b="1" dirty="0">
              <a:ea typeface="ＭＳ Ｐゴシック" panose="020B0600070205080204" pitchFamily="34" charset="-128"/>
            </a:endParaRPr>
          </a:p>
          <a:p>
            <a:r>
              <a:rPr lang="en-US" altLang="en-US" sz="1200" b="1" dirty="0">
                <a:ea typeface="ＭＳ Ｐゴシック" panose="020B0600070205080204" pitchFamily="34" charset="-128"/>
              </a:rPr>
              <a:t>Exempt study must still comply with the FDA regulations in protection of human subjects/IRB  </a:t>
            </a:r>
            <a:endParaRPr lang="en-US" sz="1200" b="1" dirty="0"/>
          </a:p>
          <a:p>
            <a:endParaRPr lang="en-US" dirty="0"/>
          </a:p>
        </p:txBody>
      </p:sp>
      <p:sp>
        <p:nvSpPr>
          <p:cNvPr id="4" name="Date Placeholder 3"/>
          <p:cNvSpPr>
            <a:spLocks noGrp="1"/>
          </p:cNvSpPr>
          <p:nvPr>
            <p:ph type="dt" idx="1"/>
          </p:nvPr>
        </p:nvSpPr>
        <p:spPr/>
        <p:txBody>
          <a:bodyPr/>
          <a:lstStyle/>
          <a:p>
            <a:pPr>
              <a:defRPr/>
            </a:pPr>
            <a:fld id="{8A115032-9FBE-429C-BCEB-9E1133CB3B27}" type="datetime1">
              <a:rPr lang="en-US" smtClean="0"/>
              <a:t>4/27/2022</a:t>
            </a:fld>
            <a:endParaRPr lang="en-US" dirty="0"/>
          </a:p>
        </p:txBody>
      </p:sp>
    </p:spTree>
    <p:extLst>
      <p:ext uri="{BB962C8B-B14F-4D97-AF65-F5344CB8AC3E}">
        <p14:creationId xmlns:p14="http://schemas.microsoft.com/office/powerpoint/2010/main" val="4158638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dirty="0">
                <a:ea typeface="Calibri" panose="020F0502020204030204" pitchFamily="34" charset="0"/>
                <a:cs typeface="Calibri" panose="020F0502020204030204" pitchFamily="34" charset="0"/>
              </a:rPr>
              <a:t>The 2 other types of device studies are the significant risk and non significant risk device studies that are subject to the IDE regulations. </a:t>
            </a:r>
          </a:p>
          <a:p>
            <a:r>
              <a:rPr lang="en-US" sz="1200" b="0" dirty="0">
                <a:ea typeface="Calibri" panose="020F0502020204030204" pitchFamily="34" charset="0"/>
                <a:cs typeface="Calibri" panose="020F0502020204030204" pitchFamily="34" charset="0"/>
              </a:rPr>
              <a:t>The IRB will need to make a determination according to the regulatory definition of what is a significant risk device. </a:t>
            </a:r>
          </a:p>
          <a:p>
            <a:r>
              <a:rPr lang="en-US" b="0" dirty="0"/>
              <a:t>When making the determination, the IRB will need to consider the risk determination based on the proposed used of the device, the nature of harm that may result from use of the device and the potential need to undergo an additional procedure as part of the investigational study, for example, a surgical procedure</a:t>
            </a:r>
          </a:p>
        </p:txBody>
      </p:sp>
      <p:sp>
        <p:nvSpPr>
          <p:cNvPr id="4" name="Date Placeholder 3"/>
          <p:cNvSpPr>
            <a:spLocks noGrp="1"/>
          </p:cNvSpPr>
          <p:nvPr>
            <p:ph type="dt" idx="1"/>
          </p:nvPr>
        </p:nvSpPr>
        <p:spPr/>
        <p:txBody>
          <a:bodyPr/>
          <a:lstStyle/>
          <a:p>
            <a:pPr>
              <a:defRPr/>
            </a:pPr>
            <a:fld id="{8A115032-9FBE-429C-BCEB-9E1133CB3B27}" type="datetime1">
              <a:rPr lang="en-US" smtClean="0"/>
              <a:t>4/27/2022</a:t>
            </a:fld>
            <a:endParaRPr lang="en-US" dirty="0"/>
          </a:p>
        </p:txBody>
      </p:sp>
    </p:spTree>
    <p:extLst>
      <p:ext uri="{BB962C8B-B14F-4D97-AF65-F5344CB8AC3E}">
        <p14:creationId xmlns:p14="http://schemas.microsoft.com/office/powerpoint/2010/main" val="16367655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The Sponsor should provide their assessment on whether this is a significant risk or non significant risk device and if the FDA has already made a determination, the documentation should be attached in Rascal</a:t>
            </a:r>
          </a:p>
          <a:p>
            <a:r>
              <a:rPr lang="en-US" b="0" dirty="0"/>
              <a:t>The IRB should always ensure appropriate documentation is provided – whether the device is cleared or is used under an IDE</a:t>
            </a:r>
          </a:p>
          <a:p>
            <a:r>
              <a:rPr lang="en-US" b="0" dirty="0"/>
              <a:t>- For studies involving an implantable or long term device, The IRB may consider additional elements to make their assessment: What ongoing monitoring and care is provided? What training on the device is provided to participants</a:t>
            </a:r>
          </a:p>
          <a:p>
            <a:r>
              <a:rPr lang="en-US" b="0" dirty="0"/>
              <a:t>What is the associated cost of the device? What happens in case the device must be removed and who pays for the procedures?</a:t>
            </a:r>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Additional consideration for device: The IDE Regulations allow sponsors to charge for investigational device.</a:t>
            </a:r>
          </a:p>
          <a:p>
            <a:endParaRPr lang="en-US" dirty="0"/>
          </a:p>
        </p:txBody>
      </p:sp>
      <p:sp>
        <p:nvSpPr>
          <p:cNvPr id="4" name="Date Placeholder 3"/>
          <p:cNvSpPr>
            <a:spLocks noGrp="1"/>
          </p:cNvSpPr>
          <p:nvPr>
            <p:ph type="dt" idx="1"/>
          </p:nvPr>
        </p:nvSpPr>
        <p:spPr/>
        <p:txBody>
          <a:bodyPr/>
          <a:lstStyle/>
          <a:p>
            <a:pPr>
              <a:defRPr/>
            </a:pPr>
            <a:fld id="{8A115032-9FBE-429C-BCEB-9E1133CB3B27}" type="datetime1">
              <a:rPr lang="en-US" smtClean="0"/>
              <a:t>4/27/2022</a:t>
            </a:fld>
            <a:endParaRPr lang="en-US" dirty="0"/>
          </a:p>
        </p:txBody>
      </p:sp>
    </p:spTree>
    <p:extLst>
      <p:ext uri="{BB962C8B-B14F-4D97-AF65-F5344CB8AC3E}">
        <p14:creationId xmlns:p14="http://schemas.microsoft.com/office/powerpoint/2010/main" val="323736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45088959-2744-4AA7-B383-B8AD2AA93002}" type="slidenum">
              <a:rPr lang="en-US"/>
              <a:pPr>
                <a:defRPr/>
              </a:pPr>
              <a:t>‹#›</a:t>
            </a:fld>
            <a:endParaRPr lang="en-US" dirty="0"/>
          </a:p>
        </p:txBody>
      </p:sp>
    </p:spTree>
    <p:extLst>
      <p:ext uri="{BB962C8B-B14F-4D97-AF65-F5344CB8AC3E}">
        <p14:creationId xmlns:p14="http://schemas.microsoft.com/office/powerpoint/2010/main" val="4282609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B659D9C9-99E0-4E6C-B508-A3C9D50859BD}" type="slidenum">
              <a:rPr lang="en-US"/>
              <a:pPr>
                <a:defRPr/>
              </a:pPr>
              <a:t>‹#›</a:t>
            </a:fld>
            <a:endParaRPr lang="en-US" dirty="0"/>
          </a:p>
        </p:txBody>
      </p:sp>
    </p:spTree>
    <p:extLst>
      <p:ext uri="{BB962C8B-B14F-4D97-AF65-F5344CB8AC3E}">
        <p14:creationId xmlns:p14="http://schemas.microsoft.com/office/powerpoint/2010/main" val="1143116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51DDC1E6-FB8B-41CB-AF9E-D2B1A616CC23}" type="slidenum">
              <a:rPr lang="en-US"/>
              <a:pPr>
                <a:defRPr/>
              </a:pPr>
              <a:t>‹#›</a:t>
            </a:fld>
            <a:endParaRPr lang="en-US" dirty="0"/>
          </a:p>
        </p:txBody>
      </p:sp>
    </p:spTree>
    <p:extLst>
      <p:ext uri="{BB962C8B-B14F-4D97-AF65-F5344CB8AC3E}">
        <p14:creationId xmlns:p14="http://schemas.microsoft.com/office/powerpoint/2010/main" val="37132628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dirty="0"/>
              <a:t>6/15/12</a:t>
            </a:r>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AE01518-CE3B-4ACC-AA66-F215F75E4E68}" type="slidenum">
              <a:rPr lang="en-US"/>
              <a:pPr>
                <a:defRPr/>
              </a:pPr>
              <a:t>‹#›</a:t>
            </a:fld>
            <a:endParaRPr lang="en-US" dirty="0"/>
          </a:p>
        </p:txBody>
      </p:sp>
    </p:spTree>
    <p:extLst>
      <p:ext uri="{BB962C8B-B14F-4D97-AF65-F5344CB8AC3E}">
        <p14:creationId xmlns:p14="http://schemas.microsoft.com/office/powerpoint/2010/main" val="27091316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dirty="0"/>
              <a:t>6/15/12</a:t>
            </a:r>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16A91D4-BF47-4B73-AE09-3B2B883F22CF}" type="slidenum">
              <a:rPr lang="en-US"/>
              <a:pPr>
                <a:defRPr/>
              </a:pPr>
              <a:t>‹#›</a:t>
            </a:fld>
            <a:endParaRPr lang="en-US" dirty="0"/>
          </a:p>
        </p:txBody>
      </p:sp>
    </p:spTree>
    <p:extLst>
      <p:ext uri="{BB962C8B-B14F-4D97-AF65-F5344CB8AC3E}">
        <p14:creationId xmlns:p14="http://schemas.microsoft.com/office/powerpoint/2010/main" val="11279113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dirty="0"/>
              <a:t>6/15/12</a:t>
            </a:r>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8C21E2F-DCDF-42A6-9640-A0A4DF91340C}" type="slidenum">
              <a:rPr lang="en-US"/>
              <a:pPr>
                <a:defRPr/>
              </a:pPr>
              <a:t>‹#›</a:t>
            </a:fld>
            <a:endParaRPr lang="en-US" dirty="0"/>
          </a:p>
        </p:txBody>
      </p:sp>
    </p:spTree>
    <p:extLst>
      <p:ext uri="{BB962C8B-B14F-4D97-AF65-F5344CB8AC3E}">
        <p14:creationId xmlns:p14="http://schemas.microsoft.com/office/powerpoint/2010/main" val="18065570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dirty="0"/>
              <a:t>6/15/12</a:t>
            </a:r>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83E9CFC-97EB-4D7B-80E5-8D4D9D441F41}" type="slidenum">
              <a:rPr lang="en-US"/>
              <a:pPr>
                <a:defRPr/>
              </a:pPr>
              <a:t>‹#›</a:t>
            </a:fld>
            <a:endParaRPr lang="en-US" dirty="0"/>
          </a:p>
        </p:txBody>
      </p:sp>
    </p:spTree>
    <p:extLst>
      <p:ext uri="{BB962C8B-B14F-4D97-AF65-F5344CB8AC3E}">
        <p14:creationId xmlns:p14="http://schemas.microsoft.com/office/powerpoint/2010/main" val="29978376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dirty="0"/>
              <a:t>6/15/12</a:t>
            </a:r>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FE8C4D26-BCA6-4723-8196-A704F2D09B5F}" type="slidenum">
              <a:rPr lang="en-US"/>
              <a:pPr>
                <a:defRPr/>
              </a:pPr>
              <a:t>‹#›</a:t>
            </a:fld>
            <a:endParaRPr lang="en-US" dirty="0"/>
          </a:p>
        </p:txBody>
      </p:sp>
    </p:spTree>
    <p:extLst>
      <p:ext uri="{BB962C8B-B14F-4D97-AF65-F5344CB8AC3E}">
        <p14:creationId xmlns:p14="http://schemas.microsoft.com/office/powerpoint/2010/main" val="32994586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dirty="0"/>
              <a:t>6/15/12</a:t>
            </a:r>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96F54608-8141-4BB2-A106-CF42F1E68C93}" type="slidenum">
              <a:rPr lang="en-US"/>
              <a:pPr>
                <a:defRPr/>
              </a:pPr>
              <a:t>‹#›</a:t>
            </a:fld>
            <a:endParaRPr lang="en-US" dirty="0"/>
          </a:p>
        </p:txBody>
      </p:sp>
    </p:spTree>
    <p:extLst>
      <p:ext uri="{BB962C8B-B14F-4D97-AF65-F5344CB8AC3E}">
        <p14:creationId xmlns:p14="http://schemas.microsoft.com/office/powerpoint/2010/main" val="28790413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dirty="0"/>
              <a:t>6/15/12</a:t>
            </a:r>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CC5F72F5-EBD2-4713-9348-E3E35A7E4BB0}" type="slidenum">
              <a:rPr lang="en-US"/>
              <a:pPr>
                <a:defRPr/>
              </a:pPr>
              <a:t>‹#›</a:t>
            </a:fld>
            <a:endParaRPr lang="en-US" dirty="0"/>
          </a:p>
        </p:txBody>
      </p:sp>
    </p:spTree>
    <p:extLst>
      <p:ext uri="{BB962C8B-B14F-4D97-AF65-F5344CB8AC3E}">
        <p14:creationId xmlns:p14="http://schemas.microsoft.com/office/powerpoint/2010/main" val="7972716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dirty="0"/>
              <a:t>6/15/12</a:t>
            </a:r>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34B2F4E-CCDA-4B4A-819D-255434E55C59}" type="slidenum">
              <a:rPr lang="en-US"/>
              <a:pPr>
                <a:defRPr/>
              </a:pPr>
              <a:t>‹#›</a:t>
            </a:fld>
            <a:endParaRPr lang="en-US" dirty="0"/>
          </a:p>
        </p:txBody>
      </p:sp>
    </p:spTree>
    <p:extLst>
      <p:ext uri="{BB962C8B-B14F-4D97-AF65-F5344CB8AC3E}">
        <p14:creationId xmlns:p14="http://schemas.microsoft.com/office/powerpoint/2010/main" val="295188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5EA45D89-72DA-4493-ABCE-7785782357B8}" type="slidenum">
              <a:rPr lang="en-US"/>
              <a:pPr>
                <a:defRPr/>
              </a:pPr>
              <a:t>‹#›</a:t>
            </a:fld>
            <a:endParaRPr lang="en-US" dirty="0"/>
          </a:p>
        </p:txBody>
      </p:sp>
    </p:spTree>
    <p:extLst>
      <p:ext uri="{BB962C8B-B14F-4D97-AF65-F5344CB8AC3E}">
        <p14:creationId xmlns:p14="http://schemas.microsoft.com/office/powerpoint/2010/main" val="7987009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dirty="0"/>
              <a:t>6/15/12</a:t>
            </a:r>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F8586D2-A154-43FB-96DB-42AC969751C2}" type="slidenum">
              <a:rPr lang="en-US"/>
              <a:pPr>
                <a:defRPr/>
              </a:pPr>
              <a:t>‹#›</a:t>
            </a:fld>
            <a:endParaRPr lang="en-US" dirty="0"/>
          </a:p>
        </p:txBody>
      </p:sp>
    </p:spTree>
    <p:extLst>
      <p:ext uri="{BB962C8B-B14F-4D97-AF65-F5344CB8AC3E}">
        <p14:creationId xmlns:p14="http://schemas.microsoft.com/office/powerpoint/2010/main" val="9606668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dirty="0"/>
              <a:t>6/15/12</a:t>
            </a:r>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0866E4F-139E-4AE0-8A01-4943FB59BFC4}" type="slidenum">
              <a:rPr lang="en-US"/>
              <a:pPr>
                <a:defRPr/>
              </a:pPr>
              <a:t>‹#›</a:t>
            </a:fld>
            <a:endParaRPr lang="en-US" dirty="0"/>
          </a:p>
        </p:txBody>
      </p:sp>
    </p:spTree>
    <p:extLst>
      <p:ext uri="{BB962C8B-B14F-4D97-AF65-F5344CB8AC3E}">
        <p14:creationId xmlns:p14="http://schemas.microsoft.com/office/powerpoint/2010/main" val="11710608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dirty="0"/>
              <a:t>6/15/12</a:t>
            </a:r>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DF7FA62-D771-4C0D-B16C-277EF58E5D08}" type="slidenum">
              <a:rPr lang="en-US"/>
              <a:pPr>
                <a:defRPr/>
              </a:pPr>
              <a:t>‹#›</a:t>
            </a:fld>
            <a:endParaRPr lang="en-US" dirty="0"/>
          </a:p>
        </p:txBody>
      </p:sp>
    </p:spTree>
    <p:extLst>
      <p:ext uri="{BB962C8B-B14F-4D97-AF65-F5344CB8AC3E}">
        <p14:creationId xmlns:p14="http://schemas.microsoft.com/office/powerpoint/2010/main" val="19291632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dirty="0"/>
              <a:t>6/15/12</a:t>
            </a:r>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572CE6F4-E272-488F-BAC6-E0093A47C9C0}" type="slidenum">
              <a:rPr lang="en-US"/>
              <a:pPr>
                <a:defRPr/>
              </a:pPr>
              <a:t>‹#›</a:t>
            </a:fld>
            <a:endParaRPr lang="en-US" dirty="0"/>
          </a:p>
        </p:txBody>
      </p:sp>
    </p:spTree>
    <p:extLst>
      <p:ext uri="{BB962C8B-B14F-4D97-AF65-F5344CB8AC3E}">
        <p14:creationId xmlns:p14="http://schemas.microsoft.com/office/powerpoint/2010/main" val="3554666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D6696622-1329-4654-8323-B229253EBE82}" type="slidenum">
              <a:rPr lang="en-US"/>
              <a:pPr>
                <a:defRPr/>
              </a:pPr>
              <a:t>‹#›</a:t>
            </a:fld>
            <a:endParaRPr lang="en-US" dirty="0"/>
          </a:p>
        </p:txBody>
      </p:sp>
    </p:spTree>
    <p:extLst>
      <p:ext uri="{BB962C8B-B14F-4D97-AF65-F5344CB8AC3E}">
        <p14:creationId xmlns:p14="http://schemas.microsoft.com/office/powerpoint/2010/main" val="1116433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D0FAD63A-0A59-47D3-8453-D1CCC5697CB2}" type="slidenum">
              <a:rPr lang="en-US"/>
              <a:pPr>
                <a:defRPr/>
              </a:pPr>
              <a:t>‹#›</a:t>
            </a:fld>
            <a:endParaRPr lang="en-US" dirty="0"/>
          </a:p>
        </p:txBody>
      </p:sp>
    </p:spTree>
    <p:extLst>
      <p:ext uri="{BB962C8B-B14F-4D97-AF65-F5344CB8AC3E}">
        <p14:creationId xmlns:p14="http://schemas.microsoft.com/office/powerpoint/2010/main" val="88671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fld id="{84F6B56B-96C5-4313-A668-0E8D00895572}" type="slidenum">
              <a:rPr lang="en-US"/>
              <a:pPr>
                <a:defRPr/>
              </a:pPr>
              <a:t>‹#›</a:t>
            </a:fld>
            <a:endParaRPr lang="en-US" dirty="0"/>
          </a:p>
        </p:txBody>
      </p:sp>
    </p:spTree>
    <p:extLst>
      <p:ext uri="{BB962C8B-B14F-4D97-AF65-F5344CB8AC3E}">
        <p14:creationId xmlns:p14="http://schemas.microsoft.com/office/powerpoint/2010/main" val="2826946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fld id="{0C909190-6203-4C4C-8A18-46DBB14237D6}" type="slidenum">
              <a:rPr lang="en-US"/>
              <a:pPr>
                <a:defRPr/>
              </a:pPr>
              <a:t>‹#›</a:t>
            </a:fld>
            <a:endParaRPr lang="en-US" dirty="0"/>
          </a:p>
        </p:txBody>
      </p:sp>
    </p:spTree>
    <p:extLst>
      <p:ext uri="{BB962C8B-B14F-4D97-AF65-F5344CB8AC3E}">
        <p14:creationId xmlns:p14="http://schemas.microsoft.com/office/powerpoint/2010/main" val="152245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fld id="{9198BDD3-4F8A-4BA4-8AF5-67790955C682}" type="slidenum">
              <a:rPr lang="en-US"/>
              <a:pPr>
                <a:defRPr/>
              </a:pPr>
              <a:t>‹#›</a:t>
            </a:fld>
            <a:endParaRPr lang="en-US" dirty="0"/>
          </a:p>
        </p:txBody>
      </p:sp>
    </p:spTree>
    <p:extLst>
      <p:ext uri="{BB962C8B-B14F-4D97-AF65-F5344CB8AC3E}">
        <p14:creationId xmlns:p14="http://schemas.microsoft.com/office/powerpoint/2010/main" val="2649575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CFF55A6F-720D-4FDB-934D-E8E71140F37D}" type="slidenum">
              <a:rPr lang="en-US"/>
              <a:pPr>
                <a:defRPr/>
              </a:pPr>
              <a:t>‹#›</a:t>
            </a:fld>
            <a:endParaRPr lang="en-US" dirty="0"/>
          </a:p>
        </p:txBody>
      </p:sp>
    </p:spTree>
    <p:extLst>
      <p:ext uri="{BB962C8B-B14F-4D97-AF65-F5344CB8AC3E}">
        <p14:creationId xmlns:p14="http://schemas.microsoft.com/office/powerpoint/2010/main" val="11006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EB4F72BE-8C5A-4BA9-BF35-49F51AA65660}" type="slidenum">
              <a:rPr lang="en-US"/>
              <a:pPr>
                <a:defRPr/>
              </a:pPr>
              <a:t>‹#›</a:t>
            </a:fld>
            <a:endParaRPr lang="en-US" dirty="0"/>
          </a:p>
        </p:txBody>
      </p:sp>
    </p:spTree>
    <p:extLst>
      <p:ext uri="{BB962C8B-B14F-4D97-AF65-F5344CB8AC3E}">
        <p14:creationId xmlns:p14="http://schemas.microsoft.com/office/powerpoint/2010/main" val="582678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a:off x="47244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3366"/>
                </a:solidFill>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3067"/>
                </a:solidFill>
                <a:cs typeface="+mn-cs"/>
              </a:defRPr>
            </a:lvl1pPr>
          </a:lstStyle>
          <a:p>
            <a:pPr>
              <a:defRPr/>
            </a:pPr>
            <a:fld id="{CC141F91-D53D-465C-8CB7-6EA6426FD9B8}" type="slidenum">
              <a:rPr lang="en-US"/>
              <a:pPr>
                <a:defRPr/>
              </a:pPr>
              <a:t>‹#›</a:t>
            </a:fld>
            <a:endParaRPr lang="en-US" dirty="0"/>
          </a:p>
        </p:txBody>
      </p:sp>
      <p:sp>
        <p:nvSpPr>
          <p:cNvPr id="2" name="Line 7"/>
          <p:cNvSpPr>
            <a:spLocks noChangeShapeType="1"/>
          </p:cNvSpPr>
          <p:nvPr/>
        </p:nvSpPr>
        <p:spPr bwMode="auto">
          <a:xfrm>
            <a:off x="457200" y="6172200"/>
            <a:ext cx="8305800" cy="0"/>
          </a:xfrm>
          <a:prstGeom prst="line">
            <a:avLst/>
          </a:prstGeom>
          <a:noFill/>
          <a:ln w="28575">
            <a:solidFill>
              <a:srgbClr val="003067"/>
            </a:solidFill>
            <a:round/>
            <a:headEnd/>
            <a:tailEnd/>
          </a:ln>
        </p:spPr>
        <p:txBody>
          <a:bodyPr/>
          <a:lstStyle/>
          <a:p>
            <a:pPr>
              <a:defRPr/>
            </a:pPr>
            <a:endParaRPr lang="en-US" dirty="0"/>
          </a:p>
        </p:txBody>
      </p:sp>
      <p:pic>
        <p:nvPicPr>
          <p:cNvPr id="1031" name="Picture 9" descr="cu_logo"/>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23875" y="6238875"/>
            <a:ext cx="336232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ctr" rtl="0" eaLnBrk="0" fontAlgn="base" hangingPunct="0">
        <a:spcBef>
          <a:spcPct val="0"/>
        </a:spcBef>
        <a:spcAft>
          <a:spcPct val="0"/>
        </a:spcAft>
        <a:defRPr sz="4400">
          <a:solidFill>
            <a:srgbClr val="000099"/>
          </a:solidFill>
          <a:latin typeface="+mj-lt"/>
          <a:ea typeface="+mj-ea"/>
          <a:cs typeface="+mj-cs"/>
        </a:defRPr>
      </a:lvl1pPr>
      <a:lvl2pPr algn="ctr" rtl="0" eaLnBrk="0" fontAlgn="base" hangingPunct="0">
        <a:spcBef>
          <a:spcPct val="0"/>
        </a:spcBef>
        <a:spcAft>
          <a:spcPct val="0"/>
        </a:spcAft>
        <a:defRPr sz="4400">
          <a:solidFill>
            <a:srgbClr val="000099"/>
          </a:solidFill>
          <a:latin typeface="Georgia" pitchFamily="18" charset="0"/>
        </a:defRPr>
      </a:lvl2pPr>
      <a:lvl3pPr algn="ctr" rtl="0" eaLnBrk="0" fontAlgn="base" hangingPunct="0">
        <a:spcBef>
          <a:spcPct val="0"/>
        </a:spcBef>
        <a:spcAft>
          <a:spcPct val="0"/>
        </a:spcAft>
        <a:defRPr sz="4400">
          <a:solidFill>
            <a:srgbClr val="000099"/>
          </a:solidFill>
          <a:latin typeface="Georgia" pitchFamily="18" charset="0"/>
        </a:defRPr>
      </a:lvl3pPr>
      <a:lvl4pPr algn="ctr" rtl="0" eaLnBrk="0" fontAlgn="base" hangingPunct="0">
        <a:spcBef>
          <a:spcPct val="0"/>
        </a:spcBef>
        <a:spcAft>
          <a:spcPct val="0"/>
        </a:spcAft>
        <a:defRPr sz="4400">
          <a:solidFill>
            <a:srgbClr val="000099"/>
          </a:solidFill>
          <a:latin typeface="Georgia" pitchFamily="18" charset="0"/>
        </a:defRPr>
      </a:lvl4pPr>
      <a:lvl5pPr algn="ctr" rtl="0" eaLnBrk="0" fontAlgn="base" hangingPunct="0">
        <a:spcBef>
          <a:spcPct val="0"/>
        </a:spcBef>
        <a:spcAft>
          <a:spcPct val="0"/>
        </a:spcAft>
        <a:defRPr sz="4400">
          <a:solidFill>
            <a:srgbClr val="000099"/>
          </a:solidFill>
          <a:latin typeface="Georgia" pitchFamily="18" charset="0"/>
        </a:defRPr>
      </a:lvl5pPr>
      <a:lvl6pPr marL="457200" algn="ctr" rtl="0" fontAlgn="base">
        <a:spcBef>
          <a:spcPct val="0"/>
        </a:spcBef>
        <a:spcAft>
          <a:spcPct val="0"/>
        </a:spcAft>
        <a:defRPr sz="4400">
          <a:solidFill>
            <a:srgbClr val="000099"/>
          </a:solidFill>
          <a:latin typeface="Arial" charset="0"/>
        </a:defRPr>
      </a:lvl6pPr>
      <a:lvl7pPr marL="914400" algn="ctr" rtl="0" fontAlgn="base">
        <a:spcBef>
          <a:spcPct val="0"/>
        </a:spcBef>
        <a:spcAft>
          <a:spcPct val="0"/>
        </a:spcAft>
        <a:defRPr sz="4400">
          <a:solidFill>
            <a:srgbClr val="000099"/>
          </a:solidFill>
          <a:latin typeface="Arial" charset="0"/>
        </a:defRPr>
      </a:lvl7pPr>
      <a:lvl8pPr marL="1371600" algn="ctr" rtl="0" fontAlgn="base">
        <a:spcBef>
          <a:spcPct val="0"/>
        </a:spcBef>
        <a:spcAft>
          <a:spcPct val="0"/>
        </a:spcAft>
        <a:defRPr sz="4400">
          <a:solidFill>
            <a:srgbClr val="000099"/>
          </a:solidFill>
          <a:latin typeface="Arial" charset="0"/>
        </a:defRPr>
      </a:lvl8pPr>
      <a:lvl9pPr marL="1828800" algn="ctr" rtl="0" fontAlgn="base">
        <a:spcBef>
          <a:spcPct val="0"/>
        </a:spcBef>
        <a:spcAft>
          <a:spcPct val="0"/>
        </a:spcAft>
        <a:defRPr sz="4400">
          <a:solidFill>
            <a:srgbClr val="000099"/>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dirty="0"/>
              <a:t>6/15/12</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324D012-F067-4AAA-86DA-D04E314B06B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hf sldNum="0"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accessdata.fda.gov/scripts/cdrh/cfdocs/cfcfr/CFRSearch.cfm?FR=809.3"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fda.gov/medical-devices/products-and-medical-procedures/in-vitro-diagnostics" TargetMode="External"/><Relationship Id="rId2" Type="http://schemas.openxmlformats.org/officeDocument/2006/relationships/hyperlink" Target="https://www.fda.gov/regulatory-information/search-fda-guidance-documents/vitro-diagnostic-ivd-device-studies-frequently-asked-questions" TargetMode="External"/><Relationship Id="rId1" Type="http://schemas.openxmlformats.org/officeDocument/2006/relationships/slideLayout" Target="../slideLayouts/slideLayout2.xml"/><Relationship Id="rId4" Type="http://schemas.openxmlformats.org/officeDocument/2006/relationships/hyperlink" Target="https://www.genome.gov/about-genomics/policy-issues/Regulation-of-Genetic-Test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B8724-0CAE-45AC-B7A3-AC00CA74AB0F}"/>
              </a:ext>
            </a:extLst>
          </p:cNvPr>
          <p:cNvSpPr>
            <a:spLocks noGrp="1"/>
          </p:cNvSpPr>
          <p:nvPr>
            <p:ph type="ctrTitle"/>
          </p:nvPr>
        </p:nvSpPr>
        <p:spPr>
          <a:xfrm>
            <a:off x="685800" y="2130425"/>
            <a:ext cx="7772400" cy="1984375"/>
          </a:xfrm>
        </p:spPr>
        <p:txBody>
          <a:bodyPr/>
          <a:lstStyle/>
          <a:p>
            <a:r>
              <a:rPr lang="en-US" sz="4000" dirty="0"/>
              <a:t>Research with Medical Devices/ In-Vitro Diagnostic Tests (IVDs)</a:t>
            </a:r>
          </a:p>
        </p:txBody>
      </p:sp>
      <p:sp>
        <p:nvSpPr>
          <p:cNvPr id="3" name="Subtitle 2">
            <a:extLst>
              <a:ext uri="{FF2B5EF4-FFF2-40B4-BE49-F238E27FC236}">
                <a16:creationId xmlns:a16="http://schemas.microsoft.com/office/drawing/2014/main" id="{A89D1BCD-7E3D-4184-8291-281A7DFDEB00}"/>
              </a:ext>
            </a:extLst>
          </p:cNvPr>
          <p:cNvSpPr>
            <a:spLocks noGrp="1"/>
          </p:cNvSpPr>
          <p:nvPr>
            <p:ph type="subTitle" idx="1"/>
          </p:nvPr>
        </p:nvSpPr>
        <p:spPr>
          <a:xfrm>
            <a:off x="1371600" y="4334510"/>
            <a:ext cx="6400800" cy="542290"/>
          </a:xfrm>
        </p:spPr>
        <p:txBody>
          <a:bodyPr/>
          <a:lstStyle/>
          <a:p>
            <a:r>
              <a:rPr lang="en-US" sz="2000" b="1" dirty="0">
                <a:solidFill>
                  <a:srgbClr val="000099"/>
                </a:solidFill>
              </a:rPr>
              <a:t>March 17, 2022</a:t>
            </a:r>
          </a:p>
          <a:p>
            <a:endParaRPr lang="en-US" sz="2000" b="1" dirty="0"/>
          </a:p>
        </p:txBody>
      </p:sp>
      <p:pic>
        <p:nvPicPr>
          <p:cNvPr id="4" name="Picture 3">
            <a:extLst>
              <a:ext uri="{FF2B5EF4-FFF2-40B4-BE49-F238E27FC236}">
                <a16:creationId xmlns:a16="http://schemas.microsoft.com/office/drawing/2014/main" id="{453A8955-A922-40ED-8A32-6FB97A17532E}"/>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990600" y="685800"/>
            <a:ext cx="2880360" cy="767715"/>
          </a:xfrm>
          <a:prstGeom prst="rect">
            <a:avLst/>
          </a:prstGeom>
        </p:spPr>
      </p:pic>
      <p:sp>
        <p:nvSpPr>
          <p:cNvPr id="5" name="Subtitle 2">
            <a:extLst>
              <a:ext uri="{FF2B5EF4-FFF2-40B4-BE49-F238E27FC236}">
                <a16:creationId xmlns:a16="http://schemas.microsoft.com/office/drawing/2014/main" id="{13CDFF74-5AB1-4070-93D4-FF17C9C4C41E}"/>
              </a:ext>
            </a:extLst>
          </p:cNvPr>
          <p:cNvSpPr txBox="1">
            <a:spLocks/>
          </p:cNvSpPr>
          <p:nvPr/>
        </p:nvSpPr>
        <p:spPr bwMode="auto">
          <a:xfrm>
            <a:off x="5181600" y="5486400"/>
            <a:ext cx="3429000" cy="542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gn="r"/>
            <a:r>
              <a:rPr lang="en-US" sz="2000" kern="0" dirty="0">
                <a:solidFill>
                  <a:srgbClr val="000099"/>
                </a:solidFill>
              </a:rPr>
              <a:t>Laurence Butaud-Rebbaa</a:t>
            </a:r>
          </a:p>
          <a:p>
            <a:endParaRPr lang="en-US" sz="2000" b="1" kern="0" dirty="0"/>
          </a:p>
        </p:txBody>
      </p:sp>
    </p:spTree>
    <p:extLst>
      <p:ext uri="{BB962C8B-B14F-4D97-AF65-F5344CB8AC3E}">
        <p14:creationId xmlns:p14="http://schemas.microsoft.com/office/powerpoint/2010/main" val="1035680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86668-D42A-470D-8F97-C68FC43FD426}"/>
              </a:ext>
            </a:extLst>
          </p:cNvPr>
          <p:cNvSpPr>
            <a:spLocks noGrp="1"/>
          </p:cNvSpPr>
          <p:nvPr>
            <p:ph type="title"/>
          </p:nvPr>
        </p:nvSpPr>
        <p:spPr/>
        <p:txBody>
          <a:bodyPr/>
          <a:lstStyle/>
          <a:p>
            <a:r>
              <a:rPr lang="en-US" sz="3600" dirty="0"/>
              <a:t>Significant Risk Studies</a:t>
            </a:r>
          </a:p>
        </p:txBody>
      </p:sp>
      <p:sp>
        <p:nvSpPr>
          <p:cNvPr id="3" name="Content Placeholder 2">
            <a:extLst>
              <a:ext uri="{FF2B5EF4-FFF2-40B4-BE49-F238E27FC236}">
                <a16:creationId xmlns:a16="http://schemas.microsoft.com/office/drawing/2014/main" id="{514A948D-6C9D-4E0A-9157-D46A781E8C37}"/>
              </a:ext>
            </a:extLst>
          </p:cNvPr>
          <p:cNvSpPr>
            <a:spLocks noGrp="1"/>
          </p:cNvSpPr>
          <p:nvPr>
            <p:ph idx="1"/>
          </p:nvPr>
        </p:nvSpPr>
        <p:spPr/>
        <p:txBody>
          <a:bodyPr/>
          <a:lstStyle/>
          <a:p>
            <a:r>
              <a:rPr lang="en-US" sz="1800" dirty="0"/>
              <a:t>The sponsor must submit an </a:t>
            </a:r>
            <a:r>
              <a:rPr lang="en-US" sz="1800" b="1" dirty="0"/>
              <a:t>IDE application to FDA </a:t>
            </a:r>
            <a:r>
              <a:rPr lang="en-US" sz="1800" dirty="0"/>
              <a:t>and obtain the agency’s approval of the study.</a:t>
            </a:r>
          </a:p>
          <a:p>
            <a:pPr marL="0" indent="0">
              <a:buNone/>
            </a:pPr>
            <a:endParaRPr lang="en-US" sz="1800" dirty="0"/>
          </a:p>
          <a:p>
            <a:r>
              <a:rPr lang="en-US" sz="1800" dirty="0"/>
              <a:t>IDE will not be in effect until 30 days after the FDA receives the application</a:t>
            </a:r>
          </a:p>
          <a:p>
            <a:endParaRPr lang="en-US" sz="1800" dirty="0"/>
          </a:p>
          <a:p>
            <a:r>
              <a:rPr lang="en-US" sz="1800" dirty="0"/>
              <a:t>The application may be:</a:t>
            </a:r>
          </a:p>
          <a:p>
            <a:pPr lvl="1"/>
            <a:r>
              <a:rPr lang="en-US" sz="1800" dirty="0"/>
              <a:t>Approved</a:t>
            </a:r>
          </a:p>
          <a:p>
            <a:pPr lvl="1"/>
            <a:r>
              <a:rPr lang="en-US" sz="1800" dirty="0"/>
              <a:t>Approved with conditions</a:t>
            </a:r>
          </a:p>
          <a:p>
            <a:pPr lvl="1"/>
            <a:r>
              <a:rPr lang="en-US" sz="1800" dirty="0"/>
              <a:t>Disapproved</a:t>
            </a:r>
          </a:p>
        </p:txBody>
      </p:sp>
    </p:spTree>
    <p:extLst>
      <p:ext uri="{BB962C8B-B14F-4D97-AF65-F5344CB8AC3E}">
        <p14:creationId xmlns:p14="http://schemas.microsoft.com/office/powerpoint/2010/main" val="1879933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F0DAE-E853-445E-BCD7-722EF1DAD779}"/>
              </a:ext>
            </a:extLst>
          </p:cNvPr>
          <p:cNvSpPr>
            <a:spLocks noGrp="1"/>
          </p:cNvSpPr>
          <p:nvPr>
            <p:ph type="title"/>
          </p:nvPr>
        </p:nvSpPr>
        <p:spPr/>
        <p:txBody>
          <a:bodyPr/>
          <a:lstStyle/>
          <a:p>
            <a:r>
              <a:rPr lang="en-US" sz="3600" dirty="0"/>
              <a:t>Non Significant Risk Studies</a:t>
            </a:r>
          </a:p>
        </p:txBody>
      </p:sp>
      <p:sp>
        <p:nvSpPr>
          <p:cNvPr id="3" name="Content Placeholder 2">
            <a:extLst>
              <a:ext uri="{FF2B5EF4-FFF2-40B4-BE49-F238E27FC236}">
                <a16:creationId xmlns:a16="http://schemas.microsoft.com/office/drawing/2014/main" id="{03118C25-3E23-4602-A79F-19BC843AA98A}"/>
              </a:ext>
            </a:extLst>
          </p:cNvPr>
          <p:cNvSpPr>
            <a:spLocks noGrp="1"/>
          </p:cNvSpPr>
          <p:nvPr>
            <p:ph idx="1"/>
          </p:nvPr>
        </p:nvSpPr>
        <p:spPr/>
        <p:txBody>
          <a:bodyPr/>
          <a:lstStyle/>
          <a:p>
            <a:pPr>
              <a:buFont typeface="Arial" panose="020B0604020202020204" pitchFamily="34" charset="0"/>
              <a:buChar char="•"/>
            </a:pPr>
            <a:r>
              <a:rPr lang="en-US" sz="1800" dirty="0"/>
              <a:t>NSR studies are considered to have an approved IDE therefore an IDE </a:t>
            </a:r>
            <a:r>
              <a:rPr lang="en-US" sz="1800" b="1" dirty="0"/>
              <a:t>application to FDA is not needed</a:t>
            </a:r>
            <a:r>
              <a:rPr lang="en-US" sz="1800" dirty="0"/>
              <a:t>.</a:t>
            </a:r>
          </a:p>
          <a:p>
            <a:pPr>
              <a:buFont typeface="Arial" panose="020B0604020202020204" pitchFamily="34" charset="0"/>
              <a:buChar char="•"/>
            </a:pPr>
            <a:endParaRPr lang="en-US" sz="1800" dirty="0"/>
          </a:p>
          <a:p>
            <a:pPr>
              <a:buFont typeface="Arial" panose="020B0604020202020204" pitchFamily="34" charset="0"/>
              <a:buChar char="•"/>
            </a:pPr>
            <a:r>
              <a:rPr lang="en-US" sz="1800" dirty="0"/>
              <a:t>The IRB serves as the FDA’s surrogate for review, approval, and continuing review of the NSR device studies.</a:t>
            </a:r>
          </a:p>
          <a:p>
            <a:pPr>
              <a:buFont typeface="Arial" panose="020B0604020202020204" pitchFamily="34" charset="0"/>
              <a:buChar char="•"/>
            </a:pPr>
            <a:endParaRPr lang="en-US" sz="1800" dirty="0"/>
          </a:p>
          <a:p>
            <a:pPr>
              <a:buFont typeface="Arial" panose="020B0604020202020204" pitchFamily="34" charset="0"/>
              <a:buChar char="•"/>
            </a:pPr>
            <a:r>
              <a:rPr lang="en-US" sz="1800" dirty="0"/>
              <a:t>NSR device studies must follow the abbreviated requirements at 21 CFR 812.2(b).   These abbreviated requirements address labeling, IRB approval, informed consent, monitoring, records, reports, and prohibition against promotion. However, there is no need to make progress reports or final reports to FDA.</a:t>
            </a:r>
          </a:p>
          <a:p>
            <a:pPr marL="0" indent="0">
              <a:buNone/>
            </a:pPr>
            <a:endParaRPr lang="en-US" dirty="0"/>
          </a:p>
        </p:txBody>
      </p:sp>
    </p:spTree>
    <p:extLst>
      <p:ext uri="{BB962C8B-B14F-4D97-AF65-F5344CB8AC3E}">
        <p14:creationId xmlns:p14="http://schemas.microsoft.com/office/powerpoint/2010/main" val="3266743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B12B8-9F98-422C-B094-BB343476EF05}"/>
              </a:ext>
            </a:extLst>
          </p:cNvPr>
          <p:cNvSpPr>
            <a:spLocks noGrp="1"/>
          </p:cNvSpPr>
          <p:nvPr>
            <p:ph type="title"/>
          </p:nvPr>
        </p:nvSpPr>
        <p:spPr/>
        <p:txBody>
          <a:bodyPr/>
          <a:lstStyle/>
          <a:p>
            <a:r>
              <a:rPr lang="en-US" sz="3600" dirty="0"/>
              <a:t>What are In Vitro Diagnostic (IVD) devices?</a:t>
            </a:r>
          </a:p>
        </p:txBody>
      </p:sp>
      <p:sp>
        <p:nvSpPr>
          <p:cNvPr id="3" name="Content Placeholder 2">
            <a:extLst>
              <a:ext uri="{FF2B5EF4-FFF2-40B4-BE49-F238E27FC236}">
                <a16:creationId xmlns:a16="http://schemas.microsoft.com/office/drawing/2014/main" id="{F77315C6-C1DF-4237-9FBE-E48145006863}"/>
              </a:ext>
            </a:extLst>
          </p:cNvPr>
          <p:cNvSpPr>
            <a:spLocks noGrp="1"/>
          </p:cNvSpPr>
          <p:nvPr>
            <p:ph idx="1"/>
          </p:nvPr>
        </p:nvSpPr>
        <p:spPr/>
        <p:txBody>
          <a:bodyPr/>
          <a:lstStyle/>
          <a:p>
            <a:r>
              <a:rPr lang="en-US" sz="1800" b="1" dirty="0"/>
              <a:t>Definition:</a:t>
            </a:r>
            <a:r>
              <a:rPr lang="en-US" sz="1800" dirty="0"/>
              <a:t> In vitro diagnostic products are those </a:t>
            </a:r>
            <a:r>
              <a:rPr lang="en-US" sz="1800" u="sng" dirty="0"/>
              <a:t>reagents, instruments, and systems </a:t>
            </a:r>
            <a:r>
              <a:rPr lang="en-US" sz="1800" dirty="0"/>
              <a:t>intended for use in diagnosis of disease or other conditions, including a determination of the state of health, in order to cure, mitigate, treat, or prevent disease or its sequelae. </a:t>
            </a:r>
            <a:r>
              <a:rPr lang="en-US" sz="1800" b="1" dirty="0"/>
              <a:t>Such products are intended for use in the collection, preparation, and examination of specimens taken from the human body</a:t>
            </a:r>
            <a:r>
              <a:rPr lang="en-US" sz="1800" dirty="0"/>
              <a:t>. [</a:t>
            </a:r>
            <a:r>
              <a:rPr lang="en-US" sz="1800" u="sng" dirty="0">
                <a:hlinkClick r:id="rId2"/>
              </a:rPr>
              <a:t>21 CFR 809.3</a:t>
            </a:r>
            <a:r>
              <a:rPr lang="en-US" sz="1800" dirty="0"/>
              <a:t>]</a:t>
            </a:r>
          </a:p>
          <a:p>
            <a:pPr marL="0" indent="0">
              <a:buNone/>
            </a:pPr>
            <a:endParaRPr lang="en-US" sz="1800" dirty="0"/>
          </a:p>
          <a:p>
            <a:pPr marL="0" indent="0">
              <a:buNone/>
            </a:pPr>
            <a:endParaRPr lang="en-US" dirty="0"/>
          </a:p>
        </p:txBody>
      </p:sp>
    </p:spTree>
    <p:extLst>
      <p:ext uri="{BB962C8B-B14F-4D97-AF65-F5344CB8AC3E}">
        <p14:creationId xmlns:p14="http://schemas.microsoft.com/office/powerpoint/2010/main" val="558950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AA6BE-F84A-42A5-B81F-4337E552FE40}"/>
              </a:ext>
            </a:extLst>
          </p:cNvPr>
          <p:cNvSpPr>
            <a:spLocks noGrp="1"/>
          </p:cNvSpPr>
          <p:nvPr>
            <p:ph type="title"/>
          </p:nvPr>
        </p:nvSpPr>
        <p:spPr/>
        <p:txBody>
          <a:bodyPr/>
          <a:lstStyle/>
          <a:p>
            <a:r>
              <a:rPr lang="en-US" sz="3600" dirty="0"/>
              <a:t>IVDs are medical devices</a:t>
            </a:r>
          </a:p>
        </p:txBody>
      </p:sp>
      <p:sp>
        <p:nvSpPr>
          <p:cNvPr id="3" name="Content Placeholder 2">
            <a:extLst>
              <a:ext uri="{FF2B5EF4-FFF2-40B4-BE49-F238E27FC236}">
                <a16:creationId xmlns:a16="http://schemas.microsoft.com/office/drawing/2014/main" id="{AA73ACCD-398B-403F-92FC-8369418F890D}"/>
              </a:ext>
            </a:extLst>
          </p:cNvPr>
          <p:cNvSpPr>
            <a:spLocks noGrp="1"/>
          </p:cNvSpPr>
          <p:nvPr>
            <p:ph idx="1"/>
          </p:nvPr>
        </p:nvSpPr>
        <p:spPr/>
        <p:txBody>
          <a:bodyPr/>
          <a:lstStyle/>
          <a:p>
            <a:r>
              <a:rPr lang="en-US" sz="1800" b="1" dirty="0"/>
              <a:t>Regulatory Authority:</a:t>
            </a:r>
            <a:r>
              <a:rPr lang="en-US" sz="1800" dirty="0"/>
              <a:t> IVDs are </a:t>
            </a:r>
            <a:r>
              <a:rPr lang="en-US" sz="1800" b="1" i="1" dirty="0"/>
              <a:t>devices</a:t>
            </a:r>
            <a:r>
              <a:rPr lang="en-US" sz="1800" dirty="0"/>
              <a:t> as defined in section 201(h) of the Federal Food, Drug, and Cosmetic Act, and may also be </a:t>
            </a:r>
            <a:r>
              <a:rPr lang="en-US" sz="1800" i="1" dirty="0"/>
              <a:t>biological products</a:t>
            </a:r>
            <a:r>
              <a:rPr lang="en-US" sz="1800" dirty="0"/>
              <a:t> subject to section 351 of the Public Health Service Act. Like other medical devices, IVDs are subject to premarket and post market controls. </a:t>
            </a:r>
          </a:p>
          <a:p>
            <a:pPr marL="0" indent="0">
              <a:buNone/>
            </a:pPr>
            <a:endParaRPr lang="en-US" sz="1800" dirty="0"/>
          </a:p>
          <a:p>
            <a:r>
              <a:rPr lang="en-US" sz="1800" dirty="0"/>
              <a:t>IVDs are generally also subject to categorization under the Clinical Laboratory Improvement Amendments (CLIA '88) of 1988 through Centers for Medicare &amp; Medicaid Services (CMS). The objective of CLIA is to determine clinical testing quality, including verification of the procedures used and the qualifications of the technicians processing the tests.</a:t>
            </a:r>
          </a:p>
          <a:p>
            <a:endParaRPr lang="en-US" dirty="0"/>
          </a:p>
        </p:txBody>
      </p:sp>
    </p:spTree>
    <p:extLst>
      <p:ext uri="{BB962C8B-B14F-4D97-AF65-F5344CB8AC3E}">
        <p14:creationId xmlns:p14="http://schemas.microsoft.com/office/powerpoint/2010/main" val="3328163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B12B8-9F98-422C-B094-BB343476EF05}"/>
              </a:ext>
            </a:extLst>
          </p:cNvPr>
          <p:cNvSpPr>
            <a:spLocks noGrp="1"/>
          </p:cNvSpPr>
          <p:nvPr>
            <p:ph type="title"/>
          </p:nvPr>
        </p:nvSpPr>
        <p:spPr/>
        <p:txBody>
          <a:bodyPr/>
          <a:lstStyle/>
          <a:p>
            <a:r>
              <a:rPr lang="en-US" sz="3600" dirty="0"/>
              <a:t>IVDs are medical devices</a:t>
            </a:r>
          </a:p>
        </p:txBody>
      </p:sp>
      <p:sp>
        <p:nvSpPr>
          <p:cNvPr id="3" name="Content Placeholder 2">
            <a:extLst>
              <a:ext uri="{FF2B5EF4-FFF2-40B4-BE49-F238E27FC236}">
                <a16:creationId xmlns:a16="http://schemas.microsoft.com/office/drawing/2014/main" id="{F77315C6-C1DF-4237-9FBE-E48145006863}"/>
              </a:ext>
            </a:extLst>
          </p:cNvPr>
          <p:cNvSpPr>
            <a:spLocks noGrp="1"/>
          </p:cNvSpPr>
          <p:nvPr>
            <p:ph idx="1"/>
          </p:nvPr>
        </p:nvSpPr>
        <p:spPr>
          <a:xfrm>
            <a:off x="438150" y="1166018"/>
            <a:ext cx="8229600" cy="5158582"/>
          </a:xfrm>
        </p:spPr>
        <p:txBody>
          <a:bodyPr/>
          <a:lstStyle/>
          <a:p>
            <a:pPr>
              <a:buFont typeface="Wingdings" panose="05000000000000000000" pitchFamily="2" charset="2"/>
              <a:buChar char="Ø"/>
            </a:pPr>
            <a:r>
              <a:rPr lang="en-US" sz="1600" dirty="0"/>
              <a:t>Most medical devices function on or in a patient (</a:t>
            </a:r>
            <a:r>
              <a:rPr lang="en-US" sz="1600" i="1" dirty="0"/>
              <a:t>bandages, implants</a:t>
            </a:r>
            <a:r>
              <a:rPr lang="en-US" sz="1600" dirty="0"/>
              <a:t>). In contrast, IVDs include products used to collect specimens, or to prepare or examine specimens (e.g., blood, serum, urine, spinal fluid, tissue samples) after they are removed from the human body.</a:t>
            </a:r>
          </a:p>
          <a:p>
            <a:pPr marL="0" indent="0">
              <a:buNone/>
            </a:pPr>
            <a:endParaRPr lang="en-US" sz="1600" dirty="0"/>
          </a:p>
          <a:p>
            <a:pPr>
              <a:buFont typeface="Wingdings" panose="05000000000000000000" pitchFamily="2" charset="2"/>
              <a:buChar char="Ø"/>
            </a:pPr>
            <a:r>
              <a:rPr lang="en-US" sz="1600" dirty="0"/>
              <a:t>The FDA classification also applies to IVD products and Laboratory Developed Tests (LDTs), into Class I (low-risk to patients if test is inaccurate), Class II (intermediate-risk), or Class III (high-risk </a:t>
            </a:r>
            <a:r>
              <a:rPr lang="en-US" sz="1600" i="1" dirty="0"/>
              <a:t>– for example a genetic test used to select cancer therapies</a:t>
            </a:r>
            <a:r>
              <a:rPr lang="en-US" sz="1600" dirty="0"/>
              <a:t>) according to the level of regulatory control that is necessary to reasonably assure safety and effectiveness.</a:t>
            </a:r>
          </a:p>
          <a:p>
            <a:pPr marL="0" indent="0">
              <a:buNone/>
            </a:pPr>
            <a:endParaRPr lang="en-US" sz="1600" dirty="0"/>
          </a:p>
          <a:p>
            <a:pPr>
              <a:buFont typeface="Wingdings" panose="05000000000000000000" pitchFamily="2" charset="2"/>
              <a:buChar char="Ø"/>
            </a:pPr>
            <a:r>
              <a:rPr lang="en-US" sz="1600" dirty="0"/>
              <a:t>Before 2014 the FDA has generally not enforced </a:t>
            </a:r>
            <a:r>
              <a:rPr lang="en-US" sz="1600" b="1" dirty="0"/>
              <a:t>premarket review </a:t>
            </a:r>
            <a:r>
              <a:rPr lang="en-US" sz="1600" dirty="0"/>
              <a:t>and other applicable FDA requirements because LDTs were relatively simple lab tests and generally available on a limited basis. LDTs have evolved and the FDA reconsidered its policy of enforcement discretion for LDTs and published draft guidance in 2014. </a:t>
            </a:r>
          </a:p>
          <a:p>
            <a:pPr>
              <a:buFont typeface="Wingdings" panose="05000000000000000000" pitchFamily="2" charset="2"/>
              <a:buChar char="Ø"/>
            </a:pPr>
            <a:endParaRPr lang="en-US" sz="1600" dirty="0"/>
          </a:p>
          <a:p>
            <a:pPr marL="0" indent="0">
              <a:buNone/>
            </a:pPr>
            <a:endParaRPr lang="en-US" sz="2400" dirty="0"/>
          </a:p>
        </p:txBody>
      </p:sp>
    </p:spTree>
    <p:extLst>
      <p:ext uri="{BB962C8B-B14F-4D97-AF65-F5344CB8AC3E}">
        <p14:creationId xmlns:p14="http://schemas.microsoft.com/office/powerpoint/2010/main" val="1928590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C5D00-E9EA-4D02-A31C-0B22D26805D6}"/>
              </a:ext>
            </a:extLst>
          </p:cNvPr>
          <p:cNvSpPr>
            <a:spLocks noGrp="1"/>
          </p:cNvSpPr>
          <p:nvPr>
            <p:ph type="title"/>
          </p:nvPr>
        </p:nvSpPr>
        <p:spPr/>
        <p:txBody>
          <a:bodyPr/>
          <a:lstStyle/>
          <a:p>
            <a:r>
              <a:rPr lang="en-US" sz="3600" dirty="0"/>
              <a:t>Example of IVDs</a:t>
            </a:r>
          </a:p>
        </p:txBody>
      </p:sp>
      <p:sp>
        <p:nvSpPr>
          <p:cNvPr id="3" name="Content Placeholder 2">
            <a:extLst>
              <a:ext uri="{FF2B5EF4-FFF2-40B4-BE49-F238E27FC236}">
                <a16:creationId xmlns:a16="http://schemas.microsoft.com/office/drawing/2014/main" id="{A872EA58-FD7F-4EE8-9788-C754AD95017F}"/>
              </a:ext>
            </a:extLst>
          </p:cNvPr>
          <p:cNvSpPr>
            <a:spLocks noGrp="1"/>
          </p:cNvSpPr>
          <p:nvPr>
            <p:ph idx="1"/>
          </p:nvPr>
        </p:nvSpPr>
        <p:spPr/>
        <p:txBody>
          <a:bodyPr/>
          <a:lstStyle/>
          <a:p>
            <a:r>
              <a:rPr lang="en-US" sz="1800" dirty="0"/>
              <a:t>IVDs may include:</a:t>
            </a:r>
          </a:p>
          <a:p>
            <a:pPr marL="0" indent="0">
              <a:buNone/>
            </a:pPr>
            <a:endParaRPr lang="en-US" sz="1800" dirty="0"/>
          </a:p>
          <a:p>
            <a:pPr>
              <a:buFont typeface="Wingdings" panose="05000000000000000000" pitchFamily="2" charset="2"/>
              <a:buChar char="Ø"/>
            </a:pPr>
            <a:r>
              <a:rPr lang="en-US" sz="1800" dirty="0"/>
              <a:t>Next generation sequencing tests, which scan a person’s DNA to detect genomic variations. When reviewing genomic tests, FDA considers the entire pipeline, from sample to test report generation, to be a single device. </a:t>
            </a:r>
          </a:p>
          <a:p>
            <a:pPr marL="0" indent="0">
              <a:buNone/>
            </a:pPr>
            <a:endParaRPr lang="en-US" sz="1800" dirty="0"/>
          </a:p>
          <a:p>
            <a:pPr>
              <a:buFont typeface="Wingdings" panose="05000000000000000000" pitchFamily="2" charset="2"/>
              <a:buChar char="Ø"/>
            </a:pPr>
            <a:r>
              <a:rPr lang="en-US" sz="1800" dirty="0"/>
              <a:t>Some tests (reagents/assays) are used in laboratory or other health professional settings and other tests are for consumers to use at home.</a:t>
            </a:r>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7729153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B12B8-9F98-422C-B094-BB343476EF05}"/>
              </a:ext>
            </a:extLst>
          </p:cNvPr>
          <p:cNvSpPr>
            <a:spLocks noGrp="1"/>
          </p:cNvSpPr>
          <p:nvPr>
            <p:ph type="title"/>
          </p:nvPr>
        </p:nvSpPr>
        <p:spPr/>
        <p:txBody>
          <a:bodyPr/>
          <a:lstStyle/>
          <a:p>
            <a:r>
              <a:rPr lang="en-US" sz="3600" dirty="0"/>
              <a:t>Regulatory Definitions</a:t>
            </a:r>
          </a:p>
        </p:txBody>
      </p:sp>
      <p:sp>
        <p:nvSpPr>
          <p:cNvPr id="3" name="Content Placeholder 2">
            <a:extLst>
              <a:ext uri="{FF2B5EF4-FFF2-40B4-BE49-F238E27FC236}">
                <a16:creationId xmlns:a16="http://schemas.microsoft.com/office/drawing/2014/main" id="{F77315C6-C1DF-4237-9FBE-E48145006863}"/>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p:txBody>
      </p:sp>
      <p:sp>
        <p:nvSpPr>
          <p:cNvPr id="4" name="Rectangle 3">
            <a:extLst>
              <a:ext uri="{FF2B5EF4-FFF2-40B4-BE49-F238E27FC236}">
                <a16:creationId xmlns:a16="http://schemas.microsoft.com/office/drawing/2014/main" id="{484308E3-0902-4C83-AD72-780BE1089407}"/>
              </a:ext>
            </a:extLst>
          </p:cNvPr>
          <p:cNvSpPr/>
          <p:nvPr/>
        </p:nvSpPr>
        <p:spPr>
          <a:xfrm>
            <a:off x="457200" y="1417638"/>
            <a:ext cx="8229600" cy="4308872"/>
          </a:xfrm>
          <a:prstGeom prst="rect">
            <a:avLst/>
          </a:prstGeom>
        </p:spPr>
        <p:txBody>
          <a:bodyPr wrap="square">
            <a:spAutoFit/>
          </a:bodyPr>
          <a:lstStyle/>
          <a:p>
            <a:r>
              <a:rPr lang="en-US" dirty="0">
                <a:latin typeface="+mn-lt"/>
              </a:rPr>
              <a:t>A clinical investigation is any experiment that involves a test article and one or more human subjects, and that either requires prior submission to the FDA or when the results will be used to support an application for a research or marketing permit. </a:t>
            </a:r>
          </a:p>
          <a:p>
            <a:endParaRPr lang="en-US" dirty="0">
              <a:latin typeface="+mn-lt"/>
            </a:endParaRPr>
          </a:p>
          <a:p>
            <a:r>
              <a:rPr lang="en-US" dirty="0">
                <a:latin typeface="+mn-lt"/>
              </a:rPr>
              <a:t>IVDs are </a:t>
            </a:r>
            <a:r>
              <a:rPr lang="en-US" b="1" dirty="0">
                <a:latin typeface="+mn-lt"/>
              </a:rPr>
              <a:t>test articles </a:t>
            </a:r>
            <a:r>
              <a:rPr lang="en-US" dirty="0">
                <a:latin typeface="+mn-lt"/>
              </a:rPr>
              <a:t>under Food and Drug Administration regulations and are subject to FDA regulations governing investigational devices (IDE regulations). </a:t>
            </a:r>
          </a:p>
          <a:p>
            <a:endParaRPr lang="en-US" dirty="0">
              <a:latin typeface="+mn-lt"/>
            </a:endParaRPr>
          </a:p>
          <a:p>
            <a:r>
              <a:rPr lang="en-US" dirty="0">
                <a:latin typeface="+mn-lt"/>
              </a:rPr>
              <a:t>Under FDA’s regulations governing the conduct of IVD device studies, the definition of "subject" includes individuals on whose specimens an investigational device is used [</a:t>
            </a:r>
            <a:r>
              <a:rPr lang="en-US" dirty="0">
                <a:solidFill>
                  <a:schemeClr val="accent2"/>
                </a:solidFill>
                <a:latin typeface="+mn-lt"/>
              </a:rPr>
              <a:t>see 21 CFR 812.3(p)]. </a:t>
            </a:r>
            <a:r>
              <a:rPr lang="en-US" dirty="0">
                <a:latin typeface="+mn-lt"/>
              </a:rPr>
              <a:t>As a result, an IVD study using human specimens involves human subjects.</a:t>
            </a:r>
          </a:p>
          <a:p>
            <a:endParaRPr lang="en-US" dirty="0">
              <a:latin typeface="+mn-lt"/>
            </a:endParaRPr>
          </a:p>
          <a:p>
            <a:r>
              <a:rPr lang="en-US" dirty="0">
                <a:latin typeface="+mn-lt"/>
              </a:rPr>
              <a:t>Per FDA, </a:t>
            </a:r>
            <a:r>
              <a:rPr lang="en-US" b="1" dirty="0">
                <a:latin typeface="+mn-lt"/>
              </a:rPr>
              <a:t>if the ultimate goal </a:t>
            </a:r>
            <a:r>
              <a:rPr lang="en-US" dirty="0">
                <a:latin typeface="+mn-lt"/>
              </a:rPr>
              <a:t>of an assay under development is to diagnose, cure, treat, mitigate, or prevent disease, then once any human specimens are being used, </a:t>
            </a:r>
            <a:r>
              <a:rPr lang="en-US" b="1" dirty="0">
                <a:latin typeface="+mn-lt"/>
              </a:rPr>
              <a:t>the investigational device exemption (IDE) regulation (21 CFR Part 812) must be applied.</a:t>
            </a:r>
          </a:p>
          <a:p>
            <a:endParaRPr lang="en-US" sz="1800" dirty="0">
              <a:latin typeface="+mj-lt"/>
            </a:endParaRPr>
          </a:p>
        </p:txBody>
      </p:sp>
    </p:spTree>
    <p:extLst>
      <p:ext uri="{BB962C8B-B14F-4D97-AF65-F5344CB8AC3E}">
        <p14:creationId xmlns:p14="http://schemas.microsoft.com/office/powerpoint/2010/main" val="41170883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D794E1-1C2D-4B5E-8F67-8167BC0F0621}"/>
              </a:ext>
            </a:extLst>
          </p:cNvPr>
          <p:cNvSpPr>
            <a:spLocks noGrp="1"/>
          </p:cNvSpPr>
          <p:nvPr>
            <p:ph idx="1"/>
          </p:nvPr>
        </p:nvSpPr>
        <p:spPr>
          <a:xfrm>
            <a:off x="400050" y="1171574"/>
            <a:ext cx="8324850" cy="5000625"/>
          </a:xfrm>
        </p:spPr>
        <p:txBody>
          <a:bodyPr/>
          <a:lstStyle/>
          <a:p>
            <a:r>
              <a:rPr lang="en-US" sz="1600" dirty="0"/>
              <a:t>When using an IVD/assay, FDA recommend </a:t>
            </a:r>
            <a:r>
              <a:rPr lang="en-US" sz="1600" b="1" dirty="0"/>
              <a:t>that the investigator/sponsor consider the applicability of the IDE regulation to the study and whether an IDE is needed.</a:t>
            </a:r>
          </a:p>
          <a:p>
            <a:pPr marL="0" indent="0">
              <a:buNone/>
            </a:pPr>
            <a:endParaRPr lang="en-US" sz="1600" dirty="0"/>
          </a:p>
          <a:p>
            <a:r>
              <a:rPr lang="en-US" sz="1600" dirty="0"/>
              <a:t>The FDA recommend to begin with the exemptions in </a:t>
            </a:r>
            <a:r>
              <a:rPr lang="en-US" sz="1600" b="1" dirty="0"/>
              <a:t>21 CFR 812.2(c). </a:t>
            </a:r>
            <a:r>
              <a:rPr lang="en-US" sz="1600" dirty="0"/>
              <a:t>If the proposed IVD study fits </a:t>
            </a:r>
            <a:r>
              <a:rPr lang="en-US" sz="1600" b="1" dirty="0"/>
              <a:t>any one </a:t>
            </a:r>
            <a:r>
              <a:rPr lang="en-US" sz="1600" dirty="0"/>
              <a:t>of the three following categories, the study is exempt from most provisions of the IDE regulation:</a:t>
            </a:r>
          </a:p>
          <a:p>
            <a:pPr marL="0" indent="0">
              <a:buNone/>
            </a:pPr>
            <a:r>
              <a:rPr lang="en-US" sz="1600" dirty="0"/>
              <a:t>	</a:t>
            </a:r>
            <a:r>
              <a:rPr lang="en-US" sz="1600" b="1" dirty="0"/>
              <a:t>1.  </a:t>
            </a:r>
            <a:r>
              <a:rPr lang="en-US" sz="1600" dirty="0"/>
              <a:t>Includes an </a:t>
            </a:r>
            <a:r>
              <a:rPr lang="en-US" sz="1600" b="1" dirty="0"/>
              <a:t>older device</a:t>
            </a:r>
            <a:r>
              <a:rPr lang="en-US" sz="1600" dirty="0"/>
              <a:t>: A device in commercial distribution (legally 	marketed in the U.S.) immediately before May 28, 1976, when used or 		investigated in accordance with the indications in the labeling that were in effect 	at that time</a:t>
            </a:r>
            <a:endParaRPr lang="en-US" sz="1600" b="1" dirty="0"/>
          </a:p>
          <a:p>
            <a:pPr marL="0" indent="0">
              <a:buNone/>
            </a:pPr>
            <a:r>
              <a:rPr lang="en-US" sz="1600" b="1" dirty="0"/>
              <a:t>	2.   Studies involving approved devices used with their approved 	labeling</a:t>
            </a:r>
            <a:r>
              <a:rPr lang="en-US" sz="1600" dirty="0"/>
              <a:t> </a:t>
            </a:r>
            <a:r>
              <a:rPr lang="en-US" sz="1600" i="1" dirty="0"/>
              <a:t>or</a:t>
            </a:r>
            <a:r>
              <a:rPr lang="en-US" sz="1600" dirty="0"/>
              <a:t> </a:t>
            </a:r>
            <a:r>
              <a:rPr lang="en-US" sz="1600" b="1" dirty="0"/>
              <a:t>devices that are cleared </a:t>
            </a:r>
            <a:r>
              <a:rPr lang="en-US" sz="1600" dirty="0"/>
              <a:t>(were already granted an 510(k)) by the 	FDA and </a:t>
            </a:r>
            <a:r>
              <a:rPr lang="en-US" sz="1600" b="1" dirty="0"/>
              <a:t>are used according to labeling. </a:t>
            </a:r>
          </a:p>
          <a:p>
            <a:pPr marL="0" indent="0">
              <a:buNone/>
            </a:pPr>
            <a:r>
              <a:rPr lang="en-US" sz="1400" i="1" dirty="0">
                <a:solidFill>
                  <a:srgbClr val="003399"/>
                </a:solidFill>
              </a:rPr>
              <a:t>For example, FDA cleared Illumina's </a:t>
            </a:r>
            <a:r>
              <a:rPr lang="en-US" sz="1400" i="1" dirty="0" err="1">
                <a:solidFill>
                  <a:srgbClr val="003399"/>
                </a:solidFill>
              </a:rPr>
              <a:t>MiSeqDx</a:t>
            </a:r>
            <a:r>
              <a:rPr lang="en-US" sz="1400" i="1" dirty="0">
                <a:solidFill>
                  <a:srgbClr val="003399"/>
                </a:solidFill>
              </a:rPr>
              <a:t> System for cystic fibrosis testing. If an investigator wants to use this platform to test for cystic fibrosis, then this is within the cleared intended use and the IDE regulations would not apply. In this case the genetic test would not be considered investigational. However, if the investigator wants to use the </a:t>
            </a:r>
            <a:r>
              <a:rPr lang="en-US" sz="1400" i="1" dirty="0" err="1">
                <a:solidFill>
                  <a:srgbClr val="003399"/>
                </a:solidFill>
              </a:rPr>
              <a:t>MiSeqDx</a:t>
            </a:r>
            <a:r>
              <a:rPr lang="en-US" sz="1400" i="1" dirty="0">
                <a:solidFill>
                  <a:srgbClr val="003399"/>
                </a:solidFill>
              </a:rPr>
              <a:t> system to interrogate other regions of the genome, the IDE regulations would apply and the test would be considered investigational.</a:t>
            </a:r>
          </a:p>
          <a:p>
            <a:endParaRPr lang="en-US" sz="1600" dirty="0"/>
          </a:p>
        </p:txBody>
      </p:sp>
      <p:sp>
        <p:nvSpPr>
          <p:cNvPr id="4" name="Title 1">
            <a:extLst>
              <a:ext uri="{FF2B5EF4-FFF2-40B4-BE49-F238E27FC236}">
                <a16:creationId xmlns:a16="http://schemas.microsoft.com/office/drawing/2014/main" id="{EE9F13E6-2F94-4B72-BAF8-8D0CA2C5CC11}"/>
              </a:ext>
            </a:extLst>
          </p:cNvPr>
          <p:cNvSpPr>
            <a:spLocks noGrp="1"/>
          </p:cNvSpPr>
          <p:nvPr>
            <p:ph type="title"/>
          </p:nvPr>
        </p:nvSpPr>
        <p:spPr>
          <a:xfrm>
            <a:off x="457200" y="274638"/>
            <a:ext cx="8229600" cy="868362"/>
          </a:xfrm>
        </p:spPr>
        <p:txBody>
          <a:bodyPr/>
          <a:lstStyle/>
          <a:p>
            <a:r>
              <a:rPr lang="en-US" sz="3600" dirty="0"/>
              <a:t>Applicability of IDE regulations</a:t>
            </a:r>
          </a:p>
        </p:txBody>
      </p:sp>
    </p:spTree>
    <p:extLst>
      <p:ext uri="{BB962C8B-B14F-4D97-AF65-F5344CB8AC3E}">
        <p14:creationId xmlns:p14="http://schemas.microsoft.com/office/powerpoint/2010/main" val="32723147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86587-050B-4AB6-A839-26374DEC7192}"/>
              </a:ext>
            </a:extLst>
          </p:cNvPr>
          <p:cNvSpPr>
            <a:spLocks noGrp="1"/>
          </p:cNvSpPr>
          <p:nvPr>
            <p:ph type="title"/>
          </p:nvPr>
        </p:nvSpPr>
        <p:spPr>
          <a:xfrm>
            <a:off x="457200" y="0"/>
            <a:ext cx="8229600" cy="1249362"/>
          </a:xfrm>
        </p:spPr>
        <p:txBody>
          <a:bodyPr/>
          <a:lstStyle/>
          <a:p>
            <a:r>
              <a:rPr lang="en-US" sz="3600" dirty="0"/>
              <a:t>Exempt from IDE regulation</a:t>
            </a:r>
          </a:p>
        </p:txBody>
      </p:sp>
      <p:sp>
        <p:nvSpPr>
          <p:cNvPr id="4" name="Rectangle 3">
            <a:extLst>
              <a:ext uri="{FF2B5EF4-FFF2-40B4-BE49-F238E27FC236}">
                <a16:creationId xmlns:a16="http://schemas.microsoft.com/office/drawing/2014/main" id="{88F41167-1CC9-4FEE-92A7-B24E815764A3}"/>
              </a:ext>
            </a:extLst>
          </p:cNvPr>
          <p:cNvSpPr/>
          <p:nvPr/>
        </p:nvSpPr>
        <p:spPr>
          <a:xfrm>
            <a:off x="457200" y="1143000"/>
            <a:ext cx="8153400" cy="5139869"/>
          </a:xfrm>
          <a:prstGeom prst="rect">
            <a:avLst/>
          </a:prstGeom>
        </p:spPr>
        <p:txBody>
          <a:bodyPr wrap="square">
            <a:spAutoFit/>
          </a:bodyPr>
          <a:lstStyle/>
          <a:p>
            <a:pPr marL="0" indent="0">
              <a:buNone/>
            </a:pPr>
            <a:r>
              <a:rPr lang="en-US" dirty="0">
                <a:latin typeface="+mn-lt"/>
              </a:rPr>
              <a:t>	</a:t>
            </a:r>
            <a:r>
              <a:rPr lang="en-US" b="1" dirty="0">
                <a:latin typeface="+mn-lt"/>
              </a:rPr>
              <a:t>3</a:t>
            </a:r>
            <a:r>
              <a:rPr lang="en-US" dirty="0">
                <a:latin typeface="+mn-lt"/>
              </a:rPr>
              <a:t>. </a:t>
            </a:r>
            <a:r>
              <a:rPr lang="en-US" b="1" dirty="0">
                <a:latin typeface="+mn-lt"/>
              </a:rPr>
              <a:t>Studies using a diagnostic device, including an in vitro diagnostic 	device if it:</a:t>
            </a:r>
          </a:p>
          <a:p>
            <a:pPr marL="0" indent="0">
              <a:buNone/>
            </a:pPr>
            <a:endParaRPr lang="en-US" b="1" dirty="0">
              <a:latin typeface="+mn-lt"/>
            </a:endParaRPr>
          </a:p>
          <a:p>
            <a:pPr marL="0" indent="0">
              <a:buNone/>
            </a:pPr>
            <a:r>
              <a:rPr lang="en-US" dirty="0">
                <a:latin typeface="+mn-lt"/>
              </a:rPr>
              <a:t> 	• is properly labeled in accordance with 21 CFR 809.10(c);</a:t>
            </a:r>
          </a:p>
          <a:p>
            <a:pPr marL="0" indent="0">
              <a:buNone/>
            </a:pPr>
            <a:r>
              <a:rPr lang="en-US" dirty="0">
                <a:latin typeface="+mn-lt"/>
              </a:rPr>
              <a:t> 	• is noninvasive; </a:t>
            </a:r>
          </a:p>
          <a:p>
            <a:pPr marL="0" indent="0">
              <a:buNone/>
            </a:pPr>
            <a:r>
              <a:rPr lang="en-US" sz="1400" i="1" dirty="0">
                <a:solidFill>
                  <a:srgbClr val="000099"/>
                </a:solidFill>
                <a:latin typeface="+mn-lt"/>
              </a:rPr>
              <a:t>Under 21 CFR 812.3(k) </a:t>
            </a:r>
            <a:r>
              <a:rPr lang="en-US" sz="1400" b="1" i="1" dirty="0">
                <a:solidFill>
                  <a:srgbClr val="000099"/>
                </a:solidFill>
                <a:latin typeface="+mn-lt"/>
              </a:rPr>
              <a:t>Noninvasive when applied to a diagnostic device or procedure</a:t>
            </a:r>
            <a:r>
              <a:rPr lang="en-US" sz="1400" i="1" dirty="0">
                <a:solidFill>
                  <a:srgbClr val="000099"/>
                </a:solidFill>
                <a:latin typeface="+mn-lt"/>
              </a:rPr>
              <a:t>, means one that </a:t>
            </a:r>
            <a:r>
              <a:rPr lang="en-US" sz="1400" i="1" u="sng" dirty="0">
                <a:solidFill>
                  <a:srgbClr val="000099"/>
                </a:solidFill>
                <a:latin typeface="+mn-lt"/>
              </a:rPr>
              <a:t>does not </a:t>
            </a:r>
            <a:r>
              <a:rPr lang="en-US" sz="1400" i="1" dirty="0">
                <a:solidFill>
                  <a:srgbClr val="000099"/>
                </a:solidFill>
                <a:latin typeface="+mn-lt"/>
              </a:rPr>
              <a:t>by design or intention: </a:t>
            </a:r>
          </a:p>
          <a:p>
            <a:r>
              <a:rPr lang="en-US" sz="1400" i="1" dirty="0">
                <a:solidFill>
                  <a:srgbClr val="000099"/>
                </a:solidFill>
                <a:latin typeface="+mn-lt"/>
              </a:rPr>
              <a:t>A. </a:t>
            </a:r>
            <a:r>
              <a:rPr lang="en-US" sz="1400" b="1" i="1" dirty="0">
                <a:solidFill>
                  <a:srgbClr val="000099"/>
                </a:solidFill>
                <a:latin typeface="+mn-lt"/>
              </a:rPr>
              <a:t>Penetrate or pierce the skin or mucous membranes of the body</a:t>
            </a:r>
            <a:r>
              <a:rPr lang="en-US" sz="1400" i="1" dirty="0">
                <a:solidFill>
                  <a:srgbClr val="000099"/>
                </a:solidFill>
                <a:latin typeface="+mn-lt"/>
              </a:rPr>
              <a:t>, the ocular cavity, or the urethra, or enter the ear beyond the external auditory canal, the nose beyond the nares, the mouth beyond the pharynx, the anal canal beyond the rectum, or the vagina beyond the cervical. </a:t>
            </a:r>
          </a:p>
          <a:p>
            <a:r>
              <a:rPr lang="en-US" sz="1400" i="1" dirty="0">
                <a:solidFill>
                  <a:srgbClr val="000099"/>
                </a:solidFill>
                <a:latin typeface="+mn-lt"/>
              </a:rPr>
              <a:t>B. </a:t>
            </a:r>
            <a:r>
              <a:rPr lang="en-US" sz="1400" b="1" i="1" dirty="0">
                <a:solidFill>
                  <a:srgbClr val="000099"/>
                </a:solidFill>
                <a:latin typeface="+mn-lt"/>
              </a:rPr>
              <a:t>Blood sampling that involves simple venipuncture is considered noninvasive</a:t>
            </a:r>
            <a:r>
              <a:rPr lang="en-US" sz="1400" i="1" dirty="0">
                <a:solidFill>
                  <a:srgbClr val="000099"/>
                </a:solidFill>
                <a:latin typeface="+mn-lt"/>
              </a:rPr>
              <a:t>, and the use of surplus samples of body fluids or tissues that are left over from samples taken for non-investigational purposes is also considered noninvasive</a:t>
            </a:r>
            <a:r>
              <a:rPr lang="en-US" sz="1400" i="1" dirty="0">
                <a:solidFill>
                  <a:schemeClr val="accent6"/>
                </a:solidFill>
                <a:latin typeface="+mn-lt"/>
              </a:rPr>
              <a:t>.</a:t>
            </a:r>
            <a:endParaRPr lang="en-US" sz="1400" dirty="0">
              <a:latin typeface="+mn-lt"/>
            </a:endParaRPr>
          </a:p>
          <a:p>
            <a:pPr marL="0" indent="0">
              <a:buNone/>
            </a:pPr>
            <a:r>
              <a:rPr lang="en-US" dirty="0">
                <a:latin typeface="+mn-lt"/>
              </a:rPr>
              <a:t>	• does not require an invasive sampling procedure that presents significant 	risk;</a:t>
            </a:r>
          </a:p>
          <a:p>
            <a:r>
              <a:rPr lang="en-US" sz="1400" i="1" dirty="0">
                <a:solidFill>
                  <a:srgbClr val="000099"/>
                </a:solidFill>
                <a:latin typeface="+mn-lt"/>
              </a:rPr>
              <a:t>The nature of the harm that may result from sampling should be considered to make this determination - FDA considers sampling techniques that require biopsy of a major organ, use of general anesthesia, or placement of a blood access line into an artery or large vein (subclavian, femoral, or iliac) to present a significant risk</a:t>
            </a:r>
            <a:r>
              <a:rPr lang="en-US" sz="1400" i="1" dirty="0">
                <a:solidFill>
                  <a:schemeClr val="accent6"/>
                </a:solidFill>
                <a:latin typeface="+mn-lt"/>
              </a:rPr>
              <a:t>.</a:t>
            </a:r>
            <a:endParaRPr lang="en-US" dirty="0">
              <a:latin typeface="+mn-lt"/>
            </a:endParaRPr>
          </a:p>
          <a:p>
            <a:pPr marL="0" indent="0">
              <a:buNone/>
            </a:pPr>
            <a:r>
              <a:rPr lang="en-US" dirty="0">
                <a:latin typeface="+mn-lt"/>
              </a:rPr>
              <a:t>	• does not by design or intention introduce energy into a subject; </a:t>
            </a:r>
            <a:r>
              <a:rPr lang="en-US" b="1" dirty="0">
                <a:latin typeface="+mn-lt"/>
              </a:rPr>
              <a:t>and </a:t>
            </a:r>
          </a:p>
          <a:p>
            <a:pPr marL="0" indent="0">
              <a:buNone/>
            </a:pPr>
            <a:r>
              <a:rPr lang="en-US" dirty="0">
                <a:latin typeface="+mn-lt"/>
              </a:rPr>
              <a:t>	 	</a:t>
            </a:r>
          </a:p>
          <a:p>
            <a:endParaRPr lang="en-US" i="1" dirty="0">
              <a:solidFill>
                <a:schemeClr val="accent2"/>
              </a:solidFill>
            </a:endParaRPr>
          </a:p>
        </p:txBody>
      </p:sp>
    </p:spTree>
    <p:extLst>
      <p:ext uri="{BB962C8B-B14F-4D97-AF65-F5344CB8AC3E}">
        <p14:creationId xmlns:p14="http://schemas.microsoft.com/office/powerpoint/2010/main" val="862498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C7450-A7FF-4EA7-8BB2-7422C36C0C49}"/>
              </a:ext>
            </a:extLst>
          </p:cNvPr>
          <p:cNvSpPr>
            <a:spLocks noGrp="1"/>
          </p:cNvSpPr>
          <p:nvPr>
            <p:ph type="title"/>
          </p:nvPr>
        </p:nvSpPr>
        <p:spPr/>
        <p:txBody>
          <a:bodyPr/>
          <a:lstStyle/>
          <a:p>
            <a:r>
              <a:rPr lang="en-US" sz="3600" dirty="0"/>
              <a:t>Exempt from IDE regulation</a:t>
            </a:r>
          </a:p>
        </p:txBody>
      </p:sp>
      <p:sp>
        <p:nvSpPr>
          <p:cNvPr id="3" name="Content Placeholder 2">
            <a:extLst>
              <a:ext uri="{FF2B5EF4-FFF2-40B4-BE49-F238E27FC236}">
                <a16:creationId xmlns:a16="http://schemas.microsoft.com/office/drawing/2014/main" id="{A0374291-E1AD-42A0-A750-B99DC8AB53B6}"/>
              </a:ext>
            </a:extLst>
          </p:cNvPr>
          <p:cNvSpPr>
            <a:spLocks noGrp="1"/>
          </p:cNvSpPr>
          <p:nvPr>
            <p:ph idx="1"/>
          </p:nvPr>
        </p:nvSpPr>
        <p:spPr/>
        <p:txBody>
          <a:bodyPr/>
          <a:lstStyle/>
          <a:p>
            <a:pPr marL="0" indent="0">
              <a:buNone/>
            </a:pPr>
            <a:r>
              <a:rPr lang="en-US" sz="1800" dirty="0"/>
              <a:t>....</a:t>
            </a:r>
          </a:p>
          <a:p>
            <a:r>
              <a:rPr lang="en-US" sz="1600" dirty="0"/>
              <a:t>is not used as a diagnostic procedure without confirmation of the diagnosis by another, medically established diagnostic product or procedure.</a:t>
            </a:r>
            <a:endParaRPr lang="en-US" sz="1600" i="1" dirty="0">
              <a:solidFill>
                <a:srgbClr val="000099"/>
              </a:solidFill>
            </a:endParaRPr>
          </a:p>
          <a:p>
            <a:pPr marL="0" indent="0">
              <a:buNone/>
            </a:pPr>
            <a:r>
              <a:rPr lang="en-US" sz="1400" i="1" dirty="0">
                <a:solidFill>
                  <a:srgbClr val="000099"/>
                </a:solidFill>
              </a:rPr>
              <a:t>FDA does not have a formal definition of “medically established” test, but generally, a medically established procedure is one that is part of the standard of care for the study population</a:t>
            </a:r>
            <a:r>
              <a:rPr lang="en-US" sz="1600" i="1" dirty="0">
                <a:solidFill>
                  <a:srgbClr val="000099"/>
                </a:solidFill>
              </a:rPr>
              <a:t>.</a:t>
            </a:r>
          </a:p>
          <a:p>
            <a:pPr marL="0" indent="0">
              <a:buNone/>
            </a:pPr>
            <a:r>
              <a:rPr lang="en-US" sz="1400" i="1" dirty="0">
                <a:solidFill>
                  <a:srgbClr val="000099"/>
                </a:solidFill>
              </a:rPr>
              <a:t>If an investigational test uses a new technology or represents a significant technological advance, established diagnostic products or procedures may not be adequate to confirm the diagnosis provided by the investigational IVD.  In this case, the study would not meet the exemption criteria 21 CFR 812.2(c)(3).</a:t>
            </a:r>
          </a:p>
          <a:p>
            <a:pPr marL="0" indent="0">
              <a:buNone/>
            </a:pPr>
            <a:endParaRPr lang="en-US" sz="1400" i="1" dirty="0">
              <a:solidFill>
                <a:srgbClr val="000099"/>
              </a:solidFill>
            </a:endParaRPr>
          </a:p>
          <a:p>
            <a:pPr marL="0" indent="0">
              <a:buNone/>
            </a:pPr>
            <a:r>
              <a:rPr lang="en-US" sz="1400" dirty="0"/>
              <a:t>If the investigator does not propose to return test results to participants or their physicians, and the results will not otherwise be used to direct or inform the clinical care of that participant, </a:t>
            </a:r>
            <a:r>
              <a:rPr lang="en-US" sz="1400" b="1" dirty="0"/>
              <a:t>then the study is exempt from the IDE regulation.</a:t>
            </a:r>
          </a:p>
          <a:p>
            <a:pPr marL="0" indent="0">
              <a:buNone/>
            </a:pPr>
            <a:r>
              <a:rPr lang="en-US" sz="1400" b="1" dirty="0"/>
              <a:t> </a:t>
            </a:r>
            <a:endParaRPr lang="en-US" sz="1400" dirty="0"/>
          </a:p>
          <a:p>
            <a:pPr marL="0" indent="0">
              <a:buNone/>
            </a:pPr>
            <a:r>
              <a:rPr lang="en-US" sz="1400" dirty="0"/>
              <a:t>The IRB will confirm the study is exempt from the IDE regulation or make the determination upon review of the study.</a:t>
            </a:r>
          </a:p>
          <a:p>
            <a:pPr marL="0" indent="0">
              <a:buNone/>
            </a:pPr>
            <a:endParaRPr lang="en-US" sz="1400" i="1" dirty="0">
              <a:solidFill>
                <a:srgbClr val="000099"/>
              </a:solidFill>
            </a:endParaRPr>
          </a:p>
          <a:p>
            <a:pPr marL="0" indent="0">
              <a:buNone/>
            </a:pPr>
            <a:endParaRPr lang="en-US" sz="1400" i="1" dirty="0">
              <a:solidFill>
                <a:srgbClr val="000099"/>
              </a:solidFill>
            </a:endParaRPr>
          </a:p>
        </p:txBody>
      </p:sp>
    </p:spTree>
    <p:extLst>
      <p:ext uri="{BB962C8B-B14F-4D97-AF65-F5344CB8AC3E}">
        <p14:creationId xmlns:p14="http://schemas.microsoft.com/office/powerpoint/2010/main" val="4166646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F9160-E94B-4F05-9497-A87D31E9DAA3}"/>
              </a:ext>
            </a:extLst>
          </p:cNvPr>
          <p:cNvSpPr>
            <a:spLocks noGrp="1"/>
          </p:cNvSpPr>
          <p:nvPr>
            <p:ph type="title"/>
          </p:nvPr>
        </p:nvSpPr>
        <p:spPr/>
        <p:txBody>
          <a:bodyPr/>
          <a:lstStyle/>
          <a:p>
            <a:r>
              <a:rPr lang="en-US" sz="3600" dirty="0"/>
              <a:t>FDA Regulation</a:t>
            </a:r>
          </a:p>
        </p:txBody>
      </p:sp>
      <p:sp>
        <p:nvSpPr>
          <p:cNvPr id="3" name="Content Placeholder 2">
            <a:extLst>
              <a:ext uri="{FF2B5EF4-FFF2-40B4-BE49-F238E27FC236}">
                <a16:creationId xmlns:a16="http://schemas.microsoft.com/office/drawing/2014/main" id="{D3B1AC80-0C46-4DA0-9D57-ECD8047142E1}"/>
              </a:ext>
            </a:extLst>
          </p:cNvPr>
          <p:cNvSpPr>
            <a:spLocks noGrp="1"/>
          </p:cNvSpPr>
          <p:nvPr>
            <p:ph idx="1"/>
          </p:nvPr>
        </p:nvSpPr>
        <p:spPr/>
        <p:txBody>
          <a:bodyPr/>
          <a:lstStyle/>
          <a:p>
            <a:pPr marL="0" indent="0">
              <a:buNone/>
            </a:pPr>
            <a:r>
              <a:rPr lang="en-US" sz="2000" dirty="0"/>
              <a:t>The Food and Drug Administration (FDA) regulates research involving medical devices as well as all aspects of device manufacturing, marketing and distribution (</a:t>
            </a:r>
            <a:r>
              <a:rPr lang="en-US" sz="2000" i="1" dirty="0"/>
              <a:t>Code of Federal Regulations</a:t>
            </a:r>
            <a:r>
              <a:rPr lang="en-US" sz="2000" dirty="0"/>
              <a:t> Title 21, parts 800-1299) </a:t>
            </a:r>
          </a:p>
          <a:p>
            <a:pPr marL="0" indent="0">
              <a:buNone/>
            </a:pPr>
            <a:r>
              <a:rPr lang="en-US" sz="2000" dirty="0"/>
              <a:t>• Center for Devices and Radiological Health (CDRH) – 21 CFR 812</a:t>
            </a:r>
          </a:p>
          <a:p>
            <a:pPr marL="0" indent="0">
              <a:buNone/>
            </a:pPr>
            <a:r>
              <a:rPr lang="en-US" sz="2000" dirty="0"/>
              <a:t>CDRH role is to evaluate </a:t>
            </a:r>
            <a:r>
              <a:rPr lang="en-US" sz="2000" b="1" dirty="0"/>
              <a:t>safety and effectiveness of medical devices </a:t>
            </a:r>
            <a:r>
              <a:rPr lang="en-US" sz="2000" dirty="0"/>
              <a:t>before and after reaching market</a:t>
            </a:r>
          </a:p>
          <a:p>
            <a:pPr marL="0" indent="0">
              <a:buNone/>
            </a:pPr>
            <a:endParaRPr lang="en-US" sz="2000" dirty="0"/>
          </a:p>
          <a:p>
            <a:pPr marL="0" indent="0">
              <a:buNone/>
            </a:pPr>
            <a:endParaRPr lang="en-US" sz="2000" dirty="0"/>
          </a:p>
          <a:p>
            <a:pPr marL="0" indent="0">
              <a:buNone/>
            </a:pPr>
            <a:r>
              <a:rPr lang="en-US" sz="2000" b="1" dirty="0"/>
              <a:t>Medical Device Amendments (1976) Act</a:t>
            </a:r>
            <a:r>
              <a:rPr lang="en-US" sz="2000" dirty="0"/>
              <a:t>:</a:t>
            </a:r>
          </a:p>
          <a:p>
            <a:pPr marL="0" indent="0">
              <a:buNone/>
            </a:pPr>
            <a:r>
              <a:rPr lang="en-US" sz="2000" dirty="0"/>
              <a:t>• Established device classifications based on risk</a:t>
            </a:r>
          </a:p>
          <a:p>
            <a:pPr marL="0" indent="0">
              <a:buNone/>
            </a:pPr>
            <a:r>
              <a:rPr lang="en-US" sz="2000" dirty="0"/>
              <a:t>• Established Investigation Device Exemption (IDE)</a:t>
            </a:r>
          </a:p>
        </p:txBody>
      </p:sp>
    </p:spTree>
    <p:extLst>
      <p:ext uri="{BB962C8B-B14F-4D97-AF65-F5344CB8AC3E}">
        <p14:creationId xmlns:p14="http://schemas.microsoft.com/office/powerpoint/2010/main" val="34162235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3707D-C683-460E-99AF-3B21C4381862}"/>
              </a:ext>
            </a:extLst>
          </p:cNvPr>
          <p:cNvSpPr>
            <a:spLocks noGrp="1"/>
          </p:cNvSpPr>
          <p:nvPr>
            <p:ph type="title"/>
          </p:nvPr>
        </p:nvSpPr>
        <p:spPr/>
        <p:txBody>
          <a:bodyPr/>
          <a:lstStyle/>
          <a:p>
            <a:r>
              <a:rPr lang="en-US" sz="3600" dirty="0"/>
              <a:t>Assessment of risk by IRB</a:t>
            </a:r>
          </a:p>
        </p:txBody>
      </p:sp>
      <p:sp>
        <p:nvSpPr>
          <p:cNvPr id="4" name="Rectangle 3">
            <a:extLst>
              <a:ext uri="{FF2B5EF4-FFF2-40B4-BE49-F238E27FC236}">
                <a16:creationId xmlns:a16="http://schemas.microsoft.com/office/drawing/2014/main" id="{66FF64B5-A8DA-4569-BE9F-A881715ED541}"/>
              </a:ext>
            </a:extLst>
          </p:cNvPr>
          <p:cNvSpPr/>
          <p:nvPr/>
        </p:nvSpPr>
        <p:spPr>
          <a:xfrm>
            <a:off x="685800" y="1676400"/>
            <a:ext cx="7505700" cy="4031873"/>
          </a:xfrm>
          <a:prstGeom prst="rect">
            <a:avLst/>
          </a:prstGeom>
        </p:spPr>
        <p:txBody>
          <a:bodyPr wrap="square">
            <a:spAutoFit/>
          </a:bodyPr>
          <a:lstStyle/>
          <a:p>
            <a:r>
              <a:rPr lang="en-US" b="1" dirty="0">
                <a:latin typeface="+mn-lt"/>
              </a:rPr>
              <a:t>As recommended by FDA:</a:t>
            </a:r>
          </a:p>
          <a:p>
            <a:endParaRPr lang="en-US" dirty="0">
              <a:latin typeface="+mn-lt"/>
            </a:endParaRPr>
          </a:p>
          <a:p>
            <a:r>
              <a:rPr lang="en-US" dirty="0">
                <a:latin typeface="+mn-lt"/>
              </a:rPr>
              <a:t>1. Will use of the investigational test results lead to some trial subjects foregoing or delaying a treatment that is known to be effective?</a:t>
            </a:r>
          </a:p>
          <a:p>
            <a:endParaRPr lang="en-US" dirty="0">
              <a:latin typeface="+mn-lt"/>
            </a:endParaRPr>
          </a:p>
          <a:p>
            <a:r>
              <a:rPr lang="en-US" dirty="0">
                <a:latin typeface="+mn-lt"/>
              </a:rPr>
              <a:t>2. Will use of the investigational test results expose trial subjects to safety risks (e.g., adverse events from the experimental therapy) that exceed the risks encountered with control therapies or non-trial standard of care?</a:t>
            </a:r>
          </a:p>
          <a:p>
            <a:endParaRPr lang="en-US" dirty="0">
              <a:latin typeface="+mn-lt"/>
            </a:endParaRPr>
          </a:p>
          <a:p>
            <a:r>
              <a:rPr lang="en-US" dirty="0">
                <a:latin typeface="+mn-lt"/>
              </a:rPr>
              <a:t>3. Is it likely, based on a priori information about the investigational therapy, that incorrect test results would degrade the safety or efficacy of subjects’ treatment?</a:t>
            </a:r>
          </a:p>
          <a:p>
            <a:endParaRPr lang="en-US" dirty="0">
              <a:latin typeface="+mn-lt"/>
            </a:endParaRPr>
          </a:p>
          <a:p>
            <a:r>
              <a:rPr lang="en-US" dirty="0">
                <a:latin typeface="+mn-lt"/>
              </a:rPr>
              <a:t>4. Does specimen acquisition, done for investigational testing and outside the standard of care, require an invasive sampling procedure that presents significant risk?</a:t>
            </a:r>
          </a:p>
        </p:txBody>
      </p:sp>
    </p:spTree>
    <p:extLst>
      <p:ext uri="{BB962C8B-B14F-4D97-AF65-F5344CB8AC3E}">
        <p14:creationId xmlns:p14="http://schemas.microsoft.com/office/powerpoint/2010/main" val="22742759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3707D-C683-460E-99AF-3B21C4381862}"/>
              </a:ext>
            </a:extLst>
          </p:cNvPr>
          <p:cNvSpPr>
            <a:spLocks noGrp="1"/>
          </p:cNvSpPr>
          <p:nvPr>
            <p:ph type="title"/>
          </p:nvPr>
        </p:nvSpPr>
        <p:spPr/>
        <p:txBody>
          <a:bodyPr/>
          <a:lstStyle/>
          <a:p>
            <a:r>
              <a:rPr lang="en-US" sz="3600" dirty="0"/>
              <a:t>Assessment of risk by IRB</a:t>
            </a:r>
          </a:p>
        </p:txBody>
      </p:sp>
      <p:sp>
        <p:nvSpPr>
          <p:cNvPr id="3" name="Rectangle 2">
            <a:extLst>
              <a:ext uri="{FF2B5EF4-FFF2-40B4-BE49-F238E27FC236}">
                <a16:creationId xmlns:a16="http://schemas.microsoft.com/office/drawing/2014/main" id="{000448C7-F6DD-4C70-8470-BA8398298CA6}"/>
              </a:ext>
            </a:extLst>
          </p:cNvPr>
          <p:cNvSpPr/>
          <p:nvPr/>
        </p:nvSpPr>
        <p:spPr>
          <a:xfrm>
            <a:off x="685800" y="1659285"/>
            <a:ext cx="8229600" cy="3539430"/>
          </a:xfrm>
          <a:prstGeom prst="rect">
            <a:avLst/>
          </a:prstGeom>
        </p:spPr>
        <p:txBody>
          <a:bodyPr wrap="square">
            <a:spAutoFit/>
          </a:bodyPr>
          <a:lstStyle/>
          <a:p>
            <a:r>
              <a:rPr lang="en-US" b="1" dirty="0">
                <a:latin typeface="+mn-lt"/>
              </a:rPr>
              <a:t>For Genetic testing:</a:t>
            </a:r>
          </a:p>
          <a:p>
            <a:endParaRPr lang="en-US" dirty="0">
              <a:latin typeface="+mn-lt"/>
            </a:endParaRPr>
          </a:p>
          <a:p>
            <a:r>
              <a:rPr lang="en-US" dirty="0"/>
              <a:t>• </a:t>
            </a:r>
            <a:r>
              <a:rPr lang="en-US" dirty="0">
                <a:latin typeface="+mn-lt"/>
              </a:rPr>
              <a:t>What are the clinical indications for testing?</a:t>
            </a:r>
          </a:p>
          <a:p>
            <a:r>
              <a:rPr lang="en-US" dirty="0">
                <a:latin typeface="+mn-lt"/>
              </a:rPr>
              <a:t>• Are the results confirmed by an acceptable technique? What is an acceptable technique?</a:t>
            </a:r>
          </a:p>
          <a:p>
            <a:r>
              <a:rPr lang="en-US" dirty="0">
                <a:latin typeface="+mn-lt"/>
              </a:rPr>
              <a:t>• Are results returned?</a:t>
            </a:r>
          </a:p>
          <a:p>
            <a:r>
              <a:rPr lang="en-US" dirty="0">
                <a:latin typeface="+mn-lt"/>
              </a:rPr>
              <a:t>• Will results be placed in the medical record?</a:t>
            </a:r>
          </a:p>
          <a:p>
            <a:r>
              <a:rPr lang="en-US" dirty="0">
                <a:latin typeface="+mn-lt"/>
              </a:rPr>
              <a:t>• How are results communicated to the treating physician?</a:t>
            </a:r>
          </a:p>
          <a:p>
            <a:r>
              <a:rPr lang="en-US" dirty="0">
                <a:latin typeface="+mn-lt"/>
              </a:rPr>
              <a:t>• What are the risks of an incorrect test result?</a:t>
            </a:r>
          </a:p>
          <a:p>
            <a:r>
              <a:rPr lang="en-US" dirty="0">
                <a:latin typeface="+mn-lt"/>
              </a:rPr>
              <a:t>– What clinical actions might be taken based on test results?</a:t>
            </a:r>
          </a:p>
          <a:p>
            <a:r>
              <a:rPr lang="en-US" dirty="0">
                <a:latin typeface="+mn-lt"/>
              </a:rPr>
              <a:t>– How urgent are the results?</a:t>
            </a:r>
          </a:p>
          <a:p>
            <a:endParaRPr lang="en-US" dirty="0">
              <a:latin typeface="+mn-lt"/>
            </a:endParaRPr>
          </a:p>
          <a:p>
            <a:r>
              <a:rPr lang="en-US" dirty="0">
                <a:latin typeface="+mn-lt"/>
              </a:rPr>
              <a:t>• For genetic testing, risk may depend on the disease; the risks of treatment/procedure(s) after a screen positive result; the consequences of the genetic result in the medical record; other factors.</a:t>
            </a:r>
          </a:p>
        </p:txBody>
      </p:sp>
    </p:spTree>
    <p:extLst>
      <p:ext uri="{BB962C8B-B14F-4D97-AF65-F5344CB8AC3E}">
        <p14:creationId xmlns:p14="http://schemas.microsoft.com/office/powerpoint/2010/main" val="41765454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CBFE3-7978-4500-BFE5-F6E1B2F69C86}"/>
              </a:ext>
            </a:extLst>
          </p:cNvPr>
          <p:cNvSpPr>
            <a:spLocks noGrp="1"/>
          </p:cNvSpPr>
          <p:nvPr>
            <p:ph type="title"/>
          </p:nvPr>
        </p:nvSpPr>
        <p:spPr/>
        <p:txBody>
          <a:bodyPr/>
          <a:lstStyle/>
          <a:p>
            <a:r>
              <a:rPr lang="en-US" sz="3600" dirty="0"/>
              <a:t>FDA clarifications</a:t>
            </a:r>
          </a:p>
        </p:txBody>
      </p:sp>
      <p:sp>
        <p:nvSpPr>
          <p:cNvPr id="3" name="Content Placeholder 2">
            <a:extLst>
              <a:ext uri="{FF2B5EF4-FFF2-40B4-BE49-F238E27FC236}">
                <a16:creationId xmlns:a16="http://schemas.microsoft.com/office/drawing/2014/main" id="{3C5CD51D-897A-4F1E-B424-72EF1568EF48}"/>
              </a:ext>
            </a:extLst>
          </p:cNvPr>
          <p:cNvSpPr>
            <a:spLocks noGrp="1"/>
          </p:cNvSpPr>
          <p:nvPr>
            <p:ph idx="1"/>
          </p:nvPr>
        </p:nvSpPr>
        <p:spPr/>
        <p:txBody>
          <a:bodyPr/>
          <a:lstStyle/>
          <a:p>
            <a:r>
              <a:rPr lang="en-US" sz="1600" b="1" dirty="0"/>
              <a:t>Common misconceptions identified by the FDA when using investigational tests:</a:t>
            </a:r>
          </a:p>
          <a:p>
            <a:pPr marL="0" indent="0">
              <a:buNone/>
            </a:pPr>
            <a:endParaRPr lang="en-US" sz="1600" b="1" dirty="0"/>
          </a:p>
          <a:p>
            <a:pPr marL="0" indent="0">
              <a:buNone/>
            </a:pPr>
            <a:r>
              <a:rPr lang="en-US" sz="1600" dirty="0"/>
              <a:t>	- It is not an IVD if it is in the research and development stage.</a:t>
            </a:r>
          </a:p>
          <a:p>
            <a:pPr marL="0" indent="0">
              <a:buNone/>
            </a:pPr>
            <a:r>
              <a:rPr lang="en-US" sz="1600" dirty="0"/>
              <a:t>	- It is not an IVD if I don’t plan to market the test.</a:t>
            </a:r>
          </a:p>
          <a:p>
            <a:pPr marL="0" indent="0">
              <a:buNone/>
            </a:pPr>
            <a:r>
              <a:rPr lang="en-US" sz="1600" dirty="0"/>
              <a:t>	- The IDE regulation does not apply if I don’t plan to market the test.</a:t>
            </a:r>
          </a:p>
          <a:p>
            <a:pPr marL="0" indent="0">
              <a:buNone/>
            </a:pPr>
            <a:r>
              <a:rPr lang="en-US" sz="1600" dirty="0"/>
              <a:t>	- I have CLIA certification, so I don’t need to worry about the IDE regulation</a:t>
            </a:r>
            <a:r>
              <a:rPr lang="en-US" sz="1600" i="1" dirty="0"/>
              <a:t>.</a:t>
            </a:r>
            <a:endParaRPr lang="en-US" sz="1600" dirty="0"/>
          </a:p>
        </p:txBody>
      </p:sp>
    </p:spTree>
    <p:extLst>
      <p:ext uri="{BB962C8B-B14F-4D97-AF65-F5344CB8AC3E}">
        <p14:creationId xmlns:p14="http://schemas.microsoft.com/office/powerpoint/2010/main" val="9271853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CCCA7-67CB-4F36-8CF1-D168F395372B}"/>
              </a:ext>
            </a:extLst>
          </p:cNvPr>
          <p:cNvSpPr>
            <a:spLocks noGrp="1"/>
          </p:cNvSpPr>
          <p:nvPr>
            <p:ph type="title"/>
          </p:nvPr>
        </p:nvSpPr>
        <p:spPr/>
        <p:txBody>
          <a:bodyPr/>
          <a:lstStyle/>
          <a:p>
            <a:r>
              <a:rPr lang="en-US" sz="3600" dirty="0"/>
              <a:t>Rascal Pages: Medical Device</a:t>
            </a:r>
          </a:p>
        </p:txBody>
      </p:sp>
      <p:sp>
        <p:nvSpPr>
          <p:cNvPr id="3" name="Content Placeholder 2">
            <a:extLst>
              <a:ext uri="{FF2B5EF4-FFF2-40B4-BE49-F238E27FC236}">
                <a16:creationId xmlns:a16="http://schemas.microsoft.com/office/drawing/2014/main" id="{B802143D-0CD7-41CE-8B53-5D45C123F548}"/>
              </a:ext>
            </a:extLst>
          </p:cNvPr>
          <p:cNvSpPr>
            <a:spLocks noGrp="1"/>
          </p:cNvSpPr>
          <p:nvPr>
            <p:ph idx="1"/>
          </p:nvPr>
        </p:nvSpPr>
        <p:spPr/>
        <p:txBody>
          <a:bodyPr/>
          <a:lstStyle/>
          <a:p>
            <a:pPr marL="0" indent="0">
              <a:buNone/>
            </a:pPr>
            <a:endParaRPr lang="en-US" sz="1600" dirty="0"/>
          </a:p>
          <a:p>
            <a:pPr>
              <a:buFont typeface="Wingdings" panose="05000000000000000000" pitchFamily="2" charset="2"/>
              <a:buChar char="Ø"/>
            </a:pPr>
            <a:r>
              <a:rPr lang="en-US" sz="1600" dirty="0"/>
              <a:t> Mark “Yes” to Medical Devices on the Procedures page in Rascal </a:t>
            </a:r>
          </a:p>
          <a:p>
            <a:pPr>
              <a:buFont typeface="Wingdings" panose="05000000000000000000" pitchFamily="2" charset="2"/>
              <a:buChar char="Ø"/>
            </a:pPr>
            <a:r>
              <a:rPr lang="en-US" sz="1600" dirty="0"/>
              <a:t>Complete the Medical Device page:</a:t>
            </a:r>
          </a:p>
          <a:p>
            <a:pPr marL="0" indent="0">
              <a:buNone/>
            </a:pPr>
            <a:r>
              <a:rPr lang="en-US" sz="1600" dirty="0"/>
              <a:t>	 • Describe device </a:t>
            </a:r>
          </a:p>
          <a:p>
            <a:pPr marL="0" indent="0">
              <a:buNone/>
            </a:pPr>
            <a:r>
              <a:rPr lang="en-US" sz="1600" dirty="0"/>
              <a:t>	• Address questions related to FDA status </a:t>
            </a:r>
          </a:p>
          <a:p>
            <a:pPr marL="0" indent="0">
              <a:buNone/>
            </a:pPr>
            <a:r>
              <a:rPr lang="en-US" sz="1600" dirty="0"/>
              <a:t>	• Select the applicable category of exemption </a:t>
            </a:r>
          </a:p>
          <a:p>
            <a:pPr marL="0" indent="0">
              <a:buNone/>
            </a:pPr>
            <a:r>
              <a:rPr lang="en-US" sz="1600" dirty="0"/>
              <a:t>		[</a:t>
            </a:r>
            <a:r>
              <a:rPr lang="en-US" sz="1600" i="1" dirty="0"/>
              <a:t>for in vitro diagnostic test: 21 CFR 812.2(c)(3) criteria met</a:t>
            </a:r>
            <a:r>
              <a:rPr lang="en-US" sz="1600" dirty="0"/>
              <a:t>]</a:t>
            </a:r>
          </a:p>
          <a:p>
            <a:pPr marL="0" indent="0">
              <a:buNone/>
            </a:pPr>
            <a:r>
              <a:rPr lang="en-US" sz="1600" dirty="0"/>
              <a:t>	• Attach evaluation by Sponsor or FDA, if available </a:t>
            </a:r>
          </a:p>
          <a:p>
            <a:pPr marL="0" indent="0">
              <a:buNone/>
            </a:pPr>
            <a:r>
              <a:rPr lang="en-US" sz="1600" dirty="0"/>
              <a:t>	• Consent document should include reference to FDA in Confidentiality section </a:t>
            </a:r>
          </a:p>
          <a:p>
            <a:pPr marL="0" indent="0">
              <a:buNone/>
            </a:pPr>
            <a:r>
              <a:rPr lang="en-US" sz="1600" dirty="0"/>
              <a:t>	</a:t>
            </a:r>
          </a:p>
          <a:p>
            <a:pPr>
              <a:buFont typeface="Wingdings" panose="05000000000000000000" pitchFamily="2" charset="2"/>
              <a:buChar char="Ø"/>
            </a:pPr>
            <a:r>
              <a:rPr lang="en-US" sz="1600" dirty="0"/>
              <a:t>Attach determination from the FDA if applicable in Rascal</a:t>
            </a:r>
          </a:p>
          <a:p>
            <a:pPr marL="0" indent="0">
              <a:buNone/>
            </a:pPr>
            <a:endParaRPr lang="en-US" sz="1600" dirty="0"/>
          </a:p>
        </p:txBody>
      </p:sp>
    </p:spTree>
    <p:extLst>
      <p:ext uri="{BB962C8B-B14F-4D97-AF65-F5344CB8AC3E}">
        <p14:creationId xmlns:p14="http://schemas.microsoft.com/office/powerpoint/2010/main" val="4969629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80AB3-54C9-4DD5-93ED-F5D2EFDF01C0}"/>
              </a:ext>
            </a:extLst>
          </p:cNvPr>
          <p:cNvSpPr>
            <a:spLocks noGrp="1"/>
          </p:cNvSpPr>
          <p:nvPr>
            <p:ph type="title"/>
          </p:nvPr>
        </p:nvSpPr>
        <p:spPr/>
        <p:txBody>
          <a:bodyPr/>
          <a:lstStyle/>
          <a:p>
            <a:r>
              <a:rPr lang="en-US" dirty="0"/>
              <a:t>Rascal Page</a:t>
            </a:r>
          </a:p>
        </p:txBody>
      </p:sp>
      <p:pic>
        <p:nvPicPr>
          <p:cNvPr id="7" name="Content Placeholder 6">
            <a:extLst>
              <a:ext uri="{FF2B5EF4-FFF2-40B4-BE49-F238E27FC236}">
                <a16:creationId xmlns:a16="http://schemas.microsoft.com/office/drawing/2014/main" id="{B1CF7E95-4530-40A8-9100-2B6C0B175EAC}"/>
              </a:ext>
            </a:extLst>
          </p:cNvPr>
          <p:cNvPicPr>
            <a:picLocks noGrp="1" noChangeAspect="1"/>
          </p:cNvPicPr>
          <p:nvPr>
            <p:ph idx="1"/>
          </p:nvPr>
        </p:nvPicPr>
        <p:blipFill>
          <a:blip r:embed="rId2"/>
          <a:stretch>
            <a:fillRect/>
          </a:stretch>
        </p:blipFill>
        <p:spPr>
          <a:xfrm>
            <a:off x="495300" y="1376220"/>
            <a:ext cx="8229600" cy="4491180"/>
          </a:xfrm>
          <a:prstGeom prst="rect">
            <a:avLst/>
          </a:prstGeom>
        </p:spPr>
      </p:pic>
    </p:spTree>
    <p:extLst>
      <p:ext uri="{BB962C8B-B14F-4D97-AF65-F5344CB8AC3E}">
        <p14:creationId xmlns:p14="http://schemas.microsoft.com/office/powerpoint/2010/main" val="35948155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CCCA7-67CB-4F36-8CF1-D168F395372B}"/>
              </a:ext>
            </a:extLst>
          </p:cNvPr>
          <p:cNvSpPr>
            <a:spLocks noGrp="1"/>
          </p:cNvSpPr>
          <p:nvPr>
            <p:ph type="title"/>
          </p:nvPr>
        </p:nvSpPr>
        <p:spPr/>
        <p:txBody>
          <a:bodyPr/>
          <a:lstStyle/>
          <a:p>
            <a:r>
              <a:rPr lang="en-US" sz="3600" dirty="0"/>
              <a:t>Rascal Pages: Medical Device</a:t>
            </a:r>
          </a:p>
        </p:txBody>
      </p:sp>
      <p:sp>
        <p:nvSpPr>
          <p:cNvPr id="3" name="Content Placeholder 2">
            <a:extLst>
              <a:ext uri="{FF2B5EF4-FFF2-40B4-BE49-F238E27FC236}">
                <a16:creationId xmlns:a16="http://schemas.microsoft.com/office/drawing/2014/main" id="{B802143D-0CD7-41CE-8B53-5D45C123F548}"/>
              </a:ext>
            </a:extLst>
          </p:cNvPr>
          <p:cNvSpPr>
            <a:spLocks noGrp="1"/>
          </p:cNvSpPr>
          <p:nvPr>
            <p:ph idx="1"/>
          </p:nvPr>
        </p:nvSpPr>
        <p:spPr/>
        <p:txBody>
          <a:bodyPr/>
          <a:lstStyle/>
          <a:p>
            <a:pPr>
              <a:buFont typeface="Wingdings" panose="05000000000000000000" pitchFamily="2" charset="2"/>
              <a:buChar char="Ø"/>
            </a:pPr>
            <a:r>
              <a:rPr lang="en-US" sz="1600" dirty="0"/>
              <a:t>Mark “Yes” to Medical Devices on the Procedures page in Rascal </a:t>
            </a:r>
          </a:p>
          <a:p>
            <a:pPr>
              <a:buFont typeface="Wingdings" panose="05000000000000000000" pitchFamily="2" charset="2"/>
              <a:buChar char="Ø"/>
            </a:pPr>
            <a:r>
              <a:rPr lang="en-US" sz="1600" dirty="0"/>
              <a:t>Complete the Medical Device page </a:t>
            </a:r>
          </a:p>
          <a:p>
            <a:pPr lvl="1">
              <a:buFont typeface="Arial" panose="020B0604020202020204" pitchFamily="34" charset="0"/>
              <a:buChar char="•"/>
            </a:pPr>
            <a:r>
              <a:rPr lang="en-US" sz="1600" dirty="0"/>
              <a:t> Describe device </a:t>
            </a:r>
          </a:p>
          <a:p>
            <a:pPr lvl="1">
              <a:buFont typeface="Arial" panose="020B0604020202020204" pitchFamily="34" charset="0"/>
              <a:buChar char="•"/>
            </a:pPr>
            <a:r>
              <a:rPr lang="en-US" sz="1600" dirty="0"/>
              <a:t>Address questions related to FDA status </a:t>
            </a:r>
          </a:p>
          <a:p>
            <a:pPr marL="457200" lvl="1" indent="0">
              <a:buNone/>
            </a:pPr>
            <a:r>
              <a:rPr lang="en-US" sz="1600" dirty="0"/>
              <a:t>	Select whether the device is a Significant Risk Device </a:t>
            </a:r>
          </a:p>
          <a:p>
            <a:pPr marL="457200" lvl="1" indent="0">
              <a:buNone/>
            </a:pPr>
            <a:r>
              <a:rPr lang="en-US" sz="1600" dirty="0"/>
              <a:t>	or a Non-Significant Risk Device and complete fields that are generated </a:t>
            </a:r>
          </a:p>
          <a:p>
            <a:pPr lvl="1">
              <a:buFont typeface="Arial" panose="020B0604020202020204" pitchFamily="34" charset="0"/>
              <a:buChar char="•"/>
            </a:pPr>
            <a:r>
              <a:rPr lang="en-US" sz="1600" dirty="0"/>
              <a:t> If Sponsor has assessed the device to be Non-Significant Risk, describe justification in “device description” on Medical Device page or refer IRB to Sponsor’s justification </a:t>
            </a:r>
          </a:p>
          <a:p>
            <a:pPr lvl="1">
              <a:buFont typeface="Arial" panose="020B0604020202020204" pitchFamily="34" charset="0"/>
              <a:buChar char="•"/>
            </a:pPr>
            <a:r>
              <a:rPr lang="en-US" sz="1600" dirty="0"/>
              <a:t>Attach evaluation by Sponsor or FDA if available</a:t>
            </a:r>
          </a:p>
          <a:p>
            <a:pPr lvl="1">
              <a:buFont typeface="Wingdings" panose="05000000000000000000" pitchFamily="2" charset="2"/>
              <a:buChar char="Ø"/>
            </a:pPr>
            <a:r>
              <a:rPr lang="en-US" sz="1600" dirty="0"/>
              <a:t>Attach documentation:</a:t>
            </a:r>
          </a:p>
          <a:p>
            <a:pPr lvl="1">
              <a:buFont typeface="Arial" panose="020B0604020202020204" pitchFamily="34" charset="0"/>
              <a:buChar char="•"/>
            </a:pPr>
            <a:r>
              <a:rPr lang="en-US" sz="1600" dirty="0"/>
              <a:t> FDA IDE letter </a:t>
            </a:r>
          </a:p>
          <a:p>
            <a:pPr lvl="1">
              <a:buFont typeface="Arial" panose="020B0604020202020204" pitchFamily="34" charset="0"/>
              <a:buChar char="•"/>
            </a:pPr>
            <a:r>
              <a:rPr lang="en-US" sz="1600" dirty="0"/>
              <a:t>Instructions for use, user’s manual, description of the device</a:t>
            </a:r>
          </a:p>
          <a:p>
            <a:pPr marL="457200" lvl="1" indent="0">
              <a:buNone/>
            </a:pPr>
            <a:endParaRPr lang="en-US" sz="1600" dirty="0"/>
          </a:p>
          <a:p>
            <a:pPr marL="457200" lvl="1" indent="0">
              <a:buNone/>
            </a:pPr>
            <a:endParaRPr lang="en-US" sz="1600" dirty="0"/>
          </a:p>
          <a:p>
            <a:pPr marL="457200" lvl="1" indent="0">
              <a:buNone/>
            </a:pPr>
            <a:endParaRPr lang="en-US" sz="1600" dirty="0"/>
          </a:p>
        </p:txBody>
      </p:sp>
    </p:spTree>
    <p:extLst>
      <p:ext uri="{BB962C8B-B14F-4D97-AF65-F5344CB8AC3E}">
        <p14:creationId xmlns:p14="http://schemas.microsoft.com/office/powerpoint/2010/main" val="14084698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85721-BAF5-456C-95F9-28C11A0ECCD3}"/>
              </a:ext>
            </a:extLst>
          </p:cNvPr>
          <p:cNvSpPr>
            <a:spLocks noGrp="1"/>
          </p:cNvSpPr>
          <p:nvPr>
            <p:ph type="title"/>
          </p:nvPr>
        </p:nvSpPr>
        <p:spPr/>
        <p:txBody>
          <a:bodyPr/>
          <a:lstStyle/>
          <a:p>
            <a:r>
              <a:rPr lang="en-US" dirty="0"/>
              <a:t>Rascal page</a:t>
            </a:r>
          </a:p>
        </p:txBody>
      </p:sp>
      <p:pic>
        <p:nvPicPr>
          <p:cNvPr id="4" name="Content Placeholder 3">
            <a:extLst>
              <a:ext uri="{FF2B5EF4-FFF2-40B4-BE49-F238E27FC236}">
                <a16:creationId xmlns:a16="http://schemas.microsoft.com/office/drawing/2014/main" id="{EAE8A68A-A7DA-4597-81C2-7A349B54CF8D}"/>
              </a:ext>
            </a:extLst>
          </p:cNvPr>
          <p:cNvPicPr>
            <a:picLocks noGrp="1" noChangeAspect="1"/>
          </p:cNvPicPr>
          <p:nvPr>
            <p:ph idx="1"/>
          </p:nvPr>
        </p:nvPicPr>
        <p:blipFill>
          <a:blip r:embed="rId2"/>
          <a:stretch>
            <a:fillRect/>
          </a:stretch>
        </p:blipFill>
        <p:spPr>
          <a:xfrm>
            <a:off x="628968" y="1600200"/>
            <a:ext cx="7886064" cy="4525963"/>
          </a:xfrm>
          <a:prstGeom prst="rect">
            <a:avLst/>
          </a:prstGeom>
        </p:spPr>
      </p:pic>
    </p:spTree>
    <p:extLst>
      <p:ext uri="{BB962C8B-B14F-4D97-AF65-F5344CB8AC3E}">
        <p14:creationId xmlns:p14="http://schemas.microsoft.com/office/powerpoint/2010/main" val="38272519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EF621-270E-4F24-BD32-1BCCB12DC178}"/>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CA074395-7FF0-4AFD-984A-4F638E266334}"/>
              </a:ext>
            </a:extLst>
          </p:cNvPr>
          <p:cNvSpPr>
            <a:spLocks noGrp="1"/>
          </p:cNvSpPr>
          <p:nvPr>
            <p:ph idx="1"/>
          </p:nvPr>
        </p:nvSpPr>
        <p:spPr/>
        <p:txBody>
          <a:bodyPr/>
          <a:lstStyle/>
          <a:p>
            <a:endParaRPr lang="en-US" sz="1600" dirty="0"/>
          </a:p>
          <a:p>
            <a:r>
              <a:rPr lang="en-US" sz="1600" dirty="0">
                <a:hlinkClick r:id="rId2"/>
              </a:rPr>
              <a:t>https://www.fda.gov/regulatory-information/search-fda-guidance-documents/vitro-diagnostic-ivd-device-studies-frequently-asked-questions</a:t>
            </a:r>
            <a:endParaRPr lang="en-US" sz="1600" dirty="0"/>
          </a:p>
          <a:p>
            <a:pPr marL="0" indent="0">
              <a:buNone/>
            </a:pPr>
            <a:endParaRPr lang="en-US" sz="1600" dirty="0"/>
          </a:p>
          <a:p>
            <a:r>
              <a:rPr lang="en-US" sz="1600" dirty="0">
                <a:hlinkClick r:id="rId3"/>
              </a:rPr>
              <a:t>https://www.fda.gov/medical-devices/products-and-medical-procedures/in-vitro-diagnostics</a:t>
            </a:r>
            <a:endParaRPr lang="en-US" sz="1600" dirty="0"/>
          </a:p>
          <a:p>
            <a:pPr marL="0" indent="0">
              <a:buNone/>
            </a:pPr>
            <a:endParaRPr lang="en-US" sz="1600" dirty="0"/>
          </a:p>
          <a:p>
            <a:endParaRPr lang="en-US" sz="1600" dirty="0"/>
          </a:p>
          <a:p>
            <a:r>
              <a:rPr lang="en-US" sz="1600" dirty="0">
                <a:hlinkClick r:id="rId4"/>
              </a:rPr>
              <a:t>https://www.genome.gov/about-genomics/policy-issues/Regulation-of-Genetic-Tests</a:t>
            </a:r>
            <a:endParaRPr lang="en-US" sz="1600" dirty="0"/>
          </a:p>
          <a:p>
            <a:pPr marL="0" indent="0">
              <a:buNone/>
            </a:pPr>
            <a:endParaRPr lang="en-US" sz="1600" dirty="0"/>
          </a:p>
        </p:txBody>
      </p:sp>
    </p:spTree>
    <p:extLst>
      <p:ext uri="{BB962C8B-B14F-4D97-AF65-F5344CB8AC3E}">
        <p14:creationId xmlns:p14="http://schemas.microsoft.com/office/powerpoint/2010/main" val="3775880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901A2-FEF8-48CE-8C23-6E7272961A4A}"/>
              </a:ext>
            </a:extLst>
          </p:cNvPr>
          <p:cNvSpPr>
            <a:spLocks noGrp="1"/>
          </p:cNvSpPr>
          <p:nvPr>
            <p:ph type="title"/>
          </p:nvPr>
        </p:nvSpPr>
        <p:spPr/>
        <p:txBody>
          <a:bodyPr/>
          <a:lstStyle/>
          <a:p>
            <a:r>
              <a:rPr lang="en-US" sz="3600" dirty="0"/>
              <a:t>Medical Device definition</a:t>
            </a:r>
          </a:p>
        </p:txBody>
      </p:sp>
      <p:sp>
        <p:nvSpPr>
          <p:cNvPr id="3" name="Content Placeholder 2">
            <a:extLst>
              <a:ext uri="{FF2B5EF4-FFF2-40B4-BE49-F238E27FC236}">
                <a16:creationId xmlns:a16="http://schemas.microsoft.com/office/drawing/2014/main" id="{BEC76F09-A49A-47E6-B12C-B188176E8C34}"/>
              </a:ext>
            </a:extLst>
          </p:cNvPr>
          <p:cNvSpPr>
            <a:spLocks noGrp="1"/>
          </p:cNvSpPr>
          <p:nvPr>
            <p:ph idx="1"/>
          </p:nvPr>
        </p:nvSpPr>
        <p:spPr/>
        <p:txBody>
          <a:bodyPr/>
          <a:lstStyle/>
          <a:p>
            <a:r>
              <a:rPr lang="en-US" sz="2000" dirty="0"/>
              <a:t>A medical device is an </a:t>
            </a:r>
            <a:r>
              <a:rPr lang="en-US" sz="2000" b="1" dirty="0"/>
              <a:t>instrument, apparatus, implement, machine, software/application, contrivance, implant, in vitro reagent </a:t>
            </a:r>
            <a:r>
              <a:rPr lang="en-US" sz="2000" dirty="0"/>
              <a:t>or a component part or accessory which is: </a:t>
            </a:r>
          </a:p>
          <a:p>
            <a:pPr marL="0" indent="0">
              <a:buNone/>
            </a:pPr>
            <a:endParaRPr lang="en-US" sz="2000" dirty="0"/>
          </a:p>
          <a:p>
            <a:pPr lvl="1"/>
            <a:r>
              <a:rPr lang="en-US" sz="2000" dirty="0"/>
              <a:t>Intended for diagnosis, cure or mitigation, treatment or prevention of a disease </a:t>
            </a:r>
          </a:p>
          <a:p>
            <a:pPr lvl="1"/>
            <a:r>
              <a:rPr lang="en-US" sz="2000" dirty="0"/>
              <a:t>Intended to affect the structure or any function of the body </a:t>
            </a:r>
          </a:p>
          <a:p>
            <a:pPr lvl="1"/>
            <a:r>
              <a:rPr lang="en-US" sz="2000" dirty="0"/>
              <a:t>Does not achieve its primary intended purposes by chemical or metabolic action.</a:t>
            </a:r>
          </a:p>
        </p:txBody>
      </p:sp>
    </p:spTree>
    <p:extLst>
      <p:ext uri="{BB962C8B-B14F-4D97-AF65-F5344CB8AC3E}">
        <p14:creationId xmlns:p14="http://schemas.microsoft.com/office/powerpoint/2010/main" val="4128065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C3E14-E758-48DB-B321-BB58D5ABB301}"/>
              </a:ext>
            </a:extLst>
          </p:cNvPr>
          <p:cNvSpPr>
            <a:spLocks noGrp="1"/>
          </p:cNvSpPr>
          <p:nvPr>
            <p:ph type="title"/>
          </p:nvPr>
        </p:nvSpPr>
        <p:spPr>
          <a:xfrm>
            <a:off x="457200" y="274638"/>
            <a:ext cx="8229600" cy="1020762"/>
          </a:xfrm>
        </p:spPr>
        <p:txBody>
          <a:bodyPr/>
          <a:lstStyle/>
          <a:p>
            <a:r>
              <a:rPr lang="en-US" sz="3600" dirty="0"/>
              <a:t>Medical Device Classification</a:t>
            </a:r>
          </a:p>
        </p:txBody>
      </p:sp>
      <p:sp>
        <p:nvSpPr>
          <p:cNvPr id="3" name="Content Placeholder 2">
            <a:extLst>
              <a:ext uri="{FF2B5EF4-FFF2-40B4-BE49-F238E27FC236}">
                <a16:creationId xmlns:a16="http://schemas.microsoft.com/office/drawing/2014/main" id="{339E6A2F-36B5-4B69-A0AC-2FDA5C919A87}"/>
              </a:ext>
            </a:extLst>
          </p:cNvPr>
          <p:cNvSpPr>
            <a:spLocks noGrp="1"/>
          </p:cNvSpPr>
          <p:nvPr>
            <p:ph idx="1"/>
          </p:nvPr>
        </p:nvSpPr>
        <p:spPr>
          <a:xfrm>
            <a:off x="447675" y="1219200"/>
            <a:ext cx="8229600" cy="5105400"/>
          </a:xfrm>
        </p:spPr>
        <p:txBody>
          <a:bodyPr/>
          <a:lstStyle/>
          <a:p>
            <a:pPr>
              <a:buFont typeface="Arial" panose="020B0604020202020204" pitchFamily="34" charset="0"/>
              <a:buChar char="•"/>
            </a:pPr>
            <a:r>
              <a:rPr lang="en-US" sz="1800" dirty="0"/>
              <a:t> FDA has a three-tiered classification system of medical devices based on their indication for use and risk the device poses to the patient. </a:t>
            </a:r>
          </a:p>
          <a:p>
            <a:pPr marL="0" indent="0">
              <a:buNone/>
            </a:pPr>
            <a:endParaRPr lang="en-US" sz="1800" dirty="0"/>
          </a:p>
          <a:p>
            <a:pPr>
              <a:buFont typeface="Arial" panose="020B0604020202020204" pitchFamily="34" charset="0"/>
              <a:buChar char="•"/>
            </a:pPr>
            <a:r>
              <a:rPr lang="en-US" sz="1800" dirty="0"/>
              <a:t>The classification generally indicates the regulatory pathway (FDA premarket submission type) and regulatory controls. Factors relevant to this determination include the device’s intended use, technological characteristics, and the risk to patients if the device were to fail. </a:t>
            </a:r>
          </a:p>
          <a:p>
            <a:pPr marL="0" indent="0">
              <a:buNone/>
            </a:pPr>
            <a:endParaRPr lang="en-US" sz="1800" dirty="0"/>
          </a:p>
          <a:p>
            <a:r>
              <a:rPr lang="en-US" sz="1800" dirty="0"/>
              <a:t>FDA premarket submission types:</a:t>
            </a:r>
          </a:p>
          <a:p>
            <a:pPr lvl="1"/>
            <a:r>
              <a:rPr lang="en-US" sz="1600" b="1" dirty="0"/>
              <a:t>510(k) or Premarket notification (PMN</a:t>
            </a:r>
            <a:r>
              <a:rPr lang="en-US" sz="1600" dirty="0"/>
              <a:t>) – This is a submission made to FDA to demonstrate that the device is safe and effective and substantially equivalent to another legally U.S marketed device.   </a:t>
            </a:r>
          </a:p>
          <a:p>
            <a:pPr lvl="1"/>
            <a:r>
              <a:rPr lang="en-US" sz="1600" b="1" dirty="0"/>
              <a:t>Premarket Approval (PMA)</a:t>
            </a:r>
            <a:r>
              <a:rPr lang="en-US" sz="1600" dirty="0"/>
              <a:t> – Evaluates safety and effectiveness of Class III medical devices – Required for new products containing new materials or differ in design from products already on the market</a:t>
            </a:r>
          </a:p>
          <a:p>
            <a:pPr marL="457200" lvl="1" indent="0">
              <a:buNone/>
            </a:pPr>
            <a:r>
              <a:rPr lang="en-US" sz="1600" kern="1200" dirty="0">
                <a:latin typeface="+mj-lt"/>
              </a:rPr>
              <a:t>	</a:t>
            </a:r>
            <a:endParaRPr lang="en-US" sz="1600" dirty="0"/>
          </a:p>
          <a:p>
            <a:pPr lvl="1"/>
            <a:endParaRPr lang="en-US" sz="1600" dirty="0"/>
          </a:p>
          <a:p>
            <a:pPr lvl="1"/>
            <a:endParaRPr lang="en-US" sz="1800" dirty="0"/>
          </a:p>
          <a:p>
            <a:pPr marL="0" indent="0">
              <a:buNone/>
            </a:pPr>
            <a:endParaRPr lang="en-US" sz="1800" dirty="0"/>
          </a:p>
        </p:txBody>
      </p:sp>
    </p:spTree>
    <p:extLst>
      <p:ext uri="{BB962C8B-B14F-4D97-AF65-F5344CB8AC3E}">
        <p14:creationId xmlns:p14="http://schemas.microsoft.com/office/powerpoint/2010/main" val="385250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E7BD3-5D88-4434-BEF8-E4D16DBA078E}"/>
              </a:ext>
            </a:extLst>
          </p:cNvPr>
          <p:cNvSpPr>
            <a:spLocks noGrp="1"/>
          </p:cNvSpPr>
          <p:nvPr>
            <p:ph type="title"/>
          </p:nvPr>
        </p:nvSpPr>
        <p:spPr/>
        <p:txBody>
          <a:bodyPr/>
          <a:lstStyle/>
          <a:p>
            <a:r>
              <a:rPr lang="en-US" sz="3600" dirty="0"/>
              <a:t>Medical Device Classification</a:t>
            </a:r>
          </a:p>
        </p:txBody>
      </p:sp>
      <p:graphicFrame>
        <p:nvGraphicFramePr>
          <p:cNvPr id="10" name="Content Placeholder 9">
            <a:extLst>
              <a:ext uri="{FF2B5EF4-FFF2-40B4-BE49-F238E27FC236}">
                <a16:creationId xmlns:a16="http://schemas.microsoft.com/office/drawing/2014/main" id="{46A0FEA2-C160-42AF-8FAF-D88F748CD259}"/>
              </a:ext>
            </a:extLst>
          </p:cNvPr>
          <p:cNvGraphicFramePr>
            <a:graphicFrameLocks noGrp="1"/>
          </p:cNvGraphicFramePr>
          <p:nvPr>
            <p:ph idx="1"/>
            <p:extLst>
              <p:ext uri="{D42A27DB-BD31-4B8C-83A1-F6EECF244321}">
                <p14:modId xmlns:p14="http://schemas.microsoft.com/office/powerpoint/2010/main" val="2302353269"/>
              </p:ext>
            </p:extLst>
          </p:nvPr>
        </p:nvGraphicFramePr>
        <p:xfrm>
          <a:off x="1676400" y="1638300"/>
          <a:ext cx="5791200" cy="3905250"/>
        </p:xfrm>
        <a:graphic>
          <a:graphicData uri="http://schemas.openxmlformats.org/drawingml/2006/table">
            <a:tbl>
              <a:tblPr firstRow="1" bandRow="1">
                <a:tableStyleId>{616DA210-FB5B-4158-B5E0-FEB733F419BA}</a:tableStyleId>
              </a:tblPr>
              <a:tblGrid>
                <a:gridCol w="1179689">
                  <a:extLst>
                    <a:ext uri="{9D8B030D-6E8A-4147-A177-3AD203B41FA5}">
                      <a16:colId xmlns:a16="http://schemas.microsoft.com/office/drawing/2014/main" val="3171291924"/>
                    </a:ext>
                  </a:extLst>
                </a:gridCol>
                <a:gridCol w="2144889">
                  <a:extLst>
                    <a:ext uri="{9D8B030D-6E8A-4147-A177-3AD203B41FA5}">
                      <a16:colId xmlns:a16="http://schemas.microsoft.com/office/drawing/2014/main" val="2081418542"/>
                    </a:ext>
                  </a:extLst>
                </a:gridCol>
                <a:gridCol w="2466622">
                  <a:extLst>
                    <a:ext uri="{9D8B030D-6E8A-4147-A177-3AD203B41FA5}">
                      <a16:colId xmlns:a16="http://schemas.microsoft.com/office/drawing/2014/main" val="2660961154"/>
                    </a:ext>
                  </a:extLst>
                </a:gridCol>
              </a:tblGrid>
              <a:tr h="885825">
                <a:tc>
                  <a:txBody>
                    <a:bodyPr/>
                    <a:lstStyle/>
                    <a:p>
                      <a:r>
                        <a:rPr lang="en-US" sz="1600" b="1" dirty="0"/>
                        <a:t>Class </a:t>
                      </a:r>
                    </a:p>
                  </a:txBody>
                  <a:tcPr/>
                </a:tc>
                <a:tc>
                  <a:txBody>
                    <a:bodyPr/>
                    <a:lstStyle/>
                    <a:p>
                      <a:r>
                        <a:rPr lang="en-US" sz="1600" dirty="0"/>
                        <a:t>Risk</a:t>
                      </a:r>
                    </a:p>
                  </a:txBody>
                  <a:tcPr/>
                </a:tc>
                <a:tc>
                  <a:txBody>
                    <a:bodyPr/>
                    <a:lstStyle/>
                    <a:p>
                      <a:r>
                        <a:rPr lang="en-US" sz="1600" dirty="0"/>
                        <a:t>Premarket Submission Types</a:t>
                      </a:r>
                    </a:p>
                  </a:txBody>
                  <a:tcPr/>
                </a:tc>
                <a:extLst>
                  <a:ext uri="{0D108BD9-81ED-4DB2-BD59-A6C34878D82A}">
                    <a16:rowId xmlns:a16="http://schemas.microsoft.com/office/drawing/2014/main" val="2538489059"/>
                  </a:ext>
                </a:extLst>
              </a:tr>
              <a:tr h="885825">
                <a:tc>
                  <a:txBody>
                    <a:bodyPr/>
                    <a:lstStyle/>
                    <a:p>
                      <a:r>
                        <a:rPr lang="en-US" sz="1600" b="1" dirty="0"/>
                        <a:t>I</a:t>
                      </a:r>
                    </a:p>
                  </a:txBody>
                  <a:tcPr>
                    <a:solidFill>
                      <a:schemeClr val="accent2">
                        <a:lumMod val="20000"/>
                        <a:lumOff val="80000"/>
                        <a:alpha val="20000"/>
                      </a:schemeClr>
                    </a:solidFill>
                  </a:tcPr>
                </a:tc>
                <a:tc>
                  <a:txBody>
                    <a:bodyPr/>
                    <a:lstStyle/>
                    <a:p>
                      <a:r>
                        <a:rPr lang="en-US" sz="1600" b="1" kern="1200" dirty="0">
                          <a:solidFill>
                            <a:schemeClr val="tx1"/>
                          </a:solidFill>
                          <a:effectLst/>
                          <a:latin typeface="+mn-lt"/>
                          <a:ea typeface="+mn-ea"/>
                          <a:cs typeface="+mn-cs"/>
                        </a:rPr>
                        <a:t>Lowest</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a:t>
                      </a:r>
                      <a:r>
                        <a:rPr lang="en-US" sz="1600" i="1" kern="1200" dirty="0">
                          <a:solidFill>
                            <a:schemeClr val="tx1"/>
                          </a:solidFill>
                          <a:effectLst/>
                          <a:latin typeface="+mn-lt"/>
                          <a:ea typeface="+mn-ea"/>
                          <a:cs typeface="+mn-cs"/>
                        </a:rPr>
                        <a:t>stethoscopes, removable skin staples)</a:t>
                      </a:r>
                      <a:endParaRPr lang="en-US" sz="1600" i="1" dirty="0"/>
                    </a:p>
                  </a:txBody>
                  <a:tcPr>
                    <a:solidFill>
                      <a:schemeClr val="accent2">
                        <a:lumMod val="20000"/>
                        <a:lumOff val="80000"/>
                        <a:alpha val="20000"/>
                      </a:schemeClr>
                    </a:solidFill>
                  </a:tcPr>
                </a:tc>
                <a:tc>
                  <a:txBody>
                    <a:bodyPr/>
                    <a:lstStyle/>
                    <a:p>
                      <a:r>
                        <a:rPr lang="en-US" sz="1600" kern="1200" dirty="0">
                          <a:solidFill>
                            <a:schemeClr val="tx1"/>
                          </a:solidFill>
                          <a:effectLst/>
                          <a:latin typeface="+mn-lt"/>
                          <a:ea typeface="+mn-ea"/>
                          <a:cs typeface="+mn-cs"/>
                        </a:rPr>
                        <a:t>Generally exempt from 510(K), i.e. exempt from Premarket submission</a:t>
                      </a:r>
                    </a:p>
                  </a:txBody>
                  <a:tcPr>
                    <a:solidFill>
                      <a:schemeClr val="accent2">
                        <a:lumMod val="20000"/>
                        <a:lumOff val="80000"/>
                        <a:alpha val="20000"/>
                      </a:schemeClr>
                    </a:solidFill>
                  </a:tcPr>
                </a:tc>
                <a:extLst>
                  <a:ext uri="{0D108BD9-81ED-4DB2-BD59-A6C34878D82A}">
                    <a16:rowId xmlns:a16="http://schemas.microsoft.com/office/drawing/2014/main" val="2714463014"/>
                  </a:ext>
                </a:extLst>
              </a:tr>
              <a:tr h="885825">
                <a:tc>
                  <a:txBody>
                    <a:bodyPr/>
                    <a:lstStyle/>
                    <a:p>
                      <a:r>
                        <a:rPr lang="en-US" sz="1600" b="1" dirty="0"/>
                        <a:t>II</a:t>
                      </a:r>
                    </a:p>
                  </a:txBody>
                  <a:tcPr>
                    <a:solidFill>
                      <a:schemeClr val="accent2">
                        <a:lumMod val="20000"/>
                        <a:lumOff val="80000"/>
                      </a:schemeClr>
                    </a:solidFill>
                  </a:tcPr>
                </a:tc>
                <a:tc>
                  <a:txBody>
                    <a:bodyPr/>
                    <a:lstStyle/>
                    <a:p>
                      <a:r>
                        <a:rPr lang="en-US" sz="1600" b="1" i="1" kern="1200" dirty="0">
                          <a:solidFill>
                            <a:schemeClr val="tx1"/>
                          </a:solidFill>
                          <a:effectLst/>
                          <a:latin typeface="+mn-lt"/>
                          <a:ea typeface="+mn-ea"/>
                          <a:cs typeface="+mn-cs"/>
                        </a:rPr>
                        <a:t>Moderate</a:t>
                      </a:r>
                      <a:endParaRPr lang="en-US" sz="1600" kern="1200" dirty="0">
                        <a:solidFill>
                          <a:schemeClr val="tx1"/>
                        </a:solidFill>
                        <a:effectLst/>
                        <a:latin typeface="+mn-lt"/>
                        <a:ea typeface="+mn-ea"/>
                        <a:cs typeface="+mn-cs"/>
                      </a:endParaRPr>
                    </a:p>
                    <a:p>
                      <a:r>
                        <a:rPr lang="en-US" sz="1600" i="1" kern="1200" dirty="0">
                          <a:solidFill>
                            <a:schemeClr val="tx1"/>
                          </a:solidFill>
                          <a:effectLst/>
                          <a:latin typeface="+mn-lt"/>
                          <a:ea typeface="+mn-ea"/>
                          <a:cs typeface="+mn-cs"/>
                        </a:rPr>
                        <a:t>Pregnancy test kits</a:t>
                      </a:r>
                      <a:endParaRPr lang="en-US" sz="1600" i="1" dirty="0"/>
                    </a:p>
                  </a:txBody>
                  <a:tcPr>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latin typeface="+mn-lt"/>
                          <a:ea typeface="+mn-ea"/>
                          <a:cs typeface="+mn-cs"/>
                        </a:rPr>
                        <a:t>Usually need 510(k) premarket notification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tx1"/>
                        </a:solidFill>
                        <a:effectLst/>
                        <a:latin typeface="+mn-lt"/>
                        <a:ea typeface="+mn-ea"/>
                        <a:cs typeface="+mn-cs"/>
                      </a:endParaRPr>
                    </a:p>
                    <a:p>
                      <a:endParaRPr lang="en-US" sz="1600" dirty="0"/>
                    </a:p>
                  </a:txBody>
                  <a:tcPr>
                    <a:solidFill>
                      <a:schemeClr val="accent2">
                        <a:lumMod val="20000"/>
                        <a:lumOff val="80000"/>
                      </a:schemeClr>
                    </a:solidFill>
                  </a:tcPr>
                </a:tc>
                <a:extLst>
                  <a:ext uri="{0D108BD9-81ED-4DB2-BD59-A6C34878D82A}">
                    <a16:rowId xmlns:a16="http://schemas.microsoft.com/office/drawing/2014/main" val="2005182975"/>
                  </a:ext>
                </a:extLst>
              </a:tr>
              <a:tr h="885825">
                <a:tc>
                  <a:txBody>
                    <a:bodyPr/>
                    <a:lstStyle/>
                    <a:p>
                      <a:r>
                        <a:rPr lang="en-US" sz="1600" b="1" dirty="0"/>
                        <a:t>III</a:t>
                      </a:r>
                    </a:p>
                  </a:txBody>
                  <a:tcPr>
                    <a:solidFill>
                      <a:schemeClr val="accent2">
                        <a:lumMod val="60000"/>
                        <a:lumOff val="40000"/>
                      </a:schemeClr>
                    </a:solidFill>
                  </a:tcPr>
                </a:tc>
                <a:tc>
                  <a:txBody>
                    <a:bodyPr/>
                    <a:lstStyle/>
                    <a:p>
                      <a:r>
                        <a:rPr lang="en-US" sz="1600" b="1" kern="1200" dirty="0">
                          <a:solidFill>
                            <a:schemeClr val="tx1"/>
                          </a:solidFill>
                          <a:effectLst/>
                          <a:latin typeface="+mn-lt"/>
                          <a:ea typeface="+mn-ea"/>
                          <a:cs typeface="+mn-cs"/>
                        </a:rPr>
                        <a:t>Highest</a:t>
                      </a:r>
                      <a:endParaRPr lang="en-US" sz="1600" kern="1200" dirty="0">
                        <a:solidFill>
                          <a:schemeClr val="tx1"/>
                        </a:solidFill>
                        <a:effectLst/>
                        <a:latin typeface="+mn-lt"/>
                        <a:ea typeface="+mn-ea"/>
                        <a:cs typeface="+mn-cs"/>
                      </a:endParaRPr>
                    </a:p>
                    <a:p>
                      <a:r>
                        <a:rPr lang="en-US" sz="1600" i="1" kern="1200" dirty="0">
                          <a:solidFill>
                            <a:schemeClr val="tx1"/>
                          </a:solidFill>
                          <a:effectLst/>
                          <a:latin typeface="+mn-lt"/>
                          <a:ea typeface="+mn-ea"/>
                          <a:cs typeface="+mn-cs"/>
                        </a:rPr>
                        <a:t>Implantable pacemakers</a:t>
                      </a:r>
                      <a:endParaRPr lang="en-US" sz="1600" dirty="0"/>
                    </a:p>
                  </a:txBody>
                  <a:tcPr>
                    <a:solidFill>
                      <a:schemeClr val="accent2">
                        <a:lumMod val="60000"/>
                        <a:lumOff val="40000"/>
                      </a:schemeClr>
                    </a:solidFill>
                  </a:tcPr>
                </a:tc>
                <a:tc>
                  <a:txBody>
                    <a:bodyPr/>
                    <a:lstStyle/>
                    <a:p>
                      <a:r>
                        <a:rPr lang="en-US" sz="1600" kern="1200" dirty="0">
                          <a:solidFill>
                            <a:schemeClr val="tx1"/>
                          </a:solidFill>
                          <a:effectLst/>
                          <a:latin typeface="+mn-lt"/>
                          <a:ea typeface="+mn-ea"/>
                          <a:cs typeface="+mn-cs"/>
                        </a:rPr>
                        <a:t>Need premarket Approval (PMA)</a:t>
                      </a:r>
                      <a:endParaRPr lang="en-US" sz="1600" dirty="0"/>
                    </a:p>
                  </a:txBody>
                  <a:tcPr>
                    <a:solidFill>
                      <a:schemeClr val="accent2">
                        <a:lumMod val="60000"/>
                        <a:lumOff val="40000"/>
                      </a:schemeClr>
                    </a:solidFill>
                  </a:tcPr>
                </a:tc>
                <a:extLst>
                  <a:ext uri="{0D108BD9-81ED-4DB2-BD59-A6C34878D82A}">
                    <a16:rowId xmlns:a16="http://schemas.microsoft.com/office/drawing/2014/main" val="1139711940"/>
                  </a:ext>
                </a:extLst>
              </a:tr>
            </a:tbl>
          </a:graphicData>
        </a:graphic>
      </p:graphicFrame>
    </p:spTree>
    <p:extLst>
      <p:ext uri="{BB962C8B-B14F-4D97-AF65-F5344CB8AC3E}">
        <p14:creationId xmlns:p14="http://schemas.microsoft.com/office/powerpoint/2010/main" val="583491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9652C-03D0-4822-A219-F15F8536B935}"/>
              </a:ext>
            </a:extLst>
          </p:cNvPr>
          <p:cNvSpPr>
            <a:spLocks noGrp="1"/>
          </p:cNvSpPr>
          <p:nvPr>
            <p:ph type="title"/>
          </p:nvPr>
        </p:nvSpPr>
        <p:spPr/>
        <p:txBody>
          <a:bodyPr/>
          <a:lstStyle/>
          <a:p>
            <a:r>
              <a:rPr lang="en-US" sz="3600" dirty="0"/>
              <a:t>Investigational Device Exemption (IDE) – 21 CFR 812</a:t>
            </a:r>
          </a:p>
        </p:txBody>
      </p:sp>
      <p:sp>
        <p:nvSpPr>
          <p:cNvPr id="3" name="Content Placeholder 2">
            <a:extLst>
              <a:ext uri="{FF2B5EF4-FFF2-40B4-BE49-F238E27FC236}">
                <a16:creationId xmlns:a16="http://schemas.microsoft.com/office/drawing/2014/main" id="{136142D6-5DEB-4924-8EAE-BA44772500D4}"/>
              </a:ext>
            </a:extLst>
          </p:cNvPr>
          <p:cNvSpPr>
            <a:spLocks noGrp="1"/>
          </p:cNvSpPr>
          <p:nvPr>
            <p:ph idx="1"/>
          </p:nvPr>
        </p:nvSpPr>
        <p:spPr/>
        <p:txBody>
          <a:bodyPr/>
          <a:lstStyle/>
          <a:p>
            <a:r>
              <a:rPr lang="en-US" sz="1800" b="1" dirty="0"/>
              <a:t>An investigational device exemption (IDE) </a:t>
            </a:r>
            <a:r>
              <a:rPr lang="en-US" sz="1800" dirty="0"/>
              <a:t>allows the investigational device [not yet cleared or approved by the FDA] to be used in a clinical study in order to collect safety and effectiveness data. </a:t>
            </a:r>
            <a:r>
              <a:rPr lang="en-US" sz="2000" dirty="0"/>
              <a:t> </a:t>
            </a:r>
          </a:p>
          <a:p>
            <a:r>
              <a:rPr lang="en-US" sz="1800" dirty="0"/>
              <a:t>An approved IDE permits a device to be shipped lawfully for the purpose of conducting investigations of the device without complying with other requirements of the Food, Drug, and Cosmetic Act (FD&amp;C Act) that would apply to devices in commercial distribution.</a:t>
            </a:r>
          </a:p>
          <a:p>
            <a:endParaRPr lang="en-US" sz="1800" dirty="0"/>
          </a:p>
          <a:p>
            <a:r>
              <a:rPr lang="en-US" sz="1800" dirty="0"/>
              <a:t>All clinical investigations with a non cleared or non approved device must have either an IDE or be </a:t>
            </a:r>
            <a:r>
              <a:rPr lang="en-US" sz="1800" b="1" dirty="0"/>
              <a:t>exempt from IDE regulations</a:t>
            </a:r>
            <a:r>
              <a:rPr lang="en-US" sz="1800" dirty="0"/>
              <a:t>. The regulations describes 3 types of device studies:</a:t>
            </a:r>
          </a:p>
          <a:p>
            <a:pPr lvl="1">
              <a:buFont typeface="Wingdings" panose="05000000000000000000" pitchFamily="2" charset="2"/>
              <a:buChar char="Ø"/>
            </a:pPr>
            <a:r>
              <a:rPr lang="en-US" sz="1800" dirty="0"/>
              <a:t>Exempt </a:t>
            </a:r>
          </a:p>
          <a:p>
            <a:pPr lvl="1">
              <a:buFont typeface="Wingdings" panose="05000000000000000000" pitchFamily="2" charset="2"/>
              <a:buChar char="Ø"/>
            </a:pPr>
            <a:r>
              <a:rPr lang="en-US" sz="1800" dirty="0"/>
              <a:t>Significant risk (SR)</a:t>
            </a:r>
          </a:p>
          <a:p>
            <a:pPr lvl="1">
              <a:buFont typeface="Wingdings" panose="05000000000000000000" pitchFamily="2" charset="2"/>
              <a:buChar char="Ø"/>
            </a:pPr>
            <a:r>
              <a:rPr lang="en-US" sz="1800" dirty="0"/>
              <a:t>Non Significant Risk (NSR)</a:t>
            </a:r>
          </a:p>
          <a:p>
            <a:pPr marL="0" indent="0">
              <a:buNone/>
            </a:pPr>
            <a:endParaRPr lang="en-US" sz="1800" dirty="0"/>
          </a:p>
        </p:txBody>
      </p:sp>
    </p:spTree>
    <p:extLst>
      <p:ext uri="{BB962C8B-B14F-4D97-AF65-F5344CB8AC3E}">
        <p14:creationId xmlns:p14="http://schemas.microsoft.com/office/powerpoint/2010/main" val="475821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AFBF2-768C-4D12-8CD9-F0893A4FF216}"/>
              </a:ext>
            </a:extLst>
          </p:cNvPr>
          <p:cNvSpPr>
            <a:spLocks noGrp="1"/>
          </p:cNvSpPr>
          <p:nvPr>
            <p:ph type="title"/>
          </p:nvPr>
        </p:nvSpPr>
        <p:spPr/>
        <p:txBody>
          <a:bodyPr/>
          <a:lstStyle/>
          <a:p>
            <a:r>
              <a:rPr lang="en-US" sz="3600" dirty="0"/>
              <a:t>Studies Exempt from IDE regulations </a:t>
            </a:r>
          </a:p>
        </p:txBody>
      </p:sp>
      <p:sp>
        <p:nvSpPr>
          <p:cNvPr id="3" name="Content Placeholder 2">
            <a:extLst>
              <a:ext uri="{FF2B5EF4-FFF2-40B4-BE49-F238E27FC236}">
                <a16:creationId xmlns:a16="http://schemas.microsoft.com/office/drawing/2014/main" id="{2C4EEC4A-3D3F-4880-B93E-36DFDE988F61}"/>
              </a:ext>
            </a:extLst>
          </p:cNvPr>
          <p:cNvSpPr>
            <a:spLocks noGrp="1"/>
          </p:cNvSpPr>
          <p:nvPr>
            <p:ph idx="1"/>
          </p:nvPr>
        </p:nvSpPr>
        <p:spPr>
          <a:xfrm>
            <a:off x="428625" y="1219200"/>
            <a:ext cx="8229600" cy="4876800"/>
          </a:xfrm>
        </p:spPr>
        <p:txBody>
          <a:bodyPr/>
          <a:lstStyle/>
          <a:p>
            <a:r>
              <a:rPr lang="en-US" altLang="en-US" sz="1800" dirty="0">
                <a:ea typeface="ＭＳ Ｐゴシック" panose="020B0600070205080204" pitchFamily="34" charset="-128"/>
              </a:rPr>
              <a:t>The use of the device meets one of the criteria at </a:t>
            </a:r>
            <a:r>
              <a:rPr lang="en-US" sz="1800" dirty="0"/>
              <a:t>21 CFR 812.2 (c)</a:t>
            </a:r>
            <a:r>
              <a:rPr lang="en-US" sz="1800" dirty="0">
                <a:ea typeface="ＭＳ Ｐゴシック" panose="020B0600070205080204" pitchFamily="34" charset="-128"/>
              </a:rPr>
              <a:t>:</a:t>
            </a:r>
          </a:p>
          <a:p>
            <a:pPr lvl="1">
              <a:buFont typeface="Wingdings" panose="05000000000000000000" pitchFamily="2" charset="2"/>
              <a:buChar char="Ø"/>
            </a:pPr>
            <a:r>
              <a:rPr lang="en-US" sz="1800" dirty="0"/>
              <a:t>Commercial devices used in accordance with labeling </a:t>
            </a:r>
          </a:p>
          <a:p>
            <a:pPr lvl="1">
              <a:buFont typeface="Wingdings" panose="05000000000000000000" pitchFamily="2" charset="2"/>
              <a:buChar char="Ø"/>
            </a:pPr>
            <a:r>
              <a:rPr lang="en-US" sz="1800" dirty="0"/>
              <a:t>Many diagnostic devices</a:t>
            </a:r>
          </a:p>
          <a:p>
            <a:pPr lvl="1">
              <a:buFont typeface="Wingdings" panose="05000000000000000000" pitchFamily="2" charset="2"/>
              <a:buChar char="Ø"/>
            </a:pPr>
            <a:r>
              <a:rPr lang="en-US" sz="1800" dirty="0"/>
              <a:t>Consumer preference testing, modification of a combination of devices, when not determining safety or effectiveness and not putting subjects at risk</a:t>
            </a:r>
          </a:p>
          <a:p>
            <a:pPr lvl="1">
              <a:buFont typeface="Wingdings" panose="05000000000000000000" pitchFamily="2" charset="2"/>
              <a:buChar char="Ø"/>
            </a:pPr>
            <a:r>
              <a:rPr lang="en-US" sz="1800" dirty="0"/>
              <a:t>Veterinary devices or research on/with laboratory animals </a:t>
            </a:r>
          </a:p>
          <a:p>
            <a:pPr lvl="1">
              <a:buFont typeface="Wingdings" panose="05000000000000000000" pitchFamily="2" charset="2"/>
              <a:buChar char="Ø"/>
            </a:pPr>
            <a:r>
              <a:rPr lang="en-US" sz="1800" dirty="0"/>
              <a:t> Custom devices as defined in 812.3(b)</a:t>
            </a:r>
            <a:endParaRPr lang="en-US" sz="1800" dirty="0">
              <a:ea typeface="ＭＳ Ｐゴシック" panose="020B0600070205080204" pitchFamily="34" charset="-128"/>
            </a:endParaRPr>
          </a:p>
          <a:p>
            <a:r>
              <a:rPr lang="en-US" altLang="en-US" sz="1800" dirty="0">
                <a:ea typeface="ＭＳ Ｐゴシック" panose="020B0600070205080204" pitchFamily="34" charset="-128"/>
              </a:rPr>
              <a:t>Exempt studies must still comply with 21 CFR 50 &amp; 56 [Protection of human subjects/IRB]</a:t>
            </a:r>
          </a:p>
          <a:p>
            <a:r>
              <a:rPr lang="en-US" sz="1800" dirty="0"/>
              <a:t>If FDA determined that the study is exempt from 21 CFR 812.2 (c) and documentation of this determination is available, the IRB will confirm the determination made by the FDA. </a:t>
            </a:r>
          </a:p>
          <a:p>
            <a:r>
              <a:rPr lang="en-US" sz="1800" dirty="0"/>
              <a:t>If not, the IRB will make the determination that the investigation meets one of the IDE exemptions listed at 21 CFR 812.2.(c). </a:t>
            </a:r>
          </a:p>
          <a:p>
            <a:endParaRPr lang="en-US" sz="1800" dirty="0">
              <a:solidFill>
                <a:srgbClr val="333333"/>
              </a:solidFill>
            </a:endParaRPr>
          </a:p>
          <a:p>
            <a:pPr marL="457200" lvl="1" indent="0">
              <a:buNone/>
            </a:pPr>
            <a:endParaRPr lang="en-US" altLang="en-US" sz="1800" dirty="0">
              <a:ea typeface="ＭＳ Ｐゴシック" panose="020B0600070205080204" pitchFamily="34" charset="-128"/>
            </a:endParaRPr>
          </a:p>
          <a:p>
            <a:pPr marL="457200" lvl="1" indent="0">
              <a:buNone/>
            </a:pPr>
            <a:endParaRPr lang="en-US" sz="1800" dirty="0"/>
          </a:p>
        </p:txBody>
      </p:sp>
    </p:spTree>
    <p:extLst>
      <p:ext uri="{BB962C8B-B14F-4D97-AF65-F5344CB8AC3E}">
        <p14:creationId xmlns:p14="http://schemas.microsoft.com/office/powerpoint/2010/main" val="4117061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0E8B4-4934-4C87-9136-8A9DAC5D2D35}"/>
              </a:ext>
            </a:extLst>
          </p:cNvPr>
          <p:cNvSpPr>
            <a:spLocks noGrp="1"/>
          </p:cNvSpPr>
          <p:nvPr>
            <p:ph type="title"/>
          </p:nvPr>
        </p:nvSpPr>
        <p:spPr/>
        <p:txBody>
          <a:bodyPr/>
          <a:lstStyle/>
          <a:p>
            <a:r>
              <a:rPr lang="en-US" sz="3600" dirty="0"/>
              <a:t>What is a Significant Risk (SR)</a:t>
            </a:r>
            <a:br>
              <a:rPr lang="en-US" sz="3600" dirty="0"/>
            </a:br>
            <a:r>
              <a:rPr lang="en-US" sz="3600" dirty="0"/>
              <a:t>Non Significant Risk device (NSR)?</a:t>
            </a:r>
          </a:p>
        </p:txBody>
      </p:sp>
      <p:sp>
        <p:nvSpPr>
          <p:cNvPr id="3" name="Content Placeholder 2">
            <a:extLst>
              <a:ext uri="{FF2B5EF4-FFF2-40B4-BE49-F238E27FC236}">
                <a16:creationId xmlns:a16="http://schemas.microsoft.com/office/drawing/2014/main" id="{BB5D50E5-0264-436A-929C-0598C7C0C535}"/>
              </a:ext>
            </a:extLst>
          </p:cNvPr>
          <p:cNvSpPr>
            <a:spLocks noGrp="1"/>
          </p:cNvSpPr>
          <p:nvPr>
            <p:ph idx="1"/>
          </p:nvPr>
        </p:nvSpPr>
        <p:spPr>
          <a:xfrm>
            <a:off x="457200" y="1676400"/>
            <a:ext cx="8229600" cy="3581400"/>
          </a:xfrm>
        </p:spPr>
        <p:txBody>
          <a:bodyPr/>
          <a:lstStyle/>
          <a:p>
            <a:r>
              <a:rPr lang="en-US" sz="1800" b="1" dirty="0"/>
              <a:t>A Significant Risk Device </a:t>
            </a:r>
            <a:r>
              <a:rPr lang="en-US" sz="1800" dirty="0"/>
              <a:t>presents a potential for serious risk to health, safety and welfare of a subject and is:</a:t>
            </a:r>
          </a:p>
          <a:p>
            <a:pPr marL="0" indent="0">
              <a:buNone/>
            </a:pPr>
            <a:endParaRPr lang="en-US" sz="1800" dirty="0"/>
          </a:p>
          <a:p>
            <a:pPr lvl="1">
              <a:buFont typeface="Wingdings" panose="05000000000000000000" pitchFamily="2" charset="2"/>
              <a:buChar char="Ø"/>
            </a:pPr>
            <a:r>
              <a:rPr lang="en-US" sz="1800" dirty="0"/>
              <a:t>an implant; </a:t>
            </a:r>
          </a:p>
          <a:p>
            <a:pPr lvl="1">
              <a:buFont typeface="Wingdings" panose="05000000000000000000" pitchFamily="2" charset="2"/>
              <a:buChar char="Ø"/>
            </a:pPr>
            <a:r>
              <a:rPr lang="en-US" sz="1800" dirty="0"/>
              <a:t>necessary to support or sustain human life; </a:t>
            </a:r>
          </a:p>
          <a:p>
            <a:pPr lvl="1">
              <a:buFont typeface="Wingdings" panose="05000000000000000000" pitchFamily="2" charset="2"/>
              <a:buChar char="Ø"/>
            </a:pPr>
            <a:r>
              <a:rPr lang="en-US" sz="1800" dirty="0"/>
              <a:t>of substantial importance in diagnosing, curing, mitigating, treating disease or preventing impairment of human health; or</a:t>
            </a:r>
          </a:p>
          <a:p>
            <a:pPr lvl="1">
              <a:buFont typeface="Wingdings" panose="05000000000000000000" pitchFamily="2" charset="2"/>
              <a:buChar char="Ø"/>
            </a:pPr>
            <a:r>
              <a:rPr lang="en-US" sz="1800" dirty="0"/>
              <a:t>otherwise poses a risk (21 CFR 812.3 (m) </a:t>
            </a:r>
          </a:p>
          <a:p>
            <a:endParaRPr lang="en-US" sz="1800" dirty="0"/>
          </a:p>
          <a:p>
            <a:r>
              <a:rPr lang="en-US" sz="1800" dirty="0"/>
              <a:t>An </a:t>
            </a:r>
            <a:r>
              <a:rPr lang="en-US" sz="1800" b="1" dirty="0">
                <a:latin typeface="Georgia (Body)"/>
              </a:rPr>
              <a:t>Non Significant Risk device </a:t>
            </a:r>
            <a:r>
              <a:rPr lang="en-US" sz="1800" dirty="0">
                <a:latin typeface="Georgia (Body)"/>
              </a:rPr>
              <a:t>study is one that does not meet the definition for an SR device study</a:t>
            </a:r>
          </a:p>
          <a:p>
            <a:endParaRPr lang="en-US" sz="1800" dirty="0"/>
          </a:p>
          <a:p>
            <a:pPr lvl="1">
              <a:buFont typeface="Wingdings" panose="05000000000000000000" pitchFamily="2" charset="2"/>
              <a:buChar char="Ø"/>
            </a:pPr>
            <a:endParaRPr lang="en-US" sz="1800" dirty="0"/>
          </a:p>
        </p:txBody>
      </p:sp>
    </p:spTree>
    <p:extLst>
      <p:ext uri="{BB962C8B-B14F-4D97-AF65-F5344CB8AC3E}">
        <p14:creationId xmlns:p14="http://schemas.microsoft.com/office/powerpoint/2010/main" val="3636400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D506D-5CD8-4FD3-8BDD-2880EC99B6ED}"/>
              </a:ext>
            </a:extLst>
          </p:cNvPr>
          <p:cNvSpPr>
            <a:spLocks noGrp="1"/>
          </p:cNvSpPr>
          <p:nvPr>
            <p:ph type="title"/>
          </p:nvPr>
        </p:nvSpPr>
        <p:spPr/>
        <p:txBody>
          <a:bodyPr/>
          <a:lstStyle/>
          <a:p>
            <a:r>
              <a:rPr lang="en-US" sz="3600" dirty="0"/>
              <a:t>SR/NSR Determination</a:t>
            </a:r>
          </a:p>
        </p:txBody>
      </p:sp>
      <p:sp>
        <p:nvSpPr>
          <p:cNvPr id="3" name="Content Placeholder 2">
            <a:extLst>
              <a:ext uri="{FF2B5EF4-FFF2-40B4-BE49-F238E27FC236}">
                <a16:creationId xmlns:a16="http://schemas.microsoft.com/office/drawing/2014/main" id="{564D4C54-EA9B-4BAD-AB95-8ED6CE66E555}"/>
              </a:ext>
            </a:extLst>
          </p:cNvPr>
          <p:cNvSpPr>
            <a:spLocks noGrp="1"/>
          </p:cNvSpPr>
          <p:nvPr>
            <p:ph idx="1"/>
          </p:nvPr>
        </p:nvSpPr>
        <p:spPr/>
        <p:txBody>
          <a:bodyPr/>
          <a:lstStyle/>
          <a:p>
            <a:r>
              <a:rPr lang="en-US" sz="1800" b="1" dirty="0"/>
              <a:t>Sponsors</a:t>
            </a:r>
          </a:p>
          <a:p>
            <a:pPr>
              <a:buFont typeface="Wingdings" panose="05000000000000000000" pitchFamily="2" charset="2"/>
              <a:buChar char="Ø"/>
            </a:pPr>
            <a:r>
              <a:rPr lang="en-US" sz="1800" dirty="0"/>
              <a:t>Make the initial risk determination</a:t>
            </a:r>
          </a:p>
          <a:p>
            <a:pPr>
              <a:buFont typeface="Wingdings" panose="05000000000000000000" pitchFamily="2" charset="2"/>
              <a:buChar char="Ø"/>
            </a:pPr>
            <a:r>
              <a:rPr lang="en-US" sz="1800" dirty="0"/>
              <a:t>Present the IRB with this information</a:t>
            </a:r>
          </a:p>
          <a:p>
            <a:pPr marL="0" indent="0">
              <a:buNone/>
            </a:pPr>
            <a:endParaRPr lang="en-US" sz="1800" dirty="0"/>
          </a:p>
          <a:p>
            <a:pPr>
              <a:buFont typeface="Arial" panose="020B0604020202020204" pitchFamily="34" charset="0"/>
              <a:buChar char="•"/>
            </a:pPr>
            <a:r>
              <a:rPr lang="en-US" sz="1800" b="1" dirty="0"/>
              <a:t>IRBs</a:t>
            </a:r>
          </a:p>
          <a:p>
            <a:pPr>
              <a:buFont typeface="Arial" panose="020B0604020202020204" pitchFamily="34" charset="0"/>
              <a:buChar char="•"/>
            </a:pPr>
            <a:r>
              <a:rPr lang="en-US" sz="1800" dirty="0"/>
              <a:t>Determine whether the device study involves a SR or NSR device – This determination has to be made by the convened IRB.</a:t>
            </a:r>
          </a:p>
          <a:p>
            <a:pPr marL="0" indent="0">
              <a:buNone/>
            </a:pPr>
            <a:r>
              <a:rPr lang="en-US" sz="1800" dirty="0"/>
              <a:t>	The risk determination is based on the proposed use of the device in 	the study, not on the device alone</a:t>
            </a:r>
          </a:p>
          <a:p>
            <a:pPr>
              <a:buFont typeface="Arial" panose="020B0604020202020204" pitchFamily="34" charset="0"/>
              <a:buChar char="•"/>
            </a:pPr>
            <a:endParaRPr lang="en-US" sz="1800" b="1" dirty="0"/>
          </a:p>
          <a:p>
            <a:pPr>
              <a:buFont typeface="Arial" panose="020B0604020202020204" pitchFamily="34" charset="0"/>
              <a:buChar char="•"/>
            </a:pPr>
            <a:r>
              <a:rPr lang="en-US" sz="1800" b="1" dirty="0"/>
              <a:t>FDA</a:t>
            </a:r>
          </a:p>
          <a:p>
            <a:pPr>
              <a:buFont typeface="Wingdings" panose="05000000000000000000" pitchFamily="2" charset="2"/>
              <a:buChar char="Ø"/>
            </a:pPr>
            <a:r>
              <a:rPr lang="en-US" sz="1800" dirty="0"/>
              <a:t>Available to help −Final arbiter</a:t>
            </a:r>
          </a:p>
        </p:txBody>
      </p:sp>
    </p:spTree>
    <p:extLst>
      <p:ext uri="{BB962C8B-B14F-4D97-AF65-F5344CB8AC3E}">
        <p14:creationId xmlns:p14="http://schemas.microsoft.com/office/powerpoint/2010/main" val="3937830970"/>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33644</TotalTime>
  <Words>3743</Words>
  <Application>Microsoft Office PowerPoint</Application>
  <PresentationFormat>On-screen Show (4:3)</PresentationFormat>
  <Paragraphs>252</Paragraphs>
  <Slides>27</Slides>
  <Notes>14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27</vt:i4>
      </vt:variant>
    </vt:vector>
  </HeadingPairs>
  <TitlesOfParts>
    <vt:vector size="35" baseType="lpstr">
      <vt:lpstr>ＭＳ Ｐゴシック</vt:lpstr>
      <vt:lpstr>Arial</vt:lpstr>
      <vt:lpstr>Calibri</vt:lpstr>
      <vt:lpstr>Georgia</vt:lpstr>
      <vt:lpstr>Georgia (Body)</vt:lpstr>
      <vt:lpstr>Wingdings</vt:lpstr>
      <vt:lpstr>Default Design</vt:lpstr>
      <vt:lpstr>Custom Design</vt:lpstr>
      <vt:lpstr>Research with Medical Devices/ In-Vitro Diagnostic Tests (IVDs)</vt:lpstr>
      <vt:lpstr>FDA Regulation</vt:lpstr>
      <vt:lpstr>Medical Device definition</vt:lpstr>
      <vt:lpstr>Medical Device Classification</vt:lpstr>
      <vt:lpstr>Medical Device Classification</vt:lpstr>
      <vt:lpstr>Investigational Device Exemption (IDE) – 21 CFR 812</vt:lpstr>
      <vt:lpstr>Studies Exempt from IDE regulations </vt:lpstr>
      <vt:lpstr>What is a Significant Risk (SR) Non Significant Risk device (NSR)?</vt:lpstr>
      <vt:lpstr>SR/NSR Determination</vt:lpstr>
      <vt:lpstr>Significant Risk Studies</vt:lpstr>
      <vt:lpstr>Non Significant Risk Studies</vt:lpstr>
      <vt:lpstr>What are In Vitro Diagnostic (IVD) devices?</vt:lpstr>
      <vt:lpstr>IVDs are medical devices</vt:lpstr>
      <vt:lpstr>IVDs are medical devices</vt:lpstr>
      <vt:lpstr>Example of IVDs</vt:lpstr>
      <vt:lpstr>Regulatory Definitions</vt:lpstr>
      <vt:lpstr>Applicability of IDE regulations</vt:lpstr>
      <vt:lpstr>Exempt from IDE regulation</vt:lpstr>
      <vt:lpstr>Exempt from IDE regulation</vt:lpstr>
      <vt:lpstr>Assessment of risk by IRB</vt:lpstr>
      <vt:lpstr>Assessment of risk by IRB</vt:lpstr>
      <vt:lpstr>FDA clarifications</vt:lpstr>
      <vt:lpstr>Rascal Pages: Medical Device</vt:lpstr>
      <vt:lpstr>Rascal Page</vt:lpstr>
      <vt:lpstr>Rascal Pages: Medical Device</vt:lpstr>
      <vt:lpstr>Rascal page</vt:lpstr>
      <vt:lpstr>References</vt:lpstr>
    </vt:vector>
  </TitlesOfParts>
  <Company>Columbia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ABCs of the IRB</dc:title>
  <dc:creator>Joyce Plaza</dc:creator>
  <cp:lastModifiedBy>Butaud-Rebbaa, Laurence</cp:lastModifiedBy>
  <cp:revision>803</cp:revision>
  <cp:lastPrinted>2014-11-21T14:39:26Z</cp:lastPrinted>
  <dcterms:created xsi:type="dcterms:W3CDTF">2005-09-19T20:08:56Z</dcterms:created>
  <dcterms:modified xsi:type="dcterms:W3CDTF">2022-04-28T02:21:12Z</dcterms:modified>
</cp:coreProperties>
</file>