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7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80" r:id="rId17"/>
    <p:sldId id="270" r:id="rId18"/>
    <p:sldId id="271" r:id="rId19"/>
    <p:sldId id="272" r:id="rId20"/>
    <p:sldId id="281" r:id="rId21"/>
    <p:sldId id="273" r:id="rId22"/>
    <p:sldId id="274" r:id="rId23"/>
    <p:sldId id="275" r:id="rId24"/>
    <p:sldId id="276" r:id="rId25"/>
    <p:sldId id="282" r:id="rId26"/>
  </p:sldIdLst>
  <p:sldSz cx="12192000" cy="6858000"/>
  <p:notesSz cx="6858000" cy="9144000"/>
  <p:embeddedFontLst>
    <p:embeddedFont>
      <p:font typeface="Bell MT" panose="02020503060305020303" pitchFamily="18" charset="0"/>
      <p:regular r:id="rId28"/>
      <p:bold r:id="rId29"/>
      <p:italic r:id="rId30"/>
    </p:embeddedFont>
    <p:embeddedFont>
      <p:font typeface="Raleway" panose="020B060402020202020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7C3A01-A8E9-4C06-AAB7-9B2CBA1952E5}">
  <a:tblStyle styleId="{D37C3A01-A8E9-4C06-AAB7-9B2CBA1952E5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GEORGE</a:t>
            </a: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GEORGE</a:t>
            </a: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GEORGE</a:t>
            </a: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GEORGE</a:t>
            </a: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CHRIS</a:t>
            </a: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dirty="0"/>
              <a:t>CHRIS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dirty="0"/>
              <a:t>CHRIS (review with GEORGE first)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dirty="0"/>
              <a:t>HALAYN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dirty="0"/>
              <a:t>HALAYN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HALAYN</a:t>
            </a:r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HALAYN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wrap="square"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GEORGE</a:t>
            </a: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GEORGE</a:t>
            </a: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GEORGE</a:t>
            </a:r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GEORGE</a:t>
            </a:r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GEORGE</a:t>
            </a:r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GEORGE</a:t>
            </a: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GEORGE</a:t>
            </a: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GEORGE</a:t>
            </a:r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736" y="5962701"/>
            <a:ext cx="2982191" cy="78729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hpc-support@columbia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ocean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olumbia.edu/research-data-columbi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211" y="2278310"/>
            <a:ext cx="12068355" cy="2387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Bell MT" panose="02020503060305020303" pitchFamily="18" charset="0"/>
              </a:rPr>
              <a:t>Shared Research Computing Policy Advisory Committee (SRCPAC)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210" y="4641524"/>
            <a:ext cx="6124755" cy="1655762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200" dirty="0" smtClean="0">
                <a:latin typeface="Raleway" panose="020B0503030101060003" pitchFamily="34" charset="0"/>
              </a:rPr>
              <a:t>Fall </a:t>
            </a:r>
            <a:r>
              <a:rPr lang="en-US" sz="3200" dirty="0" smtClean="0">
                <a:latin typeface="Raleway" panose="020B0503030101060003" pitchFamily="34" charset="0"/>
              </a:rPr>
              <a:t>2017 Meeting</a:t>
            </a:r>
            <a:br>
              <a:rPr lang="en-US" sz="3200" dirty="0" smtClean="0">
                <a:latin typeface="Raleway" panose="020B0503030101060003" pitchFamily="34" charset="0"/>
              </a:rPr>
            </a:br>
            <a:r>
              <a:rPr lang="en-US" sz="3200" dirty="0" smtClean="0">
                <a:latin typeface="Raleway" panose="020B0503030101060003" pitchFamily="34" charset="0"/>
              </a:rPr>
              <a:t>Monday, Decembe</a:t>
            </a:r>
            <a:r>
              <a:rPr lang="en-US" sz="3200" dirty="0" smtClean="0">
                <a:latin typeface="Raleway" panose="020B0503030101060003" pitchFamily="34" charset="0"/>
              </a:rPr>
              <a:t>r 4</a:t>
            </a:r>
            <a:r>
              <a:rPr lang="en-US" sz="3200" dirty="0" smtClean="0">
                <a:latin typeface="Raleway" panose="020B0503030101060003" pitchFamily="34" charset="0"/>
              </a:rPr>
              <a:t>, </a:t>
            </a:r>
            <a:r>
              <a:rPr lang="en-US" sz="3200" dirty="0" smtClean="0">
                <a:latin typeface="Raleway" panose="020B0503030101060003" pitchFamily="34" charset="0"/>
              </a:rPr>
              <a:t>2017</a:t>
            </a:r>
            <a:endParaRPr lang="en-US" sz="3200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9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latin typeface="Bell MT" panose="02020503060305020303" pitchFamily="18" charset="0"/>
              </a:rPr>
              <a:t>Support Office Hours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49000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latin typeface="Raleway" panose="020B0604020202020204" charset="0"/>
              </a:rPr>
              <a:t>HPC support staff are available by request to answer your Habanero questions in person on the first Monday of every month.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i="1" dirty="0">
                <a:latin typeface="Raleway" panose="020B0604020202020204" charset="0"/>
              </a:rPr>
              <a:t>Please let us know by the day prior if you plan on attending.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Raleway" panose="020B0604020202020204" charset="0"/>
            </a:endParaRPr>
          </a:p>
          <a:p>
            <a:pPr marL="0" marR="0" lvl="0" indent="-69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Raleway" panose="020B0604020202020204" charset="0"/>
              </a:rPr>
              <a:t>Where</a:t>
            </a:r>
            <a:r>
              <a:rPr lang="en-US" dirty="0">
                <a:latin typeface="Raleway" panose="020B0604020202020204" charset="0"/>
              </a:rPr>
              <a:t>: Science &amp; Engineering Library, </a:t>
            </a:r>
            <a:r>
              <a:rPr lang="en-US" dirty="0" smtClean="0">
                <a:latin typeface="Raleway" panose="020B0604020202020204" charset="0"/>
              </a:rPr>
              <a:t>Northwest Corner </a:t>
            </a:r>
            <a:r>
              <a:rPr lang="en-US" dirty="0">
                <a:latin typeface="Raleway" panose="020B0604020202020204" charset="0"/>
              </a:rPr>
              <a:t>Building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latin typeface="Raleway" panose="020B0604020202020204" charset="0"/>
              </a:rPr>
              <a:t>When</a:t>
            </a:r>
            <a:r>
              <a:rPr lang="en-US" dirty="0">
                <a:latin typeface="Raleway" panose="020B0604020202020204" charset="0"/>
              </a:rPr>
              <a:t>: 3-5 pm first Monday of the month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Raleway" panose="020B060402020202020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 dirty="0">
                <a:latin typeface="Raleway" panose="020B0604020202020204" charset="0"/>
              </a:rPr>
              <a:t>Next session</a:t>
            </a:r>
            <a:r>
              <a:rPr lang="en-US" dirty="0">
                <a:latin typeface="Raleway" panose="020B0604020202020204" charset="0"/>
              </a:rPr>
              <a:t>: 3-5 pm Monday, December </a:t>
            </a:r>
            <a:r>
              <a:rPr lang="en-US" dirty="0" smtClean="0">
                <a:latin typeface="Raleway" panose="020B0604020202020204" charset="0"/>
              </a:rPr>
              <a:t>4</a:t>
            </a:r>
            <a:r>
              <a:rPr lang="en-US" baseline="30000" dirty="0" smtClean="0">
                <a:latin typeface="Raleway" panose="020B0604020202020204" charset="0"/>
              </a:rPr>
              <a:t>th</a:t>
            </a:r>
            <a:r>
              <a:rPr lang="en-US" dirty="0" smtClean="0">
                <a:latin typeface="Raleway" panose="020B0604020202020204" charset="0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Raleway" panose="020B060402020202020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latin typeface="Bell MT" panose="02020503060305020303" pitchFamily="18" charset="0"/>
              </a:rPr>
              <a:t>Habanero Information Sessions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838200" y="2120592"/>
            <a:ext cx="10515600" cy="460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177800" marR="0" lvl="0" indent="-6985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Raleway" panose="020B0604020202020204" charset="0"/>
              </a:rPr>
              <a:t>HPC support staff can come and talk to your group</a:t>
            </a:r>
          </a:p>
          <a:p>
            <a:pPr marL="177800" marR="0" lvl="0" indent="-6985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Raleway" panose="020B0604020202020204" charset="0"/>
            </a:endParaRPr>
          </a:p>
          <a:p>
            <a:pPr marL="177800" marR="0" lvl="0" indent="-6985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Raleway" panose="020B0604020202020204" charset="0"/>
              </a:rPr>
              <a:t>Topics can be general and introductory or tailored to your group.</a:t>
            </a:r>
          </a:p>
          <a:p>
            <a:pPr marL="177800" marR="0" lvl="0" indent="-6985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Raleway" panose="020B0604020202020204" charset="0"/>
            </a:endParaRPr>
          </a:p>
          <a:p>
            <a:pPr marL="177800" marR="0" lvl="0" indent="-6985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Raleway" panose="020B0604020202020204" charset="0"/>
              </a:rPr>
              <a:t>Contact </a:t>
            </a:r>
            <a:r>
              <a:rPr lang="en-US" u="sng" dirty="0">
                <a:solidFill>
                  <a:schemeClr val="hlink"/>
                </a:solidFill>
                <a:latin typeface="Raleway" panose="020B0604020202020204" charset="0"/>
                <a:hlinkClick r:id="rId3"/>
              </a:rPr>
              <a:t>hpc-support@columbia.edu</a:t>
            </a:r>
            <a:r>
              <a:rPr lang="en-US" dirty="0">
                <a:latin typeface="Raleway" panose="020B0604020202020204" charset="0"/>
              </a:rPr>
              <a:t> to discuss setting up a session.</a:t>
            </a:r>
          </a:p>
          <a:p>
            <a:pPr marL="177800" marR="0" lvl="0" indent="-177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b="1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latin typeface="Bell MT" panose="02020503060305020303" pitchFamily="18" charset="0"/>
              </a:rPr>
              <a:t>Habanero Information Sessions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0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>
                <a:latin typeface="Raleway" panose="020B0604020202020204" charset="0"/>
              </a:rPr>
              <a:t>Introduction to Habanero</a:t>
            </a: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i="1" dirty="0">
                <a:latin typeface="Raleway" panose="020B0604020202020204" charset="0"/>
              </a:rPr>
              <a:t>Tuesday, December </a:t>
            </a:r>
            <a:r>
              <a:rPr lang="en-US" sz="2800" i="1" dirty="0" smtClean="0">
                <a:latin typeface="Raleway" panose="020B0604020202020204" charset="0"/>
              </a:rPr>
              <a:t>5</a:t>
            </a:r>
            <a:r>
              <a:rPr lang="en-US" sz="2800" i="1" baseline="30000" dirty="0" smtClean="0">
                <a:latin typeface="Raleway" panose="020B0604020202020204" charset="0"/>
              </a:rPr>
              <a:t>th</a:t>
            </a:r>
            <a:r>
              <a:rPr lang="en-US" sz="2800" i="1" dirty="0" smtClean="0">
                <a:latin typeface="Raleway" panose="020B0604020202020204" charset="0"/>
              </a:rPr>
              <a:t>, </a:t>
            </a:r>
            <a:r>
              <a:rPr lang="en-US" sz="2800" i="1" dirty="0">
                <a:latin typeface="Raleway" panose="020B0604020202020204" charset="0"/>
              </a:rPr>
              <a:t>1:00 pm - 2:30 pm</a:t>
            </a: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i="1" dirty="0">
                <a:latin typeface="Raleway" panose="020B0604020202020204" charset="0"/>
              </a:rPr>
              <a:t>Tuesday, January </a:t>
            </a:r>
            <a:r>
              <a:rPr lang="en-US" sz="2800" i="1" dirty="0" smtClean="0">
                <a:latin typeface="Raleway" panose="020B0604020202020204" charset="0"/>
              </a:rPr>
              <a:t>30</a:t>
            </a:r>
            <a:r>
              <a:rPr lang="en-US" sz="2800" i="1" baseline="30000" dirty="0" smtClean="0">
                <a:latin typeface="Raleway" panose="020B0604020202020204" charset="0"/>
              </a:rPr>
              <a:t>th</a:t>
            </a:r>
            <a:r>
              <a:rPr lang="en-US" sz="2800" i="1" dirty="0" smtClean="0">
                <a:latin typeface="Raleway" panose="020B0604020202020204" charset="0"/>
              </a:rPr>
              <a:t>, </a:t>
            </a:r>
            <a:r>
              <a:rPr lang="en-US" sz="2800" i="1" dirty="0">
                <a:latin typeface="Raleway" panose="020B0604020202020204" charset="0"/>
              </a:rPr>
              <a:t>1:00 pm - 2:30 pm</a:t>
            </a: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dirty="0">
                <a:latin typeface="Raleway" panose="020B0604020202020204" charset="0"/>
              </a:rPr>
              <a:t>Where</a:t>
            </a:r>
            <a:r>
              <a:rPr lang="en-US" sz="2800" dirty="0">
                <a:latin typeface="Raleway" panose="020B0604020202020204" charset="0"/>
              </a:rPr>
              <a:t>: Science &amp; Engineering </a:t>
            </a:r>
            <a:r>
              <a:rPr lang="en-US" sz="2800" dirty="0" smtClean="0">
                <a:latin typeface="Raleway" panose="020B0604020202020204" charset="0"/>
              </a:rPr>
              <a:t>Library</a:t>
            </a:r>
            <a:br>
              <a:rPr lang="en-US" sz="2800" dirty="0" smtClean="0">
                <a:latin typeface="Raleway" panose="020B0604020202020204" charset="0"/>
              </a:rPr>
            </a:br>
            <a:r>
              <a:rPr lang="en-US" sz="2800" dirty="0" smtClean="0">
                <a:latin typeface="Raleway" panose="020B0604020202020204" charset="0"/>
              </a:rPr>
              <a:t>Northwest Corner </a:t>
            </a:r>
            <a:r>
              <a:rPr lang="en-US" sz="2800" dirty="0">
                <a:latin typeface="Raleway" panose="020B0604020202020204" charset="0"/>
              </a:rPr>
              <a:t>Building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Raleway" panose="020B0604020202020204" charset="0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 dirty="0">
                <a:latin typeface="Raleway" panose="020B0604020202020204" charset="0"/>
              </a:rPr>
              <a:t>Topics Covered</a:t>
            </a: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latin typeface="Raleway" panose="020B0604020202020204" charset="0"/>
              </a:rPr>
              <a:t>Cluster overview</a:t>
            </a: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latin typeface="Raleway" panose="020B0604020202020204" charset="0"/>
              </a:rPr>
              <a:t>Using the scheduler</a:t>
            </a: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>
                <a:latin typeface="Raleway" panose="020B0604020202020204" charset="0"/>
              </a:rPr>
              <a:t>Business rules</a:t>
            </a:r>
          </a:p>
          <a:p>
            <a:pPr marL="177800" marR="0" lvl="0" indent="-177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Raleway" panose="020B060402020202020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latin typeface="Bell MT" panose="02020503060305020303" pitchFamily="18" charset="0"/>
              </a:rPr>
              <a:t>Workshops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605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>
                <a:latin typeface="Raleway" panose="020B0604020202020204" charset="0"/>
              </a:rPr>
              <a:t>Introductory </a:t>
            </a:r>
            <a:r>
              <a:rPr lang="en-US" dirty="0">
                <a:latin typeface="Raleway" panose="020B0604020202020204" charset="0"/>
              </a:rPr>
              <a:t>w</a:t>
            </a:r>
            <a:r>
              <a:rPr lang="en-US" dirty="0" smtClean="0">
                <a:latin typeface="Raleway" panose="020B0604020202020204" charset="0"/>
              </a:rPr>
              <a:t>orkshops </a:t>
            </a:r>
            <a:r>
              <a:rPr lang="en-US" dirty="0">
                <a:latin typeface="Raleway" panose="020B0604020202020204" charset="0"/>
              </a:rPr>
              <a:t>r</a:t>
            </a:r>
            <a:r>
              <a:rPr lang="en-US" dirty="0" smtClean="0">
                <a:latin typeface="Raleway" panose="020B0604020202020204" charset="0"/>
              </a:rPr>
              <a:t>un </a:t>
            </a:r>
            <a:r>
              <a:rPr lang="en-US" dirty="0">
                <a:latin typeface="Raleway" panose="020B0604020202020204" charset="0"/>
              </a:rPr>
              <a:t>by CUIT &amp; Libraries.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None/>
            </a:pPr>
            <a:endParaRPr dirty="0">
              <a:latin typeface="Raleway" panose="020B0604020202020204" charset="0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Raleway" panose="020B0604020202020204" charset="0"/>
              </a:rPr>
              <a:t>Research Computing Part 1: Intro to Linux </a:t>
            </a: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>
                <a:latin typeface="Raleway" panose="020B0604020202020204" charset="0"/>
              </a:rPr>
              <a:t>Research Computing Part 2: Intro to Scripting</a:t>
            </a:r>
          </a:p>
          <a:p>
            <a:pPr marL="457200" lvl="0" indent="-406400" rtl="0">
              <a:spcBef>
                <a:spcPts val="0"/>
              </a:spcBef>
              <a:buSzPts val="2800"/>
              <a:buChar char="•"/>
            </a:pPr>
            <a:r>
              <a:rPr lang="en-US" dirty="0">
                <a:latin typeface="Raleway" panose="020B0604020202020204" charset="0"/>
              </a:rPr>
              <a:t>Research Computing Part 3: Intro to HPC</a:t>
            </a:r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dirty="0">
              <a:latin typeface="Raleway" panose="020B0604020202020204" charset="0"/>
            </a:endParaRPr>
          </a:p>
          <a:p>
            <a:pPr marL="0" marR="0" lvl="0" indent="-177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r>
              <a:rPr lang="en-US" dirty="0">
                <a:latin typeface="Raleway" panose="020B0604020202020204" charset="0"/>
              </a:rPr>
              <a:t>Workshop series is typically held once in the Spring and once in the Fall. Spring 2018 workshop schedule TBD.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latin typeface="Bell MT" panose="02020503060305020303" pitchFamily="18" charset="0"/>
              </a:rPr>
              <a:t>Usage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7737987" y="4522839"/>
            <a:ext cx="5171768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5575" y="1697075"/>
            <a:ext cx="9054403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Announcement of</a:t>
            </a:r>
            <a:br>
              <a:rPr lang="en-US" dirty="0" smtClean="0">
                <a:latin typeface="Bell MT" panose="02020503060305020303" pitchFamily="18" charset="0"/>
              </a:rPr>
            </a:br>
            <a:r>
              <a:rPr lang="en-US" dirty="0" smtClean="0">
                <a:latin typeface="Bell MT" panose="02020503060305020303" pitchFamily="18" charset="0"/>
              </a:rPr>
              <a:t>Training Subcommittee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Raleway" panose="020B0503030101060003" pitchFamily="34" charset="0"/>
              </a:rPr>
              <a:t>Chris </a:t>
            </a:r>
            <a:r>
              <a:rPr lang="en-US" dirty="0" err="1">
                <a:latin typeface="Raleway" panose="020B0503030101060003" pitchFamily="34" charset="0"/>
              </a:rPr>
              <a:t>Marianetti</a:t>
            </a:r>
            <a:r>
              <a:rPr lang="en-US" dirty="0">
                <a:latin typeface="Raleway" panose="020B0503030101060003" pitchFamily="34" charset="0"/>
              </a:rPr>
              <a:t>, Chair of SRCPAC</a:t>
            </a:r>
          </a:p>
          <a:p>
            <a:r>
              <a:rPr lang="en-US" dirty="0">
                <a:latin typeface="Raleway" panose="020B0503030101060003" pitchFamily="34" charset="0"/>
              </a:rPr>
              <a:t>Marc Spiegelman, Chair of Training Subcommittee</a:t>
            </a:r>
          </a:p>
        </p:txBody>
      </p:sp>
    </p:spTree>
    <p:extLst>
      <p:ext uri="{BB962C8B-B14F-4D97-AF65-F5344CB8AC3E}">
        <p14:creationId xmlns:p14="http://schemas.microsoft.com/office/powerpoint/2010/main" val="39921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Plans for New Cluster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Raleway" panose="020B0503030101060003" pitchFamily="34" charset="0"/>
              </a:rPr>
              <a:t>Chris </a:t>
            </a:r>
            <a:r>
              <a:rPr lang="en-US" dirty="0" err="1">
                <a:latin typeface="Raleway" panose="020B0503030101060003" pitchFamily="34" charset="0"/>
              </a:rPr>
              <a:t>Marianetti</a:t>
            </a:r>
            <a:r>
              <a:rPr lang="en-US" dirty="0">
                <a:latin typeface="Raleway" panose="020B0503030101060003" pitchFamily="34" charset="0"/>
              </a:rPr>
              <a:t>, Chair of SRCPC</a:t>
            </a:r>
          </a:p>
          <a:p>
            <a:r>
              <a:rPr lang="en-US" dirty="0">
                <a:latin typeface="Raleway" panose="020B0503030101060003" pitchFamily="34" charset="0"/>
              </a:rPr>
              <a:t>George Garrett, Manager of Research Computing</a:t>
            </a:r>
          </a:p>
        </p:txBody>
      </p:sp>
    </p:spTree>
    <p:extLst>
      <p:ext uri="{BB962C8B-B14F-4D97-AF65-F5344CB8AC3E}">
        <p14:creationId xmlns:p14="http://schemas.microsoft.com/office/powerpoint/2010/main" val="3100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sym typeface="Calibri"/>
              </a:rPr>
              <a:t>Next Generation HPC	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The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Spring 2017 Research Computing Executive Committee (RCEC)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discussed capacity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and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HPC growth.</a:t>
            </a:r>
            <a:endParaRPr lang="en-US" sz="2800" b="0" i="0" u="none" strike="noStrike" cap="none" dirty="0">
              <a:solidFill>
                <a:schemeClr val="dk1"/>
              </a:solidFill>
              <a:latin typeface="Raleway" panose="020B0604020202020204" charset="0"/>
              <a:sym typeface="Calibri"/>
            </a:endParaRPr>
          </a:p>
          <a:p>
            <a: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A&amp;S, SEAS, EVPR, and CUIT committed to contributing to the expansion of the cooling capacity in the data center to be able to accommodate HPC for the next several generations.</a:t>
            </a:r>
          </a:p>
          <a:p>
            <a: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The data center cooling expansion project has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begun,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and is on target to be completed by Fall 2018, and ready to house the next HPC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cluster.</a:t>
            </a:r>
            <a:endParaRPr lang="en-US" sz="2800" b="0" i="0" u="none" strike="noStrike" cap="none" dirty="0">
              <a:solidFill>
                <a:schemeClr val="dk1"/>
              </a:solidFill>
              <a:latin typeface="Raleway" panose="020B0604020202020204" charset="0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Raleway" panose="020B0604020202020204" charset="0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sym typeface="Calibri"/>
              </a:rPr>
              <a:t>Next Generation HPC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It’s time to start thinking about the next cluster!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We </a:t>
            </a:r>
            <a:r>
              <a:rPr lang="en-US" dirty="0">
                <a:latin typeface="Raleway" panose="020B0604020202020204" charset="0"/>
              </a:rPr>
              <a:t>will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 to start a new RFP committee in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January,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and are looking for volunteers.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Time </a:t>
            </a:r>
            <a:r>
              <a:rPr lang="en-US" sz="2400" b="0" i="1" u="none" strike="noStrike" cap="none" dirty="0" smtClean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Commitment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: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Meeting </a:t>
            </a:r>
            <a:r>
              <a:rPr lang="en-US" dirty="0" smtClean="0">
                <a:latin typeface="Raleway" panose="020B0604020202020204" charset="0"/>
              </a:rPr>
              <a:t>four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times over four months.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500"/>
              </a:spcBef>
              <a:buNone/>
            </a:pPr>
            <a:endParaRPr dirty="0">
              <a:latin typeface="Raleway" panose="020B0604020202020204" charset="0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500"/>
              </a:spcBef>
              <a:buSzPts val="2800"/>
              <a:buChar char="•"/>
            </a:pPr>
            <a:r>
              <a:rPr lang="en-US" dirty="0" smtClean="0">
                <a:latin typeface="Raleway" panose="020B0604020202020204" charset="0"/>
              </a:rPr>
              <a:t>Similarly, given </a:t>
            </a:r>
            <a:r>
              <a:rPr lang="en-US" dirty="0">
                <a:latin typeface="Raleway" panose="020B0604020202020204" charset="0"/>
              </a:rPr>
              <a:t>the increased interest in GPUs and Machine Learning, </a:t>
            </a:r>
            <a:r>
              <a:rPr lang="en-US" dirty="0" smtClean="0">
                <a:latin typeface="Raleway" panose="020B0604020202020204" charset="0"/>
              </a:rPr>
              <a:t>we are </a:t>
            </a:r>
            <a:r>
              <a:rPr lang="en-US" dirty="0">
                <a:latin typeface="Raleway" panose="020B0604020202020204" charset="0"/>
              </a:rPr>
              <a:t>looking into expanding the types of GPU offerings we support. Contact us if interested in joining the discussion.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buNone/>
            </a:pPr>
            <a:endParaRPr dirty="0">
              <a:latin typeface="Raleway" panose="020B06040202020202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sym typeface="Calibri"/>
              </a:rPr>
              <a:t>Next Generation HPC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38200" y="2415842"/>
            <a:ext cx="10515600" cy="32692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Currently exploring cloud bursting and how to integrate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it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with the HPC cluster.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 smtClean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Considerations: </a:t>
            </a:r>
            <a:endParaRPr lang="en-US" sz="2800" b="0" i="0" u="none" strike="noStrike" cap="none" dirty="0">
              <a:solidFill>
                <a:schemeClr val="dk1"/>
              </a:solidFill>
              <a:latin typeface="Raleway" panose="020B0604020202020204" charset="0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Funding model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Separate queue(s)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Raleway" panose="020B0604020202020204" charset="0"/>
              </a:rPr>
              <a:t>Pre-emptible VMs for cost reduction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500"/>
              </a:spcBef>
              <a:buNone/>
            </a:pPr>
            <a:endParaRPr dirty="0">
              <a:latin typeface="Raleway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Habanero Update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Raleway" panose="020B0503030101060003" pitchFamily="34" charset="0"/>
              </a:rPr>
              <a:t>Kyle </a:t>
            </a:r>
            <a:r>
              <a:rPr lang="en-US" dirty="0" err="1">
                <a:latin typeface="Raleway" panose="020B0503030101060003" pitchFamily="34" charset="0"/>
              </a:rPr>
              <a:t>Mandli</a:t>
            </a:r>
            <a:r>
              <a:rPr lang="en-US" dirty="0">
                <a:latin typeface="Raleway" panose="020B0503030101060003" pitchFamily="34" charset="0"/>
              </a:rPr>
              <a:t>, Chair of the Habanero Operating Committee</a:t>
            </a:r>
          </a:p>
          <a:p>
            <a:r>
              <a:rPr lang="en-US" dirty="0">
                <a:latin typeface="Raleway" panose="020B0503030101060003" pitchFamily="34" charset="0"/>
              </a:rPr>
              <a:t>George Garrett, Manager of Research Computing, CUIT</a:t>
            </a:r>
          </a:p>
          <a:p>
            <a:endParaRPr lang="en-US" dirty="0">
              <a:latin typeface="Raleway" panose="020B0503030101060003" pitchFamily="34" charset="0"/>
            </a:endParaRPr>
          </a:p>
          <a:p>
            <a:endParaRPr lang="en-US" dirty="0"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Tools for Researchers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Raleway" panose="020B0503030101060003" pitchFamily="34" charset="0"/>
              </a:rPr>
              <a:t>Maneesha</a:t>
            </a:r>
            <a:r>
              <a:rPr lang="en-US" dirty="0">
                <a:latin typeface="Raleway" panose="020B0503030101060003" pitchFamily="34" charset="0"/>
              </a:rPr>
              <a:t> Aggarwal, Assistant Vice President for Academic IT Solutions</a:t>
            </a:r>
          </a:p>
        </p:txBody>
      </p:sp>
    </p:spTree>
    <p:extLst>
      <p:ext uri="{BB962C8B-B14F-4D97-AF65-F5344CB8AC3E}">
        <p14:creationId xmlns:p14="http://schemas.microsoft.com/office/powerpoint/2010/main" val="10565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dirty="0">
                <a:latin typeface="Bell MT" panose="02020503060305020303" pitchFamily="18" charset="0"/>
              </a:rPr>
              <a:t>Resources for Researchers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838200" y="27400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CUIT, the Libraries, and EVPR have been working together to expand the portfolio of tools available to researchers.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Code Ocean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Globus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Raleway" panose="020B0604020202020204" charset="0"/>
              </a:rPr>
              <a:t>EVPR </a:t>
            </a:r>
            <a:r>
              <a:rPr lang="en-US" dirty="0" smtClean="0">
                <a:latin typeface="Raleway" panose="020B0604020202020204" charset="0"/>
              </a:rPr>
              <a:t>– Research </a:t>
            </a:r>
            <a:r>
              <a:rPr lang="en-US" dirty="0">
                <a:latin typeface="Raleway" panose="020B0604020202020204" charset="0"/>
              </a:rPr>
              <a:t>Data website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Raleway" panose="020B0604020202020204" charset="0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5400" b="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sym typeface="Calibri"/>
              </a:rPr>
              <a:t>Code Ocean – </a:t>
            </a:r>
            <a:r>
              <a:rPr lang="en-US" sz="5400" b="0" i="0" u="none" strike="noStrike" cap="none" dirty="0" smtClean="0">
                <a:solidFill>
                  <a:schemeClr val="dk1"/>
                </a:solidFill>
                <a:latin typeface="Bell MT" panose="02020503060305020303" pitchFamily="18" charset="0"/>
                <a:sym typeface="Calibri"/>
                <a:hlinkClick r:id="rId3"/>
              </a:rPr>
              <a:t>www.codeocean.com</a:t>
            </a:r>
            <a:r>
              <a:rPr lang="en-US" sz="5400" b="0" i="0" u="none" strike="noStrike" cap="none" dirty="0" smtClean="0">
                <a:solidFill>
                  <a:schemeClr val="dk1"/>
                </a:solidFill>
                <a:latin typeface="Bell MT" panose="02020503060305020303" pitchFamily="18" charset="0"/>
                <a:sym typeface="Calibri"/>
              </a:rPr>
              <a:t> </a:t>
            </a:r>
            <a:endParaRPr lang="en-US" sz="5400" b="0" i="0" u="none" strike="noStrike" cap="none" dirty="0">
              <a:solidFill>
                <a:schemeClr val="dk1"/>
              </a:solidFill>
              <a:latin typeface="Bell MT" panose="02020503060305020303" pitchFamily="18" charset="0"/>
              <a:sym typeface="Calibri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838201" y="2051768"/>
            <a:ext cx="4414025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Code Ocean is a cloud-based computational reproducibility platform that provides researchers and developers an easy way to share,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discover,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and run code published in academic journals and conferences.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2226" y="1690688"/>
            <a:ext cx="6471424" cy="4405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Bell MT" panose="02020503060305020303" pitchFamily="18" charset="0"/>
                <a:sym typeface="Calibri"/>
              </a:rPr>
              <a:t>Globus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533774" y="1911774"/>
            <a:ext cx="5406483" cy="472381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Globus provides a secure, unified interface to your research data. Use Globus to 'fire and forget' high-performance data transfers between systems within and across organizations.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Working with a consortium of other Ivy+ institutions to procure a enterprise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Raleway" panose="020B0604020202020204" charset="0"/>
                <a:sym typeface="Calibri"/>
              </a:rPr>
              <a:t>license.</a:t>
            </a:r>
            <a:endParaRPr lang="en-US" sz="2800" b="0" i="0" u="none" strike="noStrike" cap="none" dirty="0">
              <a:solidFill>
                <a:schemeClr val="dk1"/>
              </a:solidFill>
              <a:latin typeface="Raleway" panose="020B0604020202020204" charset="0"/>
              <a:sym typeface="Calibri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257" y="780586"/>
            <a:ext cx="6238094" cy="5105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6000" dirty="0">
                <a:latin typeface="Bell MT" panose="02020503060305020303" pitchFamily="18" charset="0"/>
              </a:rPr>
              <a:t>Research Data Website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838200" y="1425174"/>
            <a:ext cx="11025900" cy="4820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Raleway" panose="020B0604020202020204" charset="0"/>
                <a:ea typeface="Arial"/>
                <a:cs typeface="Arial"/>
                <a:sym typeface="Arial"/>
              </a:rPr>
              <a:t>•</a:t>
            </a:r>
            <a:r>
              <a:rPr lang="en-US" dirty="0">
                <a:latin typeface="Raleway" panose="020B0604020202020204" charset="0"/>
              </a:rPr>
              <a:t>Recently launched by the Office of Research Compliance </a:t>
            </a:r>
            <a:r>
              <a:rPr lang="en-US" dirty="0" smtClean="0">
                <a:latin typeface="Raleway" panose="020B0604020202020204" charset="0"/>
              </a:rPr>
              <a:t>and Training.</a:t>
            </a:r>
            <a:endParaRPr lang="en-US" dirty="0">
              <a:latin typeface="Raleway" panose="020B0604020202020204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Raleway" panose="020B0604020202020204" charset="0"/>
                <a:ea typeface="Arial"/>
                <a:cs typeface="Arial"/>
                <a:sym typeface="Arial"/>
              </a:rPr>
              <a:t>•</a:t>
            </a:r>
            <a:r>
              <a:rPr lang="en-US" dirty="0">
                <a:latin typeface="Raleway" panose="020B0604020202020204" charset="0"/>
              </a:rPr>
              <a:t>One-stop place for resources, guidelines, and policies specific to research </a:t>
            </a:r>
            <a:r>
              <a:rPr lang="en-US" dirty="0" smtClean="0">
                <a:latin typeface="Raleway" panose="020B0604020202020204" charset="0"/>
              </a:rPr>
              <a:t>data.</a:t>
            </a:r>
            <a:endParaRPr lang="en-US" dirty="0">
              <a:latin typeface="Raleway" panose="020B0604020202020204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Raleway" panose="020B0604020202020204" charset="0"/>
                <a:ea typeface="Arial"/>
                <a:cs typeface="Arial"/>
                <a:sym typeface="Arial"/>
              </a:rPr>
              <a:t>•</a:t>
            </a:r>
            <a:r>
              <a:rPr lang="en-US" dirty="0">
                <a:latin typeface="Raleway" panose="020B0604020202020204" charset="0"/>
                <a:hlinkClick r:id="rId3"/>
              </a:rPr>
              <a:t>https://</a:t>
            </a:r>
            <a:r>
              <a:rPr lang="en-US" dirty="0" smtClean="0">
                <a:latin typeface="Raleway" panose="020B0604020202020204" charset="0"/>
                <a:hlinkClick r:id="rId3"/>
              </a:rPr>
              <a:t>research.columbia.edu/research-data-</a:t>
            </a:r>
            <a:r>
              <a:rPr lang="en-US" dirty="0" err="1" smtClean="0">
                <a:latin typeface="Raleway" panose="020B0604020202020204" charset="0"/>
                <a:hlinkClick r:id="rId3"/>
              </a:rPr>
              <a:t>columbia</a:t>
            </a:r>
            <a:r>
              <a:rPr lang="en-US" dirty="0" smtClean="0">
                <a:latin typeface="Raleway" panose="020B0604020202020204" charset="0"/>
                <a:hlinkClick r:id="rId3"/>
              </a:rPr>
              <a:t> </a:t>
            </a:r>
            <a:endParaRPr lang="en-US" dirty="0">
              <a:latin typeface="Raleway" panose="020B0604020202020204" charset="0"/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latin typeface="Raleway" panose="020B0604020202020204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dirty="0">
              <a:latin typeface="Raleway" panose="020B0604020202020204" charset="0"/>
              <a:ea typeface="Arial"/>
              <a:cs typeface="Arial"/>
              <a:sym typeface="Arial"/>
            </a:endParaRPr>
          </a:p>
        </p:txBody>
      </p:sp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3550" y="3671700"/>
            <a:ext cx="4785800" cy="318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anose="02020503060305020303" pitchFamily="18" charset="0"/>
              </a:rPr>
              <a:t>Yeti &amp; Habanero</a:t>
            </a:r>
            <a:br>
              <a:rPr lang="en-US" dirty="0" smtClean="0">
                <a:latin typeface="Bell MT" panose="02020503060305020303" pitchFamily="18" charset="0"/>
              </a:rPr>
            </a:br>
            <a:r>
              <a:rPr lang="en-US" dirty="0" smtClean="0">
                <a:latin typeface="Bell MT" panose="02020503060305020303" pitchFamily="18" charset="0"/>
              </a:rPr>
              <a:t>Publications Reporting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Raleway" panose="020B0503030101060003" pitchFamily="34" charset="0"/>
              </a:rPr>
              <a:t>Chris </a:t>
            </a:r>
            <a:r>
              <a:rPr lang="en-US" dirty="0" err="1">
                <a:latin typeface="Raleway" panose="020B0503030101060003" pitchFamily="34" charset="0"/>
              </a:rPr>
              <a:t>Marianetti</a:t>
            </a:r>
            <a:r>
              <a:rPr lang="en-US" dirty="0">
                <a:latin typeface="Raleway" panose="020B0503030101060003" pitchFamily="34" charset="0"/>
              </a:rPr>
              <a:t>, Chair of SRCPAC</a:t>
            </a:r>
          </a:p>
        </p:txBody>
      </p:sp>
    </p:spTree>
    <p:extLst>
      <p:ext uri="{BB962C8B-B14F-4D97-AF65-F5344CB8AC3E}">
        <p14:creationId xmlns:p14="http://schemas.microsoft.com/office/powerpoint/2010/main" val="1240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38200" y="21764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dirty="0" smtClean="0">
                <a:latin typeface="Bell MT" panose="02020503060305020303" pitchFamily="18" charset="0"/>
              </a:rPr>
              <a:t>Habanero </a:t>
            </a:r>
            <a:r>
              <a:rPr lang="en-US" sz="6000" dirty="0">
                <a:latin typeface="Bell MT" panose="02020503060305020303" pitchFamily="18" charset="0"/>
              </a:rPr>
              <a:t>HPC Cluster</a:t>
            </a:r>
          </a:p>
        </p:txBody>
      </p:sp>
      <p:pic>
        <p:nvPicPr>
          <p:cNvPr id="101" name="Shape 101" descr="C:\Local\Rob\Workshops\Habanero Info 2017-01-31\_dsc0009_32368849245_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650" y="1442050"/>
            <a:ext cx="7182976" cy="48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dirty="0">
                <a:latin typeface="Bell MT" panose="02020503060305020303" pitchFamily="18" charset="0"/>
              </a:rPr>
              <a:t>Habanero Expansion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842523" cy="4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>
                <a:latin typeface="Raleway" panose="020B0604020202020204" charset="0"/>
              </a:rPr>
              <a:t>18 Research Groups Joined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>
                <a:latin typeface="Raleway" panose="020B0604020202020204" charset="0"/>
              </a:rPr>
              <a:t>80 Expansion Nodes (1920 cores) </a:t>
            </a: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>
                <a:latin typeface="Raleway" panose="020B0604020202020204" charset="0"/>
              </a:rPr>
              <a:t>Same CPUs (24 cores per server) </a:t>
            </a: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>
                <a:latin typeface="Raleway" panose="020B0604020202020204" charset="0"/>
              </a:rPr>
              <a:t>58 Standard Servers (128 GB)</a:t>
            </a: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>
                <a:latin typeface="Raleway" panose="020B0604020202020204" charset="0"/>
              </a:rPr>
              <a:t>9 High Memory Servers (512 GB)</a:t>
            </a:r>
          </a:p>
          <a:p>
            <a:pPr marL="914400" marR="0" lvl="1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>
                <a:latin typeface="Raleway" panose="020B0604020202020204" charset="0"/>
              </a:rPr>
              <a:t>13 GPU Servers each with 2 x </a:t>
            </a:r>
            <a:r>
              <a:rPr lang="en-US" sz="3200" dirty="0" err="1">
                <a:latin typeface="Raleway" panose="020B0604020202020204" charset="0"/>
              </a:rPr>
              <a:t>Nvidia</a:t>
            </a:r>
            <a:r>
              <a:rPr lang="en-US" sz="3200" dirty="0">
                <a:latin typeface="Raleway" panose="020B0604020202020204" charset="0"/>
              </a:rPr>
              <a:t> P100 modules</a:t>
            </a: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>
                <a:latin typeface="Raleway" panose="020B0604020202020204" charset="0"/>
              </a:rPr>
              <a:t>238 TB Storage Added (640 TB total)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>
              <a:latin typeface="Raleway" panose="020B0604020202020204" charset="0"/>
            </a:endParaRPr>
          </a:p>
          <a:p>
            <a:pPr marL="177800" marR="0" lvl="0" indent="-177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Raleway" panose="020B060402020202020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dirty="0">
                <a:latin typeface="Bell MT" panose="02020503060305020303" pitchFamily="18" charset="0"/>
              </a:rPr>
              <a:t>Cluster Nodes</a:t>
            </a:r>
          </a:p>
        </p:txBody>
      </p:sp>
      <p:graphicFrame>
        <p:nvGraphicFramePr>
          <p:cNvPr id="113" name="Shape 113"/>
          <p:cNvGraphicFramePr/>
          <p:nvPr/>
        </p:nvGraphicFramePr>
        <p:xfrm>
          <a:off x="2463839" y="2500983"/>
          <a:ext cx="6068650" cy="2743335"/>
        </p:xfrm>
        <a:graphic>
          <a:graphicData uri="http://schemas.openxmlformats.org/drawingml/2006/table">
            <a:tbl>
              <a:tblPr firstRow="1" bandRow="1">
                <a:noFill/>
                <a:tableStyleId>{D37C3A01-A8E9-4C06-AAB7-9B2CBA1952E5}</a:tableStyleId>
              </a:tblPr>
              <a:tblGrid>
                <a:gridCol w="294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u="sng" strike="noStrike" cap="none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Type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u="sng" strike="noStrike" cap="none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Nodes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u="sng" strike="noStrike" cap="none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Cores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400" u="none" strike="noStrike" cap="none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Standard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234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5616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High Memory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 41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 984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GPU (K80)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 14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 336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GPU (P100)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 13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 312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Total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302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7248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dirty="0">
                <a:latin typeface="Bell MT" panose="02020503060305020303" pitchFamily="18" charset="0"/>
              </a:rPr>
              <a:t>Visualization Server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38200" y="2081264"/>
            <a:ext cx="10515600" cy="2748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latin typeface="Raleway" panose="020B0604020202020204" charset="0"/>
              </a:rPr>
              <a:t>Remote GUI access to Habanero storage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latin typeface="Raleway" panose="020B0604020202020204" charset="0"/>
              </a:rPr>
              <a:t>Reduce need to download data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latin typeface="Raleway" panose="020B0604020202020204" charset="0"/>
              </a:rPr>
              <a:t>Same configuration as GPU node (2 x K80)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latin typeface="Raleway" panose="020B0604020202020204" charset="0"/>
              </a:rPr>
              <a:t>NICE </a:t>
            </a:r>
            <a:r>
              <a:rPr lang="en-US" dirty="0" smtClean="0">
                <a:latin typeface="Raleway" panose="020B0604020202020204" charset="0"/>
              </a:rPr>
              <a:t>desktop cloud </a:t>
            </a:r>
            <a:r>
              <a:rPr lang="en-US" dirty="0">
                <a:latin typeface="Raleway" panose="020B0604020202020204" charset="0"/>
              </a:rPr>
              <a:t>v</a:t>
            </a:r>
            <a:r>
              <a:rPr lang="en-US" dirty="0" smtClean="0">
                <a:latin typeface="Raleway" panose="020B0604020202020204" charset="0"/>
              </a:rPr>
              <a:t>isualization </a:t>
            </a:r>
            <a:r>
              <a:rPr lang="en-US" dirty="0">
                <a:latin typeface="Raleway" panose="020B0604020202020204" charset="0"/>
              </a:rPr>
              <a:t>software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Raleway" panose="020B0604020202020204" charset="0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6800" y="4667739"/>
            <a:ext cx="6170613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en-US" sz="6600" dirty="0">
                <a:latin typeface="Bell MT" panose="02020503060305020303" pitchFamily="18" charset="0"/>
              </a:rPr>
              <a:t>Participation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46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latin typeface="Raleway" panose="020B0604020202020204" charset="0"/>
              </a:rPr>
              <a:t>44 </a:t>
            </a:r>
            <a:r>
              <a:rPr lang="en-US" dirty="0" smtClean="0">
                <a:latin typeface="Raleway" panose="020B0604020202020204" charset="0"/>
              </a:rPr>
              <a:t>research </a:t>
            </a:r>
            <a:r>
              <a:rPr lang="en-US" dirty="0">
                <a:latin typeface="Raleway" panose="020B0604020202020204" charset="0"/>
              </a:rPr>
              <a:t>g</a:t>
            </a:r>
            <a:r>
              <a:rPr lang="en-US" dirty="0" smtClean="0">
                <a:latin typeface="Raleway" panose="020B0604020202020204" charset="0"/>
              </a:rPr>
              <a:t>roups </a:t>
            </a:r>
            <a:r>
              <a:rPr lang="en-US" dirty="0">
                <a:latin typeface="Raleway" panose="020B0604020202020204" charset="0"/>
              </a:rPr>
              <a:t>p</a:t>
            </a:r>
            <a:r>
              <a:rPr lang="en-US" dirty="0" smtClean="0">
                <a:latin typeface="Raleway" panose="020B0604020202020204" charset="0"/>
              </a:rPr>
              <a:t>urchased </a:t>
            </a:r>
            <a:r>
              <a:rPr lang="en-US" dirty="0">
                <a:latin typeface="Raleway" panose="020B0604020202020204" charset="0"/>
              </a:rPr>
              <a:t>n</a:t>
            </a:r>
            <a:r>
              <a:rPr lang="en-US" dirty="0" smtClean="0">
                <a:latin typeface="Raleway" panose="020B0604020202020204" charset="0"/>
              </a:rPr>
              <a:t>odes</a:t>
            </a:r>
            <a:endParaRPr lang="en-US" dirty="0">
              <a:latin typeface="Raleway" panose="020B0604020202020204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latin typeface="Raleway" panose="020B0604020202020204" charset="0"/>
              </a:rPr>
              <a:t>840 </a:t>
            </a:r>
            <a:r>
              <a:rPr lang="en-US" dirty="0" smtClean="0">
                <a:latin typeface="Raleway" panose="020B0604020202020204" charset="0"/>
              </a:rPr>
              <a:t>users</a:t>
            </a:r>
            <a:endParaRPr lang="en-US" dirty="0">
              <a:latin typeface="Raleway" panose="020B0604020202020204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latin typeface="Raleway" panose="020B0604020202020204" charset="0"/>
              </a:rPr>
              <a:t>Education Tier (A&amp;S- and </a:t>
            </a:r>
            <a:r>
              <a:rPr lang="en-US" dirty="0" smtClean="0">
                <a:latin typeface="Raleway" panose="020B0604020202020204" charset="0"/>
              </a:rPr>
              <a:t>SEAS-funded</a:t>
            </a:r>
            <a:r>
              <a:rPr lang="en-US" dirty="0">
                <a:latin typeface="Raleway" panose="020B0604020202020204" charset="0"/>
              </a:rPr>
              <a:t>)</a:t>
            </a:r>
          </a:p>
          <a:p>
            <a: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Raleway" panose="020B0604020202020204" charset="0"/>
              </a:rPr>
              <a:t>Machine Learning COMS4995 (Spring 2017)</a:t>
            </a:r>
          </a:p>
          <a:p>
            <a: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Raleway" panose="020B0604020202020204" charset="0"/>
              </a:rPr>
              <a:t>Molecular Biology BC3303 (Spring 2017)</a:t>
            </a:r>
          </a:p>
          <a:p>
            <a: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Raleway" panose="020B0604020202020204" charset="0"/>
              </a:rPr>
              <a:t>Genomics and Bioinformatics BC3308 (Spring 2017)</a:t>
            </a:r>
          </a:p>
          <a:p>
            <a: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latin typeface="Raleway" panose="020B0604020202020204" charset="0"/>
              </a:rPr>
              <a:t>Research Computing for Earth Sciences GR6901 (Fall 2017)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dirty="0">
                <a:latin typeface="Raleway" panose="020B0604020202020204" charset="0"/>
              </a:rPr>
              <a:t>7 </a:t>
            </a:r>
            <a:r>
              <a:rPr lang="en-US" dirty="0" smtClean="0">
                <a:latin typeface="Raleway" panose="020B0604020202020204" charset="0"/>
              </a:rPr>
              <a:t>renters</a:t>
            </a:r>
            <a:r>
              <a:rPr lang="en-US" dirty="0">
                <a:latin typeface="Raleway" panose="020B0604020202020204" charset="0"/>
              </a:rPr>
              <a:t>, 45 </a:t>
            </a:r>
            <a:r>
              <a:rPr lang="en-US" dirty="0" smtClean="0">
                <a:latin typeface="Raleway" panose="020B0604020202020204" charset="0"/>
              </a:rPr>
              <a:t>free-tier </a:t>
            </a:r>
            <a:r>
              <a:rPr lang="en-US" dirty="0">
                <a:latin typeface="Raleway" panose="020B0604020202020204" charset="0"/>
              </a:rPr>
              <a:t>u</a:t>
            </a:r>
            <a:r>
              <a:rPr lang="en-US" dirty="0" smtClean="0">
                <a:latin typeface="Raleway" panose="020B0604020202020204" charset="0"/>
              </a:rPr>
              <a:t>sers</a:t>
            </a:r>
            <a:endParaRPr lang="en-US" dirty="0">
              <a:latin typeface="Raleway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794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37987" y="4522839"/>
            <a:ext cx="5171768" cy="243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2" name="Shape 1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3771" y="160146"/>
            <a:ext cx="10767449" cy="6487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6985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latin typeface="Bell MT" panose="02020503060305020303" pitchFamily="18" charset="0"/>
              </a:rPr>
              <a:t>Business Rules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838199" y="2494483"/>
            <a:ext cx="10940845" cy="32691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>
                <a:latin typeface="Raleway" panose="020B0604020202020204" charset="0"/>
              </a:rPr>
              <a:t>Business </a:t>
            </a:r>
            <a:r>
              <a:rPr lang="en-US" sz="3200" dirty="0" smtClean="0">
                <a:latin typeface="Raleway" panose="020B0604020202020204" charset="0"/>
              </a:rPr>
              <a:t>rules </a:t>
            </a:r>
            <a:r>
              <a:rPr lang="en-US" sz="3200" dirty="0">
                <a:latin typeface="Raleway" panose="020B0604020202020204" charset="0"/>
              </a:rPr>
              <a:t>s</a:t>
            </a:r>
            <a:r>
              <a:rPr lang="en-US" sz="3200" dirty="0" smtClean="0">
                <a:latin typeface="Raleway" panose="020B0604020202020204" charset="0"/>
              </a:rPr>
              <a:t>et </a:t>
            </a:r>
            <a:r>
              <a:rPr lang="en-US" sz="3200" dirty="0">
                <a:latin typeface="Raleway" panose="020B0604020202020204" charset="0"/>
              </a:rPr>
              <a:t>by Habanero Operating </a:t>
            </a:r>
            <a:r>
              <a:rPr lang="en-US" sz="3200" dirty="0" smtClean="0">
                <a:latin typeface="Raleway" panose="020B0604020202020204" charset="0"/>
              </a:rPr>
              <a:t>Committee</a:t>
            </a:r>
          </a:p>
          <a:p>
            <a: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lang="en-US" sz="3200" dirty="0">
              <a:latin typeface="Raleway" panose="020B0604020202020204" charset="0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3200" dirty="0">
                <a:latin typeface="Raleway" panose="020B0604020202020204" charset="0"/>
              </a:rPr>
              <a:t>Operating Committee </a:t>
            </a:r>
            <a:r>
              <a:rPr lang="en-US" sz="3200" dirty="0" smtClean="0">
                <a:latin typeface="Raleway" panose="020B0604020202020204" charset="0"/>
              </a:rPr>
              <a:t>reviews rules </a:t>
            </a:r>
            <a:r>
              <a:rPr lang="en-US" sz="3200" dirty="0">
                <a:latin typeface="Raleway" panose="020B0604020202020204" charset="0"/>
              </a:rPr>
              <a:t>in </a:t>
            </a:r>
            <a:r>
              <a:rPr lang="en-US" sz="3200" dirty="0" smtClean="0">
                <a:latin typeface="Raleway" panose="020B0604020202020204" charset="0"/>
              </a:rPr>
              <a:t>semiannual </a:t>
            </a:r>
            <a:r>
              <a:rPr lang="en-US" sz="3200" dirty="0" smtClean="0">
                <a:latin typeface="Raleway" panose="020B0604020202020204" charset="0"/>
              </a:rPr>
              <a:t>m</a:t>
            </a:r>
            <a:r>
              <a:rPr lang="en-US" sz="3200" dirty="0" smtClean="0">
                <a:latin typeface="Raleway" panose="020B0604020202020204" charset="0"/>
              </a:rPr>
              <a:t>eetings, </a:t>
            </a:r>
            <a:r>
              <a:rPr lang="en-US" sz="3200" dirty="0">
                <a:latin typeface="Raleway" panose="020B0604020202020204" charset="0"/>
              </a:rPr>
              <a:t>or as needed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>
              <a:latin typeface="Raleway" panose="020B060402020202020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>
              <a:latin typeface="Raleway" panose="020B0604020202020204" charset="0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Raleway" panose="020B060402020202020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778</Words>
  <Application>Microsoft Office PowerPoint</Application>
  <PresentationFormat>Widescreen</PresentationFormat>
  <Paragraphs>149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Bell MT</vt:lpstr>
      <vt:lpstr>Raleway</vt:lpstr>
      <vt:lpstr>Calibri</vt:lpstr>
      <vt:lpstr>Arial</vt:lpstr>
      <vt:lpstr>Office Theme</vt:lpstr>
      <vt:lpstr>Shared Research Computing Policy Advisory Committee (SRCPAC)</vt:lpstr>
      <vt:lpstr>Habanero Update</vt:lpstr>
      <vt:lpstr>Habanero HPC Cluster</vt:lpstr>
      <vt:lpstr>Habanero Expansion </vt:lpstr>
      <vt:lpstr>Cluster Nodes</vt:lpstr>
      <vt:lpstr>Visualization Server</vt:lpstr>
      <vt:lpstr>Participation</vt:lpstr>
      <vt:lpstr>PowerPoint Presentation</vt:lpstr>
      <vt:lpstr>Business Rules</vt:lpstr>
      <vt:lpstr>Support Office Hours</vt:lpstr>
      <vt:lpstr>Habanero Information Sessions</vt:lpstr>
      <vt:lpstr>Habanero Information Sessions</vt:lpstr>
      <vt:lpstr>Workshops</vt:lpstr>
      <vt:lpstr>Usage</vt:lpstr>
      <vt:lpstr>Announcement of Training Subcommittee</vt:lpstr>
      <vt:lpstr>Plans for New Cluster</vt:lpstr>
      <vt:lpstr>Next Generation HPC </vt:lpstr>
      <vt:lpstr>Next Generation HPC</vt:lpstr>
      <vt:lpstr>Next Generation HPC</vt:lpstr>
      <vt:lpstr>Tools for Researchers</vt:lpstr>
      <vt:lpstr>Resources for Researchers</vt:lpstr>
      <vt:lpstr>Code Ocean – www.codeocean.com </vt:lpstr>
      <vt:lpstr>Globus</vt:lpstr>
      <vt:lpstr>Research Data Website</vt:lpstr>
      <vt:lpstr>Yeti &amp; Habanero Publications Reporting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Research Computing Policy Advisory Committee (SRCPAC)</dc:title>
  <cp:lastModifiedBy>Marley Bauce</cp:lastModifiedBy>
  <cp:revision>5</cp:revision>
  <dcterms:modified xsi:type="dcterms:W3CDTF">2017-12-01T21:23:47Z</dcterms:modified>
</cp:coreProperties>
</file>