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4"/>
  </p:sldMasterIdLst>
  <p:notesMasterIdLst>
    <p:notesMasterId r:id="rId17"/>
  </p:notesMasterIdLst>
  <p:handoutMasterIdLst>
    <p:handoutMasterId r:id="rId18"/>
  </p:handoutMasterIdLst>
  <p:sldIdLst>
    <p:sldId id="489" r:id="rId5"/>
    <p:sldId id="492" r:id="rId6"/>
    <p:sldId id="490" r:id="rId7"/>
    <p:sldId id="497" r:id="rId8"/>
    <p:sldId id="499" r:id="rId9"/>
    <p:sldId id="500" r:id="rId10"/>
    <p:sldId id="491" r:id="rId11"/>
    <p:sldId id="494" r:id="rId12"/>
    <p:sldId id="493" r:id="rId13"/>
    <p:sldId id="495" r:id="rId14"/>
    <p:sldId id="502" r:id="rId15"/>
    <p:sldId id="501" r:id="rId16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91"/>
    <a:srgbClr val="005BBB"/>
    <a:srgbClr val="666666"/>
    <a:srgbClr val="828383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894" autoAdjust="0"/>
  </p:normalViewPr>
  <p:slideViewPr>
    <p:cSldViewPr snapToGrid="0" snapToObjects="1">
      <p:cViewPr varScale="1">
        <p:scale>
          <a:sx n="105" d="100"/>
          <a:sy n="105" d="100"/>
        </p:scale>
        <p:origin x="23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2/20/2026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460" indent="-28940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630" indent="-231526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683" indent="-231526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3735" indent="-231526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6787" indent="-231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839" indent="-231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2891" indent="-231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5943" indent="-231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90FCFD-495C-4976-99FD-2B6F33086916}" type="slidenum">
              <a:rPr lang="en-US" altLang="en-US" smtClean="0">
                <a:solidFill>
                  <a:schemeClr val="bg2"/>
                </a:solidFill>
              </a:rPr>
              <a:pPr/>
              <a:t>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4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A115032-9FBE-429C-BCEB-9E1133CB3B27}" type="datetime1">
              <a:rPr lang="en-US" smtClean="0"/>
              <a:t>2/20/2026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2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5043854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B39C6-D20A-4703-90EF-096FD46CAD49}"/>
              </a:ext>
            </a:extLst>
          </p:cNvPr>
          <p:cNvSpPr/>
          <p:nvPr userDrawn="1"/>
        </p:nvSpPr>
        <p:spPr>
          <a:xfrm>
            <a:off x="569110" y="110326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Sed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vel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9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DDDE2-C548-8E44-A41D-D09937D0272F}"/>
              </a:ext>
            </a:extLst>
          </p:cNvPr>
          <p:cNvSpPr/>
          <p:nvPr userDrawn="1"/>
        </p:nvSpPr>
        <p:spPr>
          <a:xfrm>
            <a:off x="1" y="3438846"/>
            <a:ext cx="9144000" cy="3425951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pic>
        <p:nvPicPr>
          <p:cNvPr id="10" name="Picture 9" descr="CUIMC-ko-logo-large.png">
            <a:extLst>
              <a:ext uri="{FF2B5EF4-FFF2-40B4-BE49-F238E27FC236}">
                <a16:creationId xmlns:a16="http://schemas.microsoft.com/office/drawing/2014/main" id="{F9126C0C-854D-9C49-9BBB-DD6A532DD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DDDE2-C548-8E44-A41D-D09937D0272F}"/>
              </a:ext>
            </a:extLst>
          </p:cNvPr>
          <p:cNvSpPr/>
          <p:nvPr userDrawn="1"/>
        </p:nvSpPr>
        <p:spPr>
          <a:xfrm>
            <a:off x="1" y="3438846"/>
            <a:ext cx="9144000" cy="3425951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pic>
        <p:nvPicPr>
          <p:cNvPr id="10" name="Picture 9" descr="CUIMC-ko-logo-large.png">
            <a:extLst>
              <a:ext uri="{FF2B5EF4-FFF2-40B4-BE49-F238E27FC236}">
                <a16:creationId xmlns:a16="http://schemas.microsoft.com/office/drawing/2014/main" id="{ED882A8F-77A8-A746-A744-3AEB6D92A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4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EDBB07-1433-AE46-93BA-02179E2A6B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715F73-74DA-7740-A195-94D09A9A2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2CCD0774-A0AC-C341-9232-4E09CA7BEE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71316" y="1735998"/>
            <a:ext cx="6043003" cy="4309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D83F124-31E4-B24A-A2AE-EF8C4ADF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916179" y="1751872"/>
            <a:ext cx="4541837" cy="4276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71317" y="1735998"/>
            <a:ext cx="3126394" cy="4293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1994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7886700" cy="425840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  <a:p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</a:p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  <a:p>
            <a:r>
              <a:rPr lang="en-US" dirty="0"/>
              <a:t>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5519"/>
            <a:ext cx="7886700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B4CCC98-1928-6840-B7FC-BA09DF3C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1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71316" y="1735411"/>
            <a:ext cx="7886699" cy="427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Clr>
                <a:srgbClr val="005BBB"/>
              </a:buClr>
              <a:buFontTx/>
              <a:buNone/>
              <a:defRPr sz="1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52450" indent="-209550">
              <a:lnSpc>
                <a:spcPct val="120000"/>
              </a:lnSpc>
              <a:buClr>
                <a:srgbClr val="005BBB"/>
              </a:buClr>
              <a:buFont typeface="Arial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E5F231E-627F-D347-813F-24EE8B02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-1"/>
            <a:ext cx="5320075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3029533" cy="425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3291108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CD81E1C-E7C0-5643-856D-74D7A6D1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63701" y="692544"/>
            <a:ext cx="5290360" cy="531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7"/>
            <a:ext cx="3029533" cy="42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7"/>
            <a:ext cx="3292385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50263E-EA9E-6F4F-B2E4-BD35FF9FE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-1"/>
            <a:ext cx="9144000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C74-E4F5-8D41-B244-08047CAA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B8792-77F6-BD4E-AE6F-71587E020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975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0A15519-F1A8-6947-A9DF-B0F701FC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96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8959-2744-4AA7-B383-B8AD2AA93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45D89-72DA-4493-ABCE-778578235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BA53A-55C7-C445-BE06-1205F4F97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BD6EA738-F0E0-B046-9D9F-590C2D8DCD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64B16-E83C-4D41-A19B-A57844206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FC5FA-B908-994E-B133-32811336C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E611E-4809-BA41-8E8C-85EE6BF87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E4385-1E05-9D46-9F91-55A417E30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FF87D-062D-824A-96DF-7E4F61C78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E2AA7F7-95C5-6D48-AA91-5E68F0F70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E17C7B-BD14-F948-9E72-4D9484D4A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E2AA7F7-95C5-6D48-AA91-5E68F0F70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D9A12F-7DD7-0E4A-B2BC-79A20AD69693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313" y="10409"/>
            <a:ext cx="9144000" cy="68519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idx="1"/>
          </p:nvPr>
        </p:nvSpPr>
        <p:spPr>
          <a:xfrm>
            <a:off x="571316" y="1740185"/>
            <a:ext cx="7886700" cy="349129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571316" y="736810"/>
            <a:ext cx="7886700" cy="8684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B96512E-B710-8D41-955E-EC68340709C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2" y="6423229"/>
            <a:ext cx="2479892" cy="34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96E4E-EBD7-4B8C-8FD2-EFD8B37622D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7" y="87471"/>
            <a:ext cx="2286000" cy="6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1" r:id="rId3"/>
    <p:sldLayoutId id="2147483932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0" r:id="rId10"/>
    <p:sldLayoutId id="2147483933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39" r:id="rId21"/>
    <p:sldLayoutId id="2147483940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D4F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685800" rtl="0" eaLnBrk="1" fontAlgn="auto" latinLnBrk="0" hangingPunct="1">
        <a:lnSpc>
          <a:spcPct val="110000"/>
        </a:lnSpc>
        <a:spcBef>
          <a:spcPts val="75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None/>
        <a:tabLst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LucidaGrande" charset="0"/>
        <a:buChar char="-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olumbia.edu/irb-protocol-and-consent-form-resources-0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o2629@cumc.columbia.edu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81944"/>
            <a:ext cx="9144000" cy="2355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j-lt"/>
              </a:rPr>
              <a:t>Monthly IRB-Investigator Meeting </a:t>
            </a:r>
            <a:br>
              <a:rPr lang="en-US" dirty="0"/>
            </a:br>
            <a:br>
              <a:rPr lang="en-US" dirty="0"/>
            </a:br>
            <a:r>
              <a:rPr lang="en-US" altLang="en-US" sz="3600" dirty="0">
                <a:latin typeface="+mj-lt"/>
              </a:rPr>
              <a:t>IRB Updates</a:t>
            </a:r>
            <a:br>
              <a:rPr lang="en-US" altLang="en-US" sz="3600" dirty="0">
                <a:latin typeface="+mj-lt"/>
              </a:rPr>
            </a:b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>New Resources available on the HRPO/IRB website</a:t>
            </a:r>
            <a:br>
              <a:rPr lang="en-US" altLang="en-US" sz="3200" dirty="0">
                <a:latin typeface="+mj-lt"/>
              </a:rPr>
            </a:b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>February 19, 2026</a:t>
            </a:r>
          </a:p>
        </p:txBody>
      </p:sp>
    </p:spTree>
    <p:extLst>
      <p:ext uri="{BB962C8B-B14F-4D97-AF65-F5344CB8AC3E}">
        <p14:creationId xmlns:p14="http://schemas.microsoft.com/office/powerpoint/2010/main" val="186646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80DF7-93A2-CB8C-9537-96AEA9B8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33600"/>
            <a:ext cx="2362200" cy="2057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Consent Form Template </a:t>
            </a:r>
          </a:p>
          <a:p>
            <a:pPr marL="0" indent="0" algn="ctr">
              <a:buNone/>
            </a:pPr>
            <a:r>
              <a:rPr lang="en-US" sz="2000" b="1" dirty="0"/>
              <a:t>for All Research 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900" dirty="0"/>
              <a:t>Posted </a:t>
            </a:r>
          </a:p>
          <a:p>
            <a:pPr marL="0" indent="0" algn="ctr">
              <a:buNone/>
            </a:pPr>
            <a:r>
              <a:rPr lang="en-US" sz="1900" dirty="0"/>
              <a:t>February 11,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9FD9E-A894-4788-BB6F-B2465C27DD0C}"/>
              </a:ext>
            </a:extLst>
          </p:cNvPr>
          <p:cNvSpPr txBox="1"/>
          <p:nvPr/>
        </p:nvSpPr>
        <p:spPr>
          <a:xfrm>
            <a:off x="3581402" y="788426"/>
            <a:ext cx="4876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Template is available on the HRPO website, under the Consent Form Resources Page:   </a:t>
            </a:r>
            <a:r>
              <a:rPr lang="en-US" dirty="0">
                <a:latin typeface="+mn-lt"/>
                <a:hlinkClick r:id="rId2"/>
              </a:rPr>
              <a:t>https://research.columbia.edu/irb-protocol-and-consent-form-resources-0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Template for: Consent only, combined Consent &amp; Authorization form, Parental Permission only or combined Parental Permission and Assent </a:t>
            </a:r>
          </a:p>
          <a:p>
            <a:pPr algn="ctr"/>
            <a:endParaRPr lang="en-US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Incorporates language options from previous templates and new language options 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Facilitates the IRB review of research but use is not mandated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More specific changes with this template: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HIPAA Authorization has its own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Key Information section: 2 additional elements as recommended by OHRP/FDA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2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DAFF-BD7B-2CC3-9EF8-7AA9B0D6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j-lt"/>
              </a:rPr>
              <a:t>HRPO/IRB Review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9F57-1657-58F9-50FB-BEBFF68B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16" y="1852153"/>
            <a:ext cx="8330088" cy="438100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As expected, volume is increasing</a:t>
            </a:r>
          </a:p>
          <a:p>
            <a:r>
              <a:rPr lang="en-US" sz="2400" dirty="0">
                <a:latin typeface="+mj-lt"/>
              </a:rPr>
              <a:t>Many ‘flavors’ of AI</a:t>
            </a:r>
          </a:p>
          <a:p>
            <a:r>
              <a:rPr lang="en-US" sz="2400" dirty="0">
                <a:latin typeface="+mj-lt"/>
              </a:rPr>
              <a:t>Some involve large datasets </a:t>
            </a:r>
          </a:p>
          <a:p>
            <a:pPr lvl="1"/>
            <a:r>
              <a:rPr lang="en-US" sz="2400" dirty="0">
                <a:latin typeface="+mj-lt"/>
              </a:rPr>
              <a:t>Sensitive y/n</a:t>
            </a:r>
          </a:p>
          <a:p>
            <a:pPr marL="514350" indent="-457200"/>
            <a:r>
              <a:rPr lang="en-US" sz="2400" dirty="0">
                <a:latin typeface="+mj-lt"/>
              </a:rPr>
              <a:t>May involve multiple systems/tools</a:t>
            </a:r>
          </a:p>
          <a:p>
            <a:pPr marL="514350" indent="-457200"/>
            <a:r>
              <a:rPr lang="en-US" sz="2400" dirty="0">
                <a:latin typeface="+mj-lt"/>
              </a:rPr>
              <a:t>Language is not standardized</a:t>
            </a:r>
          </a:p>
          <a:p>
            <a:pPr marL="914400" lvl="1" indent="-457200"/>
            <a:r>
              <a:rPr lang="en-US" sz="2400" dirty="0">
                <a:latin typeface="+mj-lt"/>
              </a:rPr>
              <a:t>Interpretation necessary</a:t>
            </a:r>
          </a:p>
          <a:p>
            <a:pPr marL="914400" lvl="1" indent="-457200"/>
            <a:r>
              <a:rPr lang="en-US" sz="2400" dirty="0">
                <a:latin typeface="+mj-lt"/>
              </a:rPr>
              <a:t>CUIT, CUIMC IT/InfoSec,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A1B3-4258-13A3-0514-3194275C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792796"/>
            <a:ext cx="7886700" cy="86843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j-lt"/>
              </a:rPr>
              <a:t>CUIMC IT AIGC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E952-5B83-6335-38E6-56D36F9AD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8767"/>
            <a:ext cx="7886700" cy="357826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+mj-lt"/>
              </a:rPr>
              <a:t>Role: govern and monitor the interaction of AI systems and tools with CUIMC IT-managed platforms for research, business, education, and any other non-clinical function</a:t>
            </a:r>
            <a:endParaRPr lang="en-US" sz="1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HRPO collaborating with AIGC on Qs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Some AI studies are routed to the AIGC</a:t>
            </a:r>
          </a:p>
        </p:txBody>
      </p:sp>
    </p:spTree>
    <p:extLst>
      <p:ext uri="{BB962C8B-B14F-4D97-AF65-F5344CB8AC3E}">
        <p14:creationId xmlns:p14="http://schemas.microsoft.com/office/powerpoint/2010/main" val="200064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AF2E-843C-21D7-09B2-E6A260DC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942086"/>
            <a:ext cx="7886700" cy="86843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What We Will Cover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24DC-D920-91EB-A5F1-B78142B4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16" y="2393297"/>
            <a:ext cx="7924800" cy="38862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IRB New Protocol Submission User Guide (demo)</a:t>
            </a:r>
          </a:p>
          <a:p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New &amp; Updated IRB Policies</a:t>
            </a:r>
          </a:p>
          <a:p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New Consent Form Template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2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BE3D-C0FB-8541-A88E-584ABD3A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NEW: Rascal User Guide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99BAE-9470-DC4A-9957-1A2F651A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5418"/>
            <a:ext cx="8207440" cy="3914166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+mj-lt"/>
              </a:rPr>
              <a:t>Developed by the IRB staff in collaboration with CTO and Debbie Stiles, previous Vice President of Research Operations</a:t>
            </a:r>
          </a:p>
          <a:p>
            <a:r>
              <a:rPr lang="en-US" sz="2400" dirty="0">
                <a:latin typeface="+mj-lt"/>
              </a:rPr>
              <a:t>Intended to assist Columbia researchers in submitting new protocols in Rascal</a:t>
            </a:r>
          </a:p>
          <a:p>
            <a:pPr lvl="1"/>
            <a:r>
              <a:rPr lang="en-US" sz="2400" dirty="0">
                <a:latin typeface="+mj-lt"/>
              </a:rPr>
              <a:t>Contains guidance on each Protocol Content page that may be generated in the Rascal submission </a:t>
            </a:r>
          </a:p>
          <a:p>
            <a:pPr lvl="1"/>
            <a:r>
              <a:rPr lang="en-US" sz="2400" dirty="0">
                <a:latin typeface="+mj-lt"/>
              </a:rPr>
              <a:t>Includes hyperlinks to published institutional, state, and federal policies or guidance</a:t>
            </a:r>
          </a:p>
          <a:p>
            <a:r>
              <a:rPr lang="en-US" sz="2400" dirty="0">
                <a:latin typeface="+mj-lt"/>
              </a:rPr>
              <a:t>To act as a living document- future updates are expected</a:t>
            </a:r>
          </a:p>
          <a:p>
            <a:pPr lvl="1"/>
            <a:r>
              <a:rPr lang="en-US" sz="2400" dirty="0">
                <a:latin typeface="+mj-lt"/>
              </a:rPr>
              <a:t>Guidance on separate modules (e.g. HIPAA Forms) and other attachments (e.g. Documents, Consent Forms) may be forthcoming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913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CF1775-1275-6961-54BB-FA172854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868"/>
            <a:ext cx="8229600" cy="11430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NEW: Rascal User Guide </a:t>
            </a:r>
          </a:p>
        </p:txBody>
      </p:sp>
      <p:pic>
        <p:nvPicPr>
          <p:cNvPr id="6" name="Content Placeholder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FC67697-766D-A159-081C-CBBACF88A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" b="2"/>
          <a:stretch>
            <a:fillRect/>
          </a:stretch>
        </p:blipFill>
        <p:spPr bwMode="auto">
          <a:xfrm>
            <a:off x="475861" y="1600200"/>
            <a:ext cx="8101235" cy="44553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7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CE83C8-78D1-4609-0529-E4B840527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997" y="1029173"/>
            <a:ext cx="7781730" cy="52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0FE666-0DFA-BF5F-2F44-8C79484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667229"/>
            <a:ext cx="7886700" cy="86843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NEW: Rascal User Guide </a:t>
            </a:r>
          </a:p>
        </p:txBody>
      </p:sp>
    </p:spTree>
    <p:extLst>
      <p:ext uri="{BB962C8B-B14F-4D97-AF65-F5344CB8AC3E}">
        <p14:creationId xmlns:p14="http://schemas.microsoft.com/office/powerpoint/2010/main" val="380088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6BE1-2FE4-29D3-330E-9779A3F2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16" y="2085418"/>
            <a:ext cx="7886700" cy="349129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Next steps: Testing Usability</a:t>
            </a:r>
          </a:p>
          <a:p>
            <a:endParaRPr lang="en-US" sz="20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Anyone interested in working with the internal HRPO group for further development or providing feedback on the User Guide, please reach out to Janelle Ortega at </a:t>
            </a:r>
            <a:r>
              <a:rPr lang="en-US" sz="2400" dirty="0">
                <a:latin typeface="+mj-lt"/>
                <a:hlinkClick r:id="rId2"/>
              </a:rPr>
              <a:t>jo2629@cumc.columbia.edu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C60CDB-7AF6-4591-7CBE-C73A10F5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830120"/>
            <a:ext cx="7886700" cy="86843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NEW: Rascal User Guide </a:t>
            </a:r>
          </a:p>
        </p:txBody>
      </p:sp>
    </p:spTree>
    <p:extLst>
      <p:ext uri="{BB962C8B-B14F-4D97-AF65-F5344CB8AC3E}">
        <p14:creationId xmlns:p14="http://schemas.microsoft.com/office/powerpoint/2010/main" val="304181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7324-047E-025B-825D-7B656634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78" y="820479"/>
            <a:ext cx="7886700" cy="8684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Updated Policies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6D276-D45E-C750-BDDC-C7FA96AE574E}"/>
              </a:ext>
            </a:extLst>
          </p:cNvPr>
          <p:cNvSpPr/>
          <p:nvPr/>
        </p:nvSpPr>
        <p:spPr>
          <a:xfrm>
            <a:off x="762000" y="2438400"/>
            <a:ext cx="2133600" cy="17526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Informed Consent Policy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Effective </a:t>
            </a:r>
          </a:p>
          <a:p>
            <a:pPr algn="ctr"/>
            <a:r>
              <a:rPr lang="en-US" dirty="0"/>
              <a:t>February 1,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81104-02CE-482F-272F-DE12F5F22217}"/>
              </a:ext>
            </a:extLst>
          </p:cNvPr>
          <p:cNvSpPr txBox="1"/>
          <p:nvPr/>
        </p:nvSpPr>
        <p:spPr>
          <a:xfrm>
            <a:off x="3276600" y="1024808"/>
            <a:ext cx="525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latin typeface="+mn-lt"/>
              </a:rPr>
              <a:t>Updated Sections </a:t>
            </a:r>
          </a:p>
          <a:p>
            <a:pPr algn="ctr"/>
            <a:r>
              <a:rPr lang="en-US" b="1" dirty="0">
                <a:latin typeface="+mn-lt"/>
              </a:rPr>
              <a:t>….to reflect current DHHS &amp; FDA regulatory elements and criteria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General Requirements for Informed Consent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Elements of Informed Consent required in non-exempt studies including FDA-regulated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9 basic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9 Additional elements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Waiver of Consent criteria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Documentation of consent process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algn="ctr"/>
            <a:r>
              <a:rPr lang="en-US" b="1" dirty="0">
                <a:latin typeface="+mn-lt"/>
              </a:rPr>
              <a:t>….to reference other consent requirements                                   &amp; other institutional requirements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NIH Data Sharing &amp; Genomic Data Sharing Policies that require certain information about future use and sharing of data to be included in consent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Subjects Participation in study documented in Epic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Additional elements when research involves recording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8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50C53-D884-F732-BAFC-ADD63F179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4025-0D66-79C5-6DED-21F0BECC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Updated Policies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A2317-0A81-BC87-AF72-2D7CABC640FB}"/>
              </a:ext>
            </a:extLst>
          </p:cNvPr>
          <p:cNvSpPr/>
          <p:nvPr/>
        </p:nvSpPr>
        <p:spPr>
          <a:xfrm>
            <a:off x="762000" y="2438400"/>
            <a:ext cx="2133600" cy="17526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Informed Consent Policy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Effective </a:t>
            </a:r>
          </a:p>
          <a:p>
            <a:pPr algn="ctr"/>
            <a:r>
              <a:rPr lang="en-US" dirty="0"/>
              <a:t>February 1,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DA2E9-3CF2-50ED-D224-E38E19289716}"/>
              </a:ext>
            </a:extLst>
          </p:cNvPr>
          <p:cNvSpPr txBox="1"/>
          <p:nvPr/>
        </p:nvSpPr>
        <p:spPr>
          <a:xfrm>
            <a:off x="3508309" y="1117036"/>
            <a:ext cx="510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latin typeface="+mj-lt"/>
              </a:rPr>
              <a:t>New sections added</a:t>
            </a:r>
          </a:p>
          <a:p>
            <a:pPr algn="ctr"/>
            <a:endParaRPr lang="en-US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Definitions (section III)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Reconsenting Subjects (section VIII)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Additional Protection for Certain Research and vulnerable population (section X):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Research involving children (no changes)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Research with non-English speaking subjects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Research involving students or affiliates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International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Research with pregnant women, fetuses and neonates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Genetic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Same day elective surgery or procedure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Research using intentional deception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Subjects with low literacy and numeracy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Subjects with physical or sensory 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Subjects with impaired capacity to consent</a:t>
            </a:r>
          </a:p>
        </p:txBody>
      </p:sp>
    </p:spTree>
    <p:extLst>
      <p:ext uri="{BB962C8B-B14F-4D97-AF65-F5344CB8AC3E}">
        <p14:creationId xmlns:p14="http://schemas.microsoft.com/office/powerpoint/2010/main" val="8341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ED33-27E5-1986-FCC7-85D4EF56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New Policy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B61C0-01BF-E695-F111-A2B443AAA877}"/>
              </a:ext>
            </a:extLst>
          </p:cNvPr>
          <p:cNvSpPr/>
          <p:nvPr/>
        </p:nvSpPr>
        <p:spPr>
          <a:xfrm>
            <a:off x="838200" y="2286000"/>
            <a:ext cx="2286000" cy="19788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Research involving Prisoners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Effective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February 1, 2026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6935D-3B80-2945-1866-EE4A11B66F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35184" y="756535"/>
            <a:ext cx="4966855" cy="567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incorporates the additional protections      from Subpart C (45 CFR 46)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Prisoner Definition and OHRP interpretation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IRB membership: must have a Prisoner Representative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Subpart C also applies when a participant is temporarily incarcerated after enrollment in a study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IRB will approve only if the research involves one of the regulatory permissible categories (45 CFR 46.306) and has made the regulatory required findings (section IV)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federally-funded studies only: HRPO/IRB will send a subpart C Certification Request to the Office for Human Research Protection (OHRP).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 per other regulations  </a:t>
            </a:r>
          </a:p>
        </p:txBody>
      </p:sp>
    </p:spTree>
    <p:extLst>
      <p:ext uri="{BB962C8B-B14F-4D97-AF65-F5344CB8AC3E}">
        <p14:creationId xmlns:p14="http://schemas.microsoft.com/office/powerpoint/2010/main" val="4072679500"/>
      </p:ext>
    </p:extLst>
  </p:cSld>
  <p:clrMapOvr>
    <a:masterClrMapping/>
  </p:clrMapOvr>
</p:sld>
</file>

<file path=ppt/theme/theme1.xml><?xml version="1.0" encoding="utf-8"?>
<a:theme xmlns:a="http://schemas.openxmlformats.org/drawingml/2006/main" name="1_UB Powerpoint Template">
  <a:themeElements>
    <a:clrScheme name="Custom 1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17802F"/>
      </a:accent2>
      <a:accent3>
        <a:srgbClr val="FC4C02"/>
      </a:accent3>
      <a:accent4>
        <a:srgbClr val="75787B"/>
      </a:accent4>
      <a:accent5>
        <a:srgbClr val="FFA300"/>
      </a:accent5>
      <a:accent6>
        <a:srgbClr val="AE2573"/>
      </a:accent6>
      <a:hlink>
        <a:srgbClr val="FF2500"/>
      </a:hlink>
      <a:folHlink>
        <a:srgbClr val="A632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IMC_HRPO_IRB_Template_Ml_draft.pptx" id="{EDB7D192-BA5D-4ACF-AE74-C1A3935DCDDB}" vid="{2EE90BE5-E9D1-41F3-90B5-F542D06E7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D51D58D1DB641BBA4A795A2511BD9" ma:contentTypeVersion="15" ma:contentTypeDescription="Create a new document." ma:contentTypeScope="" ma:versionID="8791b4572c904ecddd29509cc5db3055">
  <xsd:schema xmlns:xsd="http://www.w3.org/2001/XMLSchema" xmlns:xs="http://www.w3.org/2001/XMLSchema" xmlns:p="http://schemas.microsoft.com/office/2006/metadata/properties" xmlns:ns3="eca3ffc0-8724-4c87-b8c2-8a01852d7e77" xmlns:ns4="13ff110e-4b4b-44e8-ae8a-a09695605667" targetNamespace="http://schemas.microsoft.com/office/2006/metadata/properties" ma:root="true" ma:fieldsID="ecd3ec43959db0f0af2f24284f9fb64f" ns3:_="" ns4:_="">
    <xsd:import namespace="eca3ffc0-8724-4c87-b8c2-8a01852d7e77"/>
    <xsd:import namespace="13ff110e-4b4b-44e8-ae8a-a0969560566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3ffc0-8724-4c87-b8c2-8a01852d7e7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f110e-4b4b-44e8-ae8a-a0969560566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a3ffc0-8724-4c87-b8c2-8a01852d7e77" xsi:nil="true"/>
  </documentManagement>
</p:properties>
</file>

<file path=customXml/itemProps1.xml><?xml version="1.0" encoding="utf-8"?>
<ds:datastoreItem xmlns:ds="http://schemas.openxmlformats.org/officeDocument/2006/customXml" ds:itemID="{C8178B03-4D62-4924-8FF7-D2FEC3A2B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a3ffc0-8724-4c87-b8c2-8a01852d7e77"/>
    <ds:schemaRef ds:uri="13ff110e-4b4b-44e8-ae8a-a09695605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2A9DF-4671-4AEE-88C0-5C08B621EC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573A1-105F-4A82-96CE-1370BC4EC2D0}">
  <ds:schemaRefs>
    <ds:schemaRef ds:uri="http://www.w3.org/XML/1998/namespace"/>
    <ds:schemaRef ds:uri="http://purl.org/dc/terms/"/>
    <ds:schemaRef ds:uri="13ff110e-4b4b-44e8-ae8a-a09695605667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eca3ffc0-8724-4c87-b8c2-8a01852d7e77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705</Words>
  <Application>Microsoft Office PowerPoint</Application>
  <PresentationFormat>On-screen Show (4:3)</PresentationFormat>
  <Paragraphs>107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LucidaGrande</vt:lpstr>
      <vt:lpstr>Wingdings</vt:lpstr>
      <vt:lpstr>1_UB Powerpoint Template</vt:lpstr>
      <vt:lpstr>Monthly IRB-Investigator Meeting   IRB Updates  New Resources available on the HRPO/IRB website  February 19, 2026</vt:lpstr>
      <vt:lpstr>What We Will Cover Today:</vt:lpstr>
      <vt:lpstr>NEW: Rascal User Guide </vt:lpstr>
      <vt:lpstr>NEW: Rascal User Guide </vt:lpstr>
      <vt:lpstr>NEW: Rascal User Guide </vt:lpstr>
      <vt:lpstr>NEW: Rascal User Guide </vt:lpstr>
      <vt:lpstr>Updated Policies</vt:lpstr>
      <vt:lpstr>Updated Policies</vt:lpstr>
      <vt:lpstr>New Policy</vt:lpstr>
      <vt:lpstr>PowerPoint Presentation</vt:lpstr>
      <vt:lpstr>HRPO/IRB Review of AI</vt:lpstr>
      <vt:lpstr>CUIMC IT AIGC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Butaud-Rebbaa, Laurence</cp:lastModifiedBy>
  <cp:revision>331</cp:revision>
  <cp:lastPrinted>2015-10-19T19:01:41Z</cp:lastPrinted>
  <dcterms:created xsi:type="dcterms:W3CDTF">2016-06-28T14:05:07Z</dcterms:created>
  <dcterms:modified xsi:type="dcterms:W3CDTF">2026-02-20T17:53:06Z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0x01010090BD51D58D1DB641BBA4A795A2511BD9</vt:lpwstr>
  </property>
</Properties>
</file>