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1"/>
  </p:sldMasterIdLst>
  <p:notesMasterIdLst>
    <p:notesMasterId r:id="rId19"/>
  </p:notesMasterIdLst>
  <p:handoutMasterIdLst>
    <p:handoutMasterId r:id="rId20"/>
  </p:handoutMasterIdLst>
  <p:sldIdLst>
    <p:sldId id="257" r:id="rId2"/>
    <p:sldId id="271" r:id="rId3"/>
    <p:sldId id="1342" r:id="rId4"/>
    <p:sldId id="1437" r:id="rId5"/>
    <p:sldId id="1396" r:id="rId6"/>
    <p:sldId id="1381" r:id="rId7"/>
    <p:sldId id="1431" r:id="rId8"/>
    <p:sldId id="1378" r:id="rId9"/>
    <p:sldId id="1430" r:id="rId10"/>
    <p:sldId id="1432" r:id="rId11"/>
    <p:sldId id="1438" r:id="rId12"/>
    <p:sldId id="1380" r:id="rId13"/>
    <p:sldId id="1433" r:id="rId14"/>
    <p:sldId id="1435" r:id="rId15"/>
    <p:sldId id="1436" r:id="rId16"/>
    <p:sldId id="1322" r:id="rId17"/>
    <p:sldId id="1371" r:id="rId18"/>
  </p:sldIdLst>
  <p:sldSz cx="12192000" cy="6858000"/>
  <p:notesSz cx="7315200" cy="96012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75" autoAdjust="0"/>
    <p:restoredTop sz="83973" autoAdjust="0"/>
  </p:normalViewPr>
  <p:slideViewPr>
    <p:cSldViewPr snapToGrid="0">
      <p:cViewPr varScale="1">
        <p:scale>
          <a:sx n="106" d="100"/>
          <a:sy n="106" d="100"/>
        </p:scale>
        <p:origin x="1568" y="168"/>
      </p:cViewPr>
      <p:guideLst/>
    </p:cSldViewPr>
  </p:slideViewPr>
  <p:notesTextViewPr>
    <p:cViewPr>
      <p:scale>
        <a:sx n="1" d="1"/>
        <a:sy n="1" d="1"/>
      </p:scale>
      <p:origin x="0" y="0"/>
    </p:cViewPr>
  </p:notesTextViewPr>
  <p:sorterViewPr>
    <p:cViewPr varScale="1">
      <p:scale>
        <a:sx n="1" d="1"/>
        <a:sy n="1" d="1"/>
      </p:scale>
      <p:origin x="0" y="-2502"/>
    </p:cViewPr>
  </p:sorter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BC8F0-47E7-BC96-2B75-7781B8741934}"/>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E7AF717-B1CA-B0E7-26F8-C2C511716304}"/>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34AB6491-3A42-49C5-8AAD-9F61B7252D14}" type="datetimeFigureOut">
              <a:rPr lang="en-US" smtClean="0"/>
              <a:t>4/6/26</a:t>
            </a:fld>
            <a:endParaRPr lang="en-US"/>
          </a:p>
        </p:txBody>
      </p:sp>
      <p:sp>
        <p:nvSpPr>
          <p:cNvPr id="4" name="Footer Placeholder 3">
            <a:extLst>
              <a:ext uri="{FF2B5EF4-FFF2-40B4-BE49-F238E27FC236}">
                <a16:creationId xmlns:a16="http://schemas.microsoft.com/office/drawing/2014/main" id="{72B03FBD-BDD5-2365-AA7D-AD70933C0892}"/>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1D7133F-5B9E-AEDD-D735-7AC167F3EFA3}"/>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50C4A7AF-6D20-4CD2-AA29-9AF7B9BBF726}" type="slidenum">
              <a:rPr lang="en-US" smtClean="0"/>
              <a:t>‹#›</a:t>
            </a:fld>
            <a:endParaRPr lang="en-US"/>
          </a:p>
        </p:txBody>
      </p:sp>
    </p:spTree>
    <p:extLst>
      <p:ext uri="{BB962C8B-B14F-4D97-AF65-F5344CB8AC3E}">
        <p14:creationId xmlns:p14="http://schemas.microsoft.com/office/powerpoint/2010/main" val="36069642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47" tIns="48324" rIns="96647" bIns="48324" rtlCol="0"/>
          <a:lstStyle>
            <a:lvl1pPr algn="l">
              <a:defRPr sz="1300"/>
            </a:lvl1pPr>
          </a:lstStyle>
          <a:p>
            <a:endParaRPr lang="en-US"/>
          </a:p>
        </p:txBody>
      </p:sp>
      <p:sp>
        <p:nvSpPr>
          <p:cNvPr id="3" name="Date Placeholder 2"/>
          <p:cNvSpPr>
            <a:spLocks noGrp="1"/>
          </p:cNvSpPr>
          <p:nvPr>
            <p:ph type="dt" idx="1"/>
          </p:nvPr>
        </p:nvSpPr>
        <p:spPr>
          <a:xfrm>
            <a:off x="4143587" y="1"/>
            <a:ext cx="3169920" cy="481727"/>
          </a:xfrm>
          <a:prstGeom prst="rect">
            <a:avLst/>
          </a:prstGeom>
        </p:spPr>
        <p:txBody>
          <a:bodyPr vert="horz" lIns="96647" tIns="48324" rIns="96647" bIns="48324" rtlCol="0"/>
          <a:lstStyle>
            <a:lvl1pPr algn="r">
              <a:defRPr sz="1300"/>
            </a:lvl1pPr>
          </a:lstStyle>
          <a:p>
            <a:fld id="{2B9FBFA0-0C44-482A-A430-21DD499EA83A}" type="datetimeFigureOut">
              <a:rPr lang="en-US" smtClean="0"/>
              <a:t>4/6/26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sp>
      <p:sp>
        <p:nvSpPr>
          <p:cNvPr id="5" name="Notes Placeholder 4"/>
          <p:cNvSpPr>
            <a:spLocks noGrp="1"/>
          </p:cNvSpPr>
          <p:nvPr>
            <p:ph type="body" sz="quarter" idx="3"/>
          </p:nvPr>
        </p:nvSpPr>
        <p:spPr>
          <a:xfrm>
            <a:off x="731520" y="4620577"/>
            <a:ext cx="5852160" cy="3780473"/>
          </a:xfrm>
          <a:prstGeom prst="rect">
            <a:avLst/>
          </a:prstGeom>
        </p:spPr>
        <p:txBody>
          <a:bodyPr vert="horz" lIns="96647" tIns="48324" rIns="96647" bIns="4832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47" tIns="48324" rIns="96647" bIns="48324"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47" tIns="48324" rIns="96647" bIns="48324" rtlCol="0" anchor="b"/>
          <a:lstStyle>
            <a:lvl1pPr algn="r">
              <a:defRPr sz="1300"/>
            </a:lvl1pPr>
          </a:lstStyle>
          <a:p>
            <a:fld id="{FFE1B4A8-06B2-4728-9BA6-42952954069E}" type="slidenum">
              <a:rPr lang="en-US" smtClean="0"/>
              <a:t>‹#›</a:t>
            </a:fld>
            <a:endParaRPr lang="en-US"/>
          </a:p>
        </p:txBody>
      </p:sp>
    </p:spTree>
    <p:extLst>
      <p:ext uri="{BB962C8B-B14F-4D97-AF65-F5344CB8AC3E}">
        <p14:creationId xmlns:p14="http://schemas.microsoft.com/office/powerpoint/2010/main" val="373001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470">
              <a:defRPr/>
            </a:pPr>
            <a:fld id="{C24B6A64-09D9-40A7-ADBA-865BCFFC067E}" type="slidenum">
              <a:rPr lang="en-US">
                <a:solidFill>
                  <a:prstClr val="black"/>
                </a:solidFill>
                <a:latin typeface="Calibri"/>
              </a:rPr>
              <a:pPr defTabSz="966470">
                <a:defRPr/>
              </a:pPr>
              <a:t>1</a:t>
            </a:fld>
            <a:endParaRPr lang="en-US">
              <a:solidFill>
                <a:prstClr val="black"/>
              </a:solidFill>
              <a:latin typeface="Calibri"/>
            </a:endParaRPr>
          </a:p>
        </p:txBody>
      </p:sp>
    </p:spTree>
    <p:extLst>
      <p:ext uri="{BB962C8B-B14F-4D97-AF65-F5344CB8AC3E}">
        <p14:creationId xmlns:p14="http://schemas.microsoft.com/office/powerpoint/2010/main" val="2352415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Gifts are resources provided where there is no expectation of anything in return. Certain gifts that support research must be disclosed in C P O S. These are gifts that include a specific expectation by the funder regarding a scope of work, time commitment or progress report, or that provide the donor with benefits such as intellectual property rights. Monetary donations that support research activities related to an individual must be disclosed in C P O S. If you are not sure whether a gift should be disclosed, air on the side of disclosure.</a:t>
            </a:r>
          </a:p>
        </p:txBody>
      </p:sp>
      <p:sp>
        <p:nvSpPr>
          <p:cNvPr id="4" name="Slide Number Placeholder 3"/>
          <p:cNvSpPr>
            <a:spLocks noGrp="1"/>
          </p:cNvSpPr>
          <p:nvPr>
            <p:ph type="sldNum" sz="quarter" idx="5"/>
          </p:nvPr>
        </p:nvSpPr>
        <p:spPr/>
        <p:txBody>
          <a:bodyPr/>
          <a:lstStyle/>
          <a:p>
            <a:fld id="{FFE1B4A8-06B2-4728-9BA6-42952954069E}" type="slidenum">
              <a:rPr lang="en-US" smtClean="0"/>
              <a:t>10</a:t>
            </a:fld>
            <a:endParaRPr lang="en-US"/>
          </a:p>
        </p:txBody>
      </p:sp>
    </p:spTree>
    <p:extLst>
      <p:ext uri="{BB962C8B-B14F-4D97-AF65-F5344CB8AC3E}">
        <p14:creationId xmlns:p14="http://schemas.microsoft.com/office/powerpoint/2010/main" val="30796877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Biographical sketches must include all professional affiliations from the past three years, and all academic appointments, even if they are unpaid or honorary, across the entire career. In addition, participation in Foreign Talent Recruitment Programs must be disclosed. These programs are described on the next slide.</a:t>
            </a:r>
          </a:p>
        </p:txBody>
      </p:sp>
      <p:sp>
        <p:nvSpPr>
          <p:cNvPr id="4" name="Slide Number Placeholder 3"/>
          <p:cNvSpPr>
            <a:spLocks noGrp="1"/>
          </p:cNvSpPr>
          <p:nvPr>
            <p:ph type="sldNum" sz="quarter" idx="5"/>
          </p:nvPr>
        </p:nvSpPr>
        <p:spPr/>
        <p:txBody>
          <a:bodyPr/>
          <a:lstStyle/>
          <a:p>
            <a:fld id="{FFE1B4A8-06B2-4728-9BA6-42952954069E}" type="slidenum">
              <a:rPr lang="en-US" smtClean="0"/>
              <a:t>11</a:t>
            </a:fld>
            <a:endParaRPr lang="en-US"/>
          </a:p>
        </p:txBody>
      </p:sp>
    </p:spTree>
    <p:extLst>
      <p:ext uri="{BB962C8B-B14F-4D97-AF65-F5344CB8AC3E}">
        <p14:creationId xmlns:p14="http://schemas.microsoft.com/office/powerpoint/2010/main" val="744355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Foreign Talent Recruitment Programs (F T R Ps) are programs organized, managed or funded by a foreign government or entity and aim to recruit science and technology professionals or students to support the other country’s research and development. All participation in F T R Ps, regardless of country, must be disclosed in either in C P O S or the </a:t>
            </a:r>
            <a:r>
              <a:rPr lang="en-US" dirty="0" err="1"/>
              <a:t>Biosketch</a:t>
            </a:r>
            <a:r>
              <a:rPr lang="en-US" dirty="0"/>
              <a:t>, whichever is most appropriate. </a:t>
            </a:r>
          </a:p>
        </p:txBody>
      </p:sp>
      <p:sp>
        <p:nvSpPr>
          <p:cNvPr id="4" name="Slide Number Placeholder 3"/>
          <p:cNvSpPr>
            <a:spLocks noGrp="1"/>
          </p:cNvSpPr>
          <p:nvPr>
            <p:ph type="sldNum" sz="quarter" idx="5"/>
          </p:nvPr>
        </p:nvSpPr>
        <p:spPr/>
        <p:txBody>
          <a:bodyPr/>
          <a:lstStyle/>
          <a:p>
            <a:fld id="{FFE1B4A8-06B2-4728-9BA6-42952954069E}" type="slidenum">
              <a:rPr lang="en-US" smtClean="0"/>
              <a:t>12</a:t>
            </a:fld>
            <a:endParaRPr lang="en-US"/>
          </a:p>
        </p:txBody>
      </p:sp>
    </p:spTree>
    <p:extLst>
      <p:ext uri="{BB962C8B-B14F-4D97-AF65-F5344CB8AC3E}">
        <p14:creationId xmlns:p14="http://schemas.microsoft.com/office/powerpoint/2010/main" val="3249034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Malign FTRPs are defined as programs that meet the three requirements detailed on this slide. Individuals who participate in malign foreign talent recruitment programs are ineligible to serve as senior or key personnel on federal awards and are in violation of Columbia policy.  </a:t>
            </a:r>
          </a:p>
        </p:txBody>
      </p:sp>
      <p:sp>
        <p:nvSpPr>
          <p:cNvPr id="4" name="Slide Number Placeholder 3"/>
          <p:cNvSpPr>
            <a:spLocks noGrp="1"/>
          </p:cNvSpPr>
          <p:nvPr>
            <p:ph type="sldNum" sz="quarter" idx="5"/>
          </p:nvPr>
        </p:nvSpPr>
        <p:spPr/>
        <p:txBody>
          <a:bodyPr/>
          <a:lstStyle/>
          <a:p>
            <a:fld id="{FFE1B4A8-06B2-4728-9BA6-42952954069E}" type="slidenum">
              <a:rPr lang="en-US" smtClean="0"/>
              <a:t>13</a:t>
            </a:fld>
            <a:endParaRPr lang="en-US"/>
          </a:p>
        </p:txBody>
      </p:sp>
    </p:spTree>
    <p:extLst>
      <p:ext uri="{BB962C8B-B14F-4D97-AF65-F5344CB8AC3E}">
        <p14:creationId xmlns:p14="http://schemas.microsoft.com/office/powerpoint/2010/main" val="11220917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Funding agencies use the information researchers disclose to assess potential overlap, conflicts of commitment, and research security risk. Agencies may compare researcher disclosures to publicly available information. Identified risks may jeopardize funding and/or require mitigation plans.</a:t>
            </a:r>
          </a:p>
        </p:txBody>
      </p:sp>
      <p:sp>
        <p:nvSpPr>
          <p:cNvPr id="4" name="Slide Number Placeholder 3"/>
          <p:cNvSpPr>
            <a:spLocks noGrp="1"/>
          </p:cNvSpPr>
          <p:nvPr>
            <p:ph type="sldNum" sz="quarter" idx="5"/>
          </p:nvPr>
        </p:nvSpPr>
        <p:spPr/>
        <p:txBody>
          <a:bodyPr/>
          <a:lstStyle/>
          <a:p>
            <a:fld id="{FFE1B4A8-06B2-4728-9BA6-42952954069E}" type="slidenum">
              <a:rPr lang="en-US" smtClean="0"/>
              <a:t>14</a:t>
            </a:fld>
            <a:endParaRPr lang="en-US"/>
          </a:p>
        </p:txBody>
      </p:sp>
    </p:spTree>
    <p:extLst>
      <p:ext uri="{BB962C8B-B14F-4D97-AF65-F5344CB8AC3E}">
        <p14:creationId xmlns:p14="http://schemas.microsoft.com/office/powerpoint/2010/main" val="3084636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takeaways for this presentation are, (1) if you are thinking of engaging in activities with foreign countries of concern, seek guidance first so you are aware of the risks; and (2) if you are not sure whether to include something in your </a:t>
            </a:r>
            <a:r>
              <a:rPr lang="en-US" dirty="0" err="1"/>
              <a:t>biosketch</a:t>
            </a:r>
            <a:r>
              <a:rPr lang="en-US" dirty="0"/>
              <a:t> or C P O S, air on the side of disclosure. Download these slides for reference and visit the Research Security website for more information.</a:t>
            </a:r>
          </a:p>
        </p:txBody>
      </p:sp>
      <p:sp>
        <p:nvSpPr>
          <p:cNvPr id="4" name="Slide Number Placeholder 3"/>
          <p:cNvSpPr>
            <a:spLocks noGrp="1"/>
          </p:cNvSpPr>
          <p:nvPr>
            <p:ph type="sldNum" sz="quarter" idx="5"/>
          </p:nvPr>
        </p:nvSpPr>
        <p:spPr/>
        <p:txBody>
          <a:bodyPr/>
          <a:lstStyle/>
          <a:p>
            <a:fld id="{FFE1B4A8-06B2-4728-9BA6-42952954069E}" type="slidenum">
              <a:rPr lang="en-US" smtClean="0"/>
              <a:t>15</a:t>
            </a:fld>
            <a:endParaRPr lang="en-US"/>
          </a:p>
        </p:txBody>
      </p:sp>
    </p:spTree>
    <p:extLst>
      <p:ext uri="{BB962C8B-B14F-4D97-AF65-F5344CB8AC3E}">
        <p14:creationId xmlns:p14="http://schemas.microsoft.com/office/powerpoint/2010/main" val="2874391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FE1B4A8-06B2-4728-9BA6-42952954069E}" type="slidenum">
              <a:rPr lang="en-US" smtClean="0"/>
              <a:t>16</a:t>
            </a:fld>
            <a:endParaRPr lang="en-US"/>
          </a:p>
        </p:txBody>
      </p:sp>
    </p:spTree>
    <p:extLst>
      <p:ext uri="{BB962C8B-B14F-4D97-AF65-F5344CB8AC3E}">
        <p14:creationId xmlns:p14="http://schemas.microsoft.com/office/powerpoint/2010/main" val="2953784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have questions, please do not hesitate to contact the Office of Research Compliance and Training or your SPA project officer.</a:t>
            </a:r>
          </a:p>
        </p:txBody>
      </p:sp>
      <p:sp>
        <p:nvSpPr>
          <p:cNvPr id="4" name="Slide Number Placeholder 3"/>
          <p:cNvSpPr>
            <a:spLocks noGrp="1"/>
          </p:cNvSpPr>
          <p:nvPr>
            <p:ph type="sldNum" sz="quarter" idx="5"/>
          </p:nvPr>
        </p:nvSpPr>
        <p:spPr/>
        <p:txBody>
          <a:bodyPr/>
          <a:lstStyle/>
          <a:p>
            <a:fld id="{FFE1B4A8-06B2-4728-9BA6-42952954069E}" type="slidenum">
              <a:rPr lang="en-US" smtClean="0"/>
              <a:t>17</a:t>
            </a:fld>
            <a:endParaRPr lang="en-US"/>
          </a:p>
        </p:txBody>
      </p:sp>
    </p:spTree>
    <p:extLst>
      <p:ext uri="{BB962C8B-B14F-4D97-AF65-F5344CB8AC3E}">
        <p14:creationId xmlns:p14="http://schemas.microsoft.com/office/powerpoint/2010/main" val="659001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Columbia’s mission statement reinforces the University’s commitment to attract international faculty and students, to create academic relationships with many countries, and to disseminate what we learn to the world.</a:t>
            </a:r>
          </a:p>
        </p:txBody>
      </p:sp>
      <p:sp>
        <p:nvSpPr>
          <p:cNvPr id="4" name="Slide Number Placeholder 3"/>
          <p:cNvSpPr>
            <a:spLocks noGrp="1"/>
          </p:cNvSpPr>
          <p:nvPr>
            <p:ph type="sldNum" sz="quarter" idx="5"/>
          </p:nvPr>
        </p:nvSpPr>
        <p:spPr/>
        <p:txBody>
          <a:bodyPr/>
          <a:lstStyle/>
          <a:p>
            <a:fld id="{FFE1B4A8-06B2-4728-9BA6-42952954069E}" type="slidenum">
              <a:rPr lang="en-US" smtClean="0"/>
              <a:t>2</a:t>
            </a:fld>
            <a:endParaRPr lang="en-US"/>
          </a:p>
        </p:txBody>
      </p:sp>
    </p:spTree>
    <p:extLst>
      <p:ext uri="{BB962C8B-B14F-4D97-AF65-F5344CB8AC3E}">
        <p14:creationId xmlns:p14="http://schemas.microsoft.com/office/powerpoint/2010/main" val="663680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security, defined here, addresses the concern that some non-U.S. governments might seek to take advantage of the openness of institutions like Columbia.  Over the past several years, the U.S. federal government has established new rules and procedures in response to this concern. The government has also reiterated that these requirements must be implemented in such a way that does not target, stigmatize or discriminate against individuals on the basis of race, ethnicity, or national origin. This presentation provides a high-level introduction to important research security concepts with a focus on disclosure to funding agencies and how agencies use disclosed information. Please download the slides at the end for your reference.. </a:t>
            </a:r>
          </a:p>
        </p:txBody>
      </p:sp>
      <p:sp>
        <p:nvSpPr>
          <p:cNvPr id="4" name="Slide Number Placeholder 3"/>
          <p:cNvSpPr>
            <a:spLocks noGrp="1"/>
          </p:cNvSpPr>
          <p:nvPr>
            <p:ph type="sldNum" sz="quarter" idx="5"/>
          </p:nvPr>
        </p:nvSpPr>
        <p:spPr/>
        <p:txBody>
          <a:bodyPr/>
          <a:lstStyle/>
          <a:p>
            <a:fld id="{FFE1B4A8-06B2-4728-9BA6-42952954069E}" type="slidenum">
              <a:rPr lang="en-US" smtClean="0"/>
              <a:t>3</a:t>
            </a:fld>
            <a:endParaRPr lang="en-US"/>
          </a:p>
        </p:txBody>
      </p:sp>
    </p:spTree>
    <p:extLst>
      <p:ext uri="{BB962C8B-B14F-4D97-AF65-F5344CB8AC3E}">
        <p14:creationId xmlns:p14="http://schemas.microsoft.com/office/powerpoint/2010/main" val="3080645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B4D63-D7EB-7C5B-597E-E964E0F38C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572472-56BC-EBE8-476D-C7227BCF9C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1B5270-37A4-9A86-0288-FE3AF4BBD90A}"/>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Research security risk is higher for activities involving countries the U.S. government has designated as Foreign Countries of Concern:. These are China (including Hong Kong and Macau), Iran, North Korea, and Russia. A key </a:t>
            </a:r>
            <a:r>
              <a:rPr lang="en-US" sz="1200" kern="1200" dirty="0" err="1">
                <a:solidFill>
                  <a:schemeClr val="tx1"/>
                </a:solidFill>
                <a:effectLst/>
                <a:latin typeface="+mn-lt"/>
                <a:ea typeface="+mn-ea"/>
                <a:cs typeface="+mn-cs"/>
              </a:rPr>
              <a:t>takeway</a:t>
            </a:r>
            <a:r>
              <a:rPr lang="en-US" sz="1200" kern="1200" dirty="0">
                <a:solidFill>
                  <a:schemeClr val="tx1"/>
                </a:solidFill>
                <a:effectLst/>
                <a:latin typeface="+mn-lt"/>
                <a:ea typeface="+mn-ea"/>
                <a:cs typeface="+mn-cs"/>
              </a:rPr>
              <a:t> from today’s presentation is to seek guidance from Research Compliance &amp; Training before engaging with entities or individuals in FCOCs.</a:t>
            </a:r>
            <a:endParaRPr lang="en-US" dirty="0"/>
          </a:p>
        </p:txBody>
      </p:sp>
      <p:sp>
        <p:nvSpPr>
          <p:cNvPr id="4" name="Slide Number Placeholder 3">
            <a:extLst>
              <a:ext uri="{FF2B5EF4-FFF2-40B4-BE49-F238E27FC236}">
                <a16:creationId xmlns:a16="http://schemas.microsoft.com/office/drawing/2014/main" id="{458BF7D2-12A9-2D27-C830-13A73BEABD92}"/>
              </a:ext>
            </a:extLst>
          </p:cNvPr>
          <p:cNvSpPr>
            <a:spLocks noGrp="1"/>
          </p:cNvSpPr>
          <p:nvPr>
            <p:ph type="sldNum" sz="quarter" idx="5"/>
          </p:nvPr>
        </p:nvSpPr>
        <p:spPr/>
        <p:txBody>
          <a:bodyPr/>
          <a:lstStyle/>
          <a:p>
            <a:fld id="{FFE1B4A8-06B2-4728-9BA6-42952954069E}" type="slidenum">
              <a:rPr lang="en-US" smtClean="0"/>
              <a:t>4</a:t>
            </a:fld>
            <a:endParaRPr lang="en-US"/>
          </a:p>
        </p:txBody>
      </p:sp>
    </p:spTree>
    <p:extLst>
      <p:ext uri="{BB962C8B-B14F-4D97-AF65-F5344CB8AC3E}">
        <p14:creationId xmlns:p14="http://schemas.microsoft.com/office/powerpoint/2010/main" val="235443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Accuracy and completeness of Current and Pending (Other) Support (or “Sea Pea Oh Ess”) and Biographical Sketch disclosures is a federal focus area. Agencies use the disclosures to assess research security risk. A second key takeaway of today’s presentation is: if you are uncertain whether to include something, air on the side of disclosure. Contact your Sponsored Projects Administration project officer for help.  </a:t>
            </a:r>
            <a:r>
              <a:rPr lang="en-US" b="1" dirty="0"/>
              <a:t> </a:t>
            </a:r>
            <a:endParaRPr lang="en-US" dirty="0"/>
          </a:p>
        </p:txBody>
      </p:sp>
      <p:sp>
        <p:nvSpPr>
          <p:cNvPr id="4" name="Slide Number Placeholder 3"/>
          <p:cNvSpPr>
            <a:spLocks noGrp="1"/>
          </p:cNvSpPr>
          <p:nvPr>
            <p:ph type="sldNum" sz="quarter" idx="5"/>
          </p:nvPr>
        </p:nvSpPr>
        <p:spPr/>
        <p:txBody>
          <a:bodyPr/>
          <a:lstStyle/>
          <a:p>
            <a:fld id="{FFE1B4A8-06B2-4728-9BA6-42952954069E}" type="slidenum">
              <a:rPr lang="en-US" smtClean="0"/>
              <a:t>5</a:t>
            </a:fld>
            <a:endParaRPr lang="en-US"/>
          </a:p>
        </p:txBody>
      </p:sp>
    </p:spTree>
    <p:extLst>
      <p:ext uri="{BB962C8B-B14F-4D97-AF65-F5344CB8AC3E}">
        <p14:creationId xmlns:p14="http://schemas.microsoft.com/office/powerpoint/2010/main" val="29355893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Researchers must certify to the accuracy of their funding agency disclosures. These certifications can be completed only by the researchers themselves and cannot be completed by administrators. They are important. Researchers may face real and serious consequences if they knowingly certify to false information.</a:t>
            </a:r>
          </a:p>
        </p:txBody>
      </p:sp>
      <p:sp>
        <p:nvSpPr>
          <p:cNvPr id="4" name="Slide Number Placeholder 3"/>
          <p:cNvSpPr>
            <a:spLocks noGrp="1"/>
          </p:cNvSpPr>
          <p:nvPr>
            <p:ph type="sldNum" sz="quarter" idx="5"/>
          </p:nvPr>
        </p:nvSpPr>
        <p:spPr/>
        <p:txBody>
          <a:bodyPr/>
          <a:lstStyle/>
          <a:p>
            <a:fld id="{FFE1B4A8-06B2-4728-9BA6-42952954069E}" type="slidenum">
              <a:rPr lang="en-US" smtClean="0"/>
              <a:t>6</a:t>
            </a:fld>
            <a:endParaRPr lang="en-US"/>
          </a:p>
        </p:txBody>
      </p:sp>
    </p:spTree>
    <p:extLst>
      <p:ext uri="{BB962C8B-B14F-4D97-AF65-F5344CB8AC3E}">
        <p14:creationId xmlns:p14="http://schemas.microsoft.com/office/powerpoint/2010/main" val="1183255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Researchers must include a broad range of information in funding agency disclosures. Five important examples are listed on this slide, with more detail to follow.</a:t>
            </a:r>
          </a:p>
        </p:txBody>
      </p:sp>
      <p:sp>
        <p:nvSpPr>
          <p:cNvPr id="4" name="Slide Number Placeholder 3"/>
          <p:cNvSpPr>
            <a:spLocks noGrp="1"/>
          </p:cNvSpPr>
          <p:nvPr>
            <p:ph type="sldNum" sz="quarter" idx="5"/>
          </p:nvPr>
        </p:nvSpPr>
        <p:spPr/>
        <p:txBody>
          <a:bodyPr/>
          <a:lstStyle/>
          <a:p>
            <a:fld id="{FFE1B4A8-06B2-4728-9BA6-42952954069E}" type="slidenum">
              <a:rPr lang="en-US" smtClean="0"/>
              <a:t>7</a:t>
            </a:fld>
            <a:endParaRPr lang="en-US"/>
          </a:p>
        </p:txBody>
      </p:sp>
    </p:spTree>
    <p:extLst>
      <p:ext uri="{BB962C8B-B14F-4D97-AF65-F5344CB8AC3E}">
        <p14:creationId xmlns:p14="http://schemas.microsoft.com/office/powerpoint/2010/main" val="85719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Consulting activities must be disclosed in Current and Pending (Other) Support in three scenarios: (1) it requires the individual to perform research; (2) it is related to the consultant’s research portfolio and may have the ability to impact funding, alter time or effort commitments, or otherwise impact scientific integrity; or (3) the contract requires the consultant to conceal or withhold the relationship or information about it.</a:t>
            </a:r>
          </a:p>
        </p:txBody>
      </p:sp>
      <p:sp>
        <p:nvSpPr>
          <p:cNvPr id="4" name="Slide Number Placeholder 3"/>
          <p:cNvSpPr>
            <a:spLocks noGrp="1"/>
          </p:cNvSpPr>
          <p:nvPr>
            <p:ph type="sldNum" sz="quarter" idx="5"/>
          </p:nvPr>
        </p:nvSpPr>
        <p:spPr/>
        <p:txBody>
          <a:bodyPr/>
          <a:lstStyle/>
          <a:p>
            <a:fld id="{FFE1B4A8-06B2-4728-9BA6-42952954069E}" type="slidenum">
              <a:rPr lang="en-US" smtClean="0"/>
              <a:t>8</a:t>
            </a:fld>
            <a:endParaRPr lang="en-US"/>
          </a:p>
        </p:txBody>
      </p:sp>
    </p:spTree>
    <p:extLst>
      <p:ext uri="{BB962C8B-B14F-4D97-AF65-F5344CB8AC3E}">
        <p14:creationId xmlns:p14="http://schemas.microsoft.com/office/powerpoint/2010/main" val="394416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in-kind contributions that (1) have a value of at least $5,000 </a:t>
            </a:r>
            <a:r>
              <a:rPr lang="en-US" i="1" dirty="0"/>
              <a:t>and </a:t>
            </a:r>
            <a:r>
              <a:rPr lang="en-US" dirty="0"/>
              <a:t>(2)  require a time commitment must be disclosed in CPOS. Even if the dollar value or time commitment are not specified, they still must be reasonably estimated and disclosed if they meets these two criteria. Reviewing market pricing for the contribution could help estimate its dollar value. If it is typically available for free, the value could be zero. Examples could include space, equipment, data, supplies, services, and employees or students not funded by the University.</a:t>
            </a:r>
          </a:p>
        </p:txBody>
      </p:sp>
      <p:sp>
        <p:nvSpPr>
          <p:cNvPr id="4" name="Slide Number Placeholder 3"/>
          <p:cNvSpPr>
            <a:spLocks noGrp="1"/>
          </p:cNvSpPr>
          <p:nvPr>
            <p:ph type="sldNum" sz="quarter" idx="5"/>
          </p:nvPr>
        </p:nvSpPr>
        <p:spPr/>
        <p:txBody>
          <a:bodyPr/>
          <a:lstStyle/>
          <a:p>
            <a:fld id="{FFE1B4A8-06B2-4728-9BA6-42952954069E}" type="slidenum">
              <a:rPr lang="en-US" smtClean="0"/>
              <a:t>9</a:t>
            </a:fld>
            <a:endParaRPr lang="en-US"/>
          </a:p>
        </p:txBody>
      </p:sp>
    </p:spTree>
    <p:extLst>
      <p:ext uri="{BB962C8B-B14F-4D97-AF65-F5344CB8AC3E}">
        <p14:creationId xmlns:p14="http://schemas.microsoft.com/office/powerpoint/2010/main" val="2179277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rgbClr val="093552"/>
                </a:solidFill>
              </a:defRPr>
            </a:lvl1pPr>
          </a:lstStyle>
          <a:p>
            <a:r>
              <a:rPr lang="en-US"/>
              <a:t>Click to edit Master title style</a:t>
            </a:r>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7938195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rot="16200000">
            <a:off x="10474869" y="1584960"/>
            <a:ext cx="2438399" cy="487680"/>
          </a:xfrm>
          <a:prstGeom prst="rect">
            <a:avLst/>
          </a:prstGeom>
        </p:spPr>
        <p:txBody>
          <a:bodyPr/>
          <a:lstStyle/>
          <a:p>
            <a:endParaRPr lang="en-US">
              <a:solidFill>
                <a:prstClr val="black"/>
              </a:solidFill>
            </a:endParaRPr>
          </a:p>
        </p:txBody>
      </p:sp>
      <p:sp>
        <p:nvSpPr>
          <p:cNvPr id="5" name="Footer Placeholder 4"/>
          <p:cNvSpPr>
            <a:spLocks noGrp="1"/>
          </p:cNvSpPr>
          <p:nvPr>
            <p:ph type="ftr" sz="quarter" idx="11"/>
          </p:nvPr>
        </p:nvSpPr>
        <p:spPr>
          <a:xfrm rot="16200000">
            <a:off x="10510428" y="3987800"/>
            <a:ext cx="2367281" cy="487680"/>
          </a:xfrm>
          <a:prstGeom prst="rect">
            <a:avLst/>
          </a:prstGeom>
        </p:spPr>
        <p:txBody>
          <a:bodyPr/>
          <a:lstStyle/>
          <a:p>
            <a:r>
              <a:rPr lang="en-US">
                <a:solidFill>
                  <a:prstClr val="black"/>
                </a:solidFill>
              </a:rPr>
              <a:t>DRAFT</a:t>
            </a:r>
          </a:p>
        </p:txBody>
      </p:sp>
      <p:sp>
        <p:nvSpPr>
          <p:cNvPr id="6" name="Slide Number Placeholder 5"/>
          <p:cNvSpPr>
            <a:spLocks noGrp="1"/>
          </p:cNvSpPr>
          <p:nvPr>
            <p:ph type="sldNum" sz="quarter" idx="12"/>
          </p:nvPr>
        </p:nvSpPr>
        <p:spPr>
          <a:xfrm>
            <a:off x="11375717" y="5648960"/>
            <a:ext cx="731520" cy="396240"/>
          </a:xfrm>
          <a:prstGeom prst="bracketPair">
            <a:avLst>
              <a:gd name="adj" fmla="val 17949"/>
            </a:avLst>
          </a:prstGeom>
        </p:spPr>
        <p:txBody>
          <a:bodyPr/>
          <a:lstStyle/>
          <a:p>
            <a:fld id="{0257C58A-FBAD-4831-B96D-A1D876464AB6}" type="slidenum">
              <a:rPr lang="en-US" smtClean="0"/>
              <a:t>‹#›</a:t>
            </a:fld>
            <a:endParaRPr lang="en-US"/>
          </a:p>
        </p:txBody>
      </p:sp>
    </p:spTree>
    <p:extLst>
      <p:ext uri="{BB962C8B-B14F-4D97-AF65-F5344CB8AC3E}">
        <p14:creationId xmlns:p14="http://schemas.microsoft.com/office/powerpoint/2010/main" val="31770476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a:xfrm>
            <a:off x="11375717" y="5648960"/>
            <a:ext cx="731520" cy="396240"/>
          </a:xfrm>
          <a:prstGeom prst="bracketPair">
            <a:avLst>
              <a:gd name="adj" fmla="val 17949"/>
            </a:avLst>
          </a:prstGeom>
        </p:spPr>
        <p:txBody>
          <a:bodyPr/>
          <a:lstStyle/>
          <a:p>
            <a:fld id="{0257C58A-FBAD-4831-B96D-A1D876464AB6}" type="slidenum">
              <a:rPr lang="en-US" smtClean="0"/>
              <a:t>‹#›</a:t>
            </a:fld>
            <a:endParaRPr lang="en-US"/>
          </a:p>
        </p:txBody>
      </p:sp>
    </p:spTree>
    <p:extLst>
      <p:ext uri="{BB962C8B-B14F-4D97-AF65-F5344CB8AC3E}">
        <p14:creationId xmlns:p14="http://schemas.microsoft.com/office/powerpoint/2010/main" val="414563221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a:xfrm rot="16200000">
            <a:off x="10510428" y="3987800"/>
            <a:ext cx="2367281" cy="487680"/>
          </a:xfrm>
          <a:prstGeom prst="rect">
            <a:avLst/>
          </a:prstGeom>
        </p:spPr>
        <p:txBody>
          <a:bodyPr/>
          <a:lstStyle/>
          <a:p>
            <a:r>
              <a:rPr lang="en-US">
                <a:solidFill>
                  <a:prstClr val="black"/>
                </a:solidFill>
              </a:rPr>
              <a:t>DRAFT</a:t>
            </a:r>
          </a:p>
        </p:txBody>
      </p:sp>
      <p:sp>
        <p:nvSpPr>
          <p:cNvPr id="4" name="Slide Number Placeholder 3"/>
          <p:cNvSpPr>
            <a:spLocks noGrp="1"/>
          </p:cNvSpPr>
          <p:nvPr>
            <p:ph type="sldNum" sz="quarter" idx="11"/>
          </p:nvPr>
        </p:nvSpPr>
        <p:spPr>
          <a:xfrm>
            <a:off x="11375717" y="5648960"/>
            <a:ext cx="731520" cy="396240"/>
          </a:xfrm>
          <a:prstGeom prst="bracketPair">
            <a:avLst>
              <a:gd name="adj" fmla="val 17949"/>
            </a:avLst>
          </a:prstGeom>
        </p:spPr>
        <p:txBody>
          <a:bodyPr/>
          <a:lstStyle/>
          <a:p>
            <a:fld id="{0257C58A-FBAD-4831-B96D-A1D876464AB6}" type="slidenum">
              <a:rPr lang="en-US" smtClean="0"/>
              <a:t>‹#›</a:t>
            </a:fld>
            <a:endParaRPr lang="en-US"/>
          </a:p>
        </p:txBody>
      </p:sp>
    </p:spTree>
    <p:extLst>
      <p:ext uri="{BB962C8B-B14F-4D97-AF65-F5344CB8AC3E}">
        <p14:creationId xmlns:p14="http://schemas.microsoft.com/office/powerpoint/2010/main" val="70955624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0" y="1"/>
            <a:ext cx="12192000" cy="6126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2"/>
          <p:cNvSpPr>
            <a:spLocks noGrp="1"/>
          </p:cNvSpPr>
          <p:nvPr>
            <p:ph type="sldNum" sz="quarter" idx="10"/>
          </p:nvPr>
        </p:nvSpPr>
        <p:spPr>
          <a:xfrm>
            <a:off x="9144000" y="6356351"/>
            <a:ext cx="2844800" cy="365125"/>
          </a:xfrm>
          <a:prstGeom prst="bracketPair">
            <a:avLst>
              <a:gd name="adj" fmla="val 17949"/>
            </a:avLst>
          </a:prstGeom>
        </p:spPr>
        <p:txBody>
          <a:bodyPr/>
          <a:lstStyle>
            <a:lvl1pPr>
              <a:defRPr/>
            </a:lvl1pPr>
          </a:lstStyle>
          <a:p>
            <a:pPr>
              <a:defRPr/>
            </a:pPr>
            <a:fld id="{C66C0FB0-C8DF-4286-9D59-09BBC3E10CE9}" type="slidenum">
              <a:rPr lang="en-US"/>
              <a:pPr>
                <a:defRPr/>
              </a:pPr>
              <a:t>‹#›</a:t>
            </a:fld>
            <a:endParaRPr lang="en-US"/>
          </a:p>
        </p:txBody>
      </p:sp>
    </p:spTree>
    <p:extLst>
      <p:ext uri="{BB962C8B-B14F-4D97-AF65-F5344CB8AC3E}">
        <p14:creationId xmlns:p14="http://schemas.microsoft.com/office/powerpoint/2010/main" val="197769764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buClrTx/>
              <a:defRPr sz="3600"/>
            </a:lvl1pPr>
            <a:lvl2pPr>
              <a:buClrTx/>
              <a:defRPr sz="3600"/>
            </a:lvl2pPr>
            <a:lvl3pPr>
              <a:buClrTx/>
              <a:defRPr sz="3200"/>
            </a:lvl3pPr>
            <a:lvl4pPr>
              <a:buClrTx/>
              <a:defRPr sz="2800"/>
            </a:lvl4pPr>
            <a:lvl5pPr>
              <a:buClrTx/>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353800" y="5648960"/>
            <a:ext cx="753437" cy="447040"/>
          </a:xfrm>
          <a:prstGeom prst="bracketPair">
            <a:avLst>
              <a:gd name="adj" fmla="val 17949"/>
            </a:avLst>
          </a:prstGeom>
        </p:spPr>
        <p:txBody>
          <a:bodyPr/>
          <a:lstStyle/>
          <a:p>
            <a:r>
              <a:rPr lang="en-US"/>
              <a:t>[ </a:t>
            </a:r>
            <a:fld id="{0257C58A-FBAD-4831-B96D-A1D876464AB6}" type="slidenum">
              <a:rPr lang="en-US" smtClean="0"/>
              <a:t>‹#›</a:t>
            </a:fld>
            <a:r>
              <a:rPr lang="en-US"/>
              <a:t> ]</a:t>
            </a:r>
          </a:p>
        </p:txBody>
      </p:sp>
    </p:spTree>
    <p:extLst>
      <p:ext uri="{BB962C8B-B14F-4D97-AF65-F5344CB8AC3E}">
        <p14:creationId xmlns:p14="http://schemas.microsoft.com/office/powerpoint/2010/main" val="165711197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990600"/>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76303328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11277600" y="5648960"/>
            <a:ext cx="829637" cy="477520"/>
          </a:xfrm>
          <a:prstGeom prst="bracketPair">
            <a:avLst>
              <a:gd name="adj" fmla="val 17949"/>
            </a:avLst>
          </a:prstGeom>
        </p:spPr>
        <p:txBody>
          <a:bodyPr/>
          <a:lstStyle/>
          <a:p>
            <a:r>
              <a:rPr lang="en-US"/>
              <a:t>[ </a:t>
            </a:r>
            <a:fld id="{0257C58A-FBAD-4831-B96D-A1D876464AB6}" type="slidenum">
              <a:rPr lang="en-US" smtClean="0"/>
              <a:t>‹#›</a:t>
            </a:fld>
            <a:r>
              <a:rPr lang="en-US"/>
              <a:t> ]</a:t>
            </a:r>
          </a:p>
        </p:txBody>
      </p:sp>
    </p:spTree>
    <p:extLst>
      <p:ext uri="{BB962C8B-B14F-4D97-AF65-F5344CB8AC3E}">
        <p14:creationId xmlns:p14="http://schemas.microsoft.com/office/powerpoint/2010/main" val="420386385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rot="16200000">
            <a:off x="10474869" y="1584960"/>
            <a:ext cx="2438399" cy="487680"/>
          </a:xfrm>
          <a:prstGeom prst="rect">
            <a:avLst/>
          </a:prstGeom>
        </p:spPr>
        <p:txBody>
          <a:bodyPr/>
          <a:lstStyle/>
          <a:p>
            <a:endParaRPr lang="en-US">
              <a:solidFill>
                <a:prstClr val="black"/>
              </a:solidFill>
            </a:endParaRPr>
          </a:p>
        </p:txBody>
      </p:sp>
      <p:sp>
        <p:nvSpPr>
          <p:cNvPr id="8" name="Footer Placeholder 7"/>
          <p:cNvSpPr>
            <a:spLocks noGrp="1"/>
          </p:cNvSpPr>
          <p:nvPr>
            <p:ph type="ftr" sz="quarter" idx="11"/>
          </p:nvPr>
        </p:nvSpPr>
        <p:spPr>
          <a:xfrm rot="16200000">
            <a:off x="10510428" y="3987800"/>
            <a:ext cx="2367281" cy="487680"/>
          </a:xfrm>
          <a:prstGeom prst="rect">
            <a:avLst/>
          </a:prstGeom>
        </p:spPr>
        <p:txBody>
          <a:bodyPr/>
          <a:lstStyle/>
          <a:p>
            <a:r>
              <a:rPr lang="en-US">
                <a:solidFill>
                  <a:prstClr val="black"/>
                </a:solidFill>
              </a:rPr>
              <a:t>DRAFT</a:t>
            </a:r>
          </a:p>
        </p:txBody>
      </p:sp>
      <p:sp>
        <p:nvSpPr>
          <p:cNvPr id="9" name="Slide Number Placeholder 8"/>
          <p:cNvSpPr>
            <a:spLocks noGrp="1"/>
          </p:cNvSpPr>
          <p:nvPr>
            <p:ph type="sldNum" sz="quarter" idx="12"/>
          </p:nvPr>
        </p:nvSpPr>
        <p:spPr>
          <a:xfrm>
            <a:off x="11176000" y="5648959"/>
            <a:ext cx="931237" cy="477203"/>
          </a:xfrm>
          <a:prstGeom prst="bracketPair">
            <a:avLst>
              <a:gd name="adj" fmla="val 17949"/>
            </a:avLst>
          </a:prstGeom>
        </p:spPr>
        <p:txBody>
          <a:bodyPr/>
          <a:lstStyle/>
          <a:p>
            <a:r>
              <a:rPr lang="en-US"/>
              <a:t>[ </a:t>
            </a:r>
            <a:fld id="{0257C58A-FBAD-4831-B96D-A1D876464AB6}" type="slidenum">
              <a:rPr lang="en-US" smtClean="0"/>
              <a:t>‹#›</a:t>
            </a:fld>
            <a:r>
              <a:rPr lang="en-US"/>
              <a:t> ]</a:t>
            </a:r>
          </a:p>
        </p:txBody>
      </p:sp>
    </p:spTree>
    <p:extLst>
      <p:ext uri="{BB962C8B-B14F-4D97-AF65-F5344CB8AC3E}">
        <p14:creationId xmlns:p14="http://schemas.microsoft.com/office/powerpoint/2010/main" val="354312358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11277600" y="5648960"/>
            <a:ext cx="829637" cy="523240"/>
          </a:xfrm>
          <a:prstGeom prst="bracketPair">
            <a:avLst>
              <a:gd name="adj" fmla="val 17949"/>
            </a:avLst>
          </a:prstGeom>
        </p:spPr>
        <p:txBody>
          <a:bodyPr/>
          <a:lstStyle/>
          <a:p>
            <a:r>
              <a:rPr lang="en-US"/>
              <a:t>[ </a:t>
            </a:r>
            <a:fld id="{0257C58A-FBAD-4831-B96D-A1D876464AB6}" type="slidenum">
              <a:rPr lang="en-US" smtClean="0"/>
              <a:t>‹#›</a:t>
            </a:fld>
            <a:r>
              <a:rPr lang="en-US"/>
              <a:t> ]</a:t>
            </a:r>
          </a:p>
        </p:txBody>
      </p:sp>
    </p:spTree>
    <p:extLst>
      <p:ext uri="{BB962C8B-B14F-4D97-AF65-F5344CB8AC3E}">
        <p14:creationId xmlns:p14="http://schemas.microsoft.com/office/powerpoint/2010/main" val="113407844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277600" y="5648960"/>
            <a:ext cx="829637" cy="523240"/>
          </a:xfrm>
          <a:prstGeom prst="bracketPair">
            <a:avLst>
              <a:gd name="adj" fmla="val 17949"/>
            </a:avLst>
          </a:prstGeom>
        </p:spPr>
        <p:txBody>
          <a:bodyPr/>
          <a:lstStyle/>
          <a:p>
            <a:r>
              <a:rPr lang="en-US"/>
              <a:t>[ </a:t>
            </a:r>
            <a:fld id="{0257C58A-FBAD-4831-B96D-A1D876464AB6}" type="slidenum">
              <a:rPr lang="en-US" smtClean="0"/>
              <a:t>‹#›</a:t>
            </a:fld>
            <a:r>
              <a:rPr lang="en-US"/>
              <a:t> ]</a:t>
            </a:r>
          </a:p>
        </p:txBody>
      </p:sp>
    </p:spTree>
    <p:extLst>
      <p:ext uri="{BB962C8B-B14F-4D97-AF65-F5344CB8AC3E}">
        <p14:creationId xmlns:p14="http://schemas.microsoft.com/office/powerpoint/2010/main" val="113309061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en-US"/>
              <a:t>Click to edit Master title style</a:t>
            </a:r>
          </a:p>
        </p:txBody>
      </p:sp>
      <p:sp>
        <p:nvSpPr>
          <p:cNvPr id="4" name="Text Placeholder 3"/>
          <p:cNvSpPr>
            <a:spLocks noGrp="1"/>
          </p:cNvSpPr>
          <p:nvPr>
            <p:ph type="body" sz="half" idx="2"/>
          </p:nvPr>
        </p:nvSpPr>
        <p:spPr>
          <a:xfrm>
            <a:off x="406400" y="6096000"/>
            <a:ext cx="10363201" cy="4572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16200000">
            <a:off x="10474869" y="1584960"/>
            <a:ext cx="2438399" cy="487680"/>
          </a:xfrm>
          <a:prstGeom prst="rect">
            <a:avLst/>
          </a:prstGeom>
        </p:spPr>
        <p:txBody>
          <a:bodyPr/>
          <a:lstStyle/>
          <a:p>
            <a:endParaRPr lang="en-US">
              <a:solidFill>
                <a:prstClr val="black"/>
              </a:solidFill>
            </a:endParaRPr>
          </a:p>
        </p:txBody>
      </p:sp>
      <p:sp>
        <p:nvSpPr>
          <p:cNvPr id="6" name="Footer Placeholder 5"/>
          <p:cNvSpPr>
            <a:spLocks noGrp="1"/>
          </p:cNvSpPr>
          <p:nvPr>
            <p:ph type="ftr" sz="quarter" idx="11"/>
          </p:nvPr>
        </p:nvSpPr>
        <p:spPr>
          <a:xfrm rot="16200000">
            <a:off x="10510428" y="3987800"/>
            <a:ext cx="2367281" cy="487680"/>
          </a:xfrm>
          <a:prstGeom prst="rect">
            <a:avLst/>
          </a:prstGeom>
        </p:spPr>
        <p:txBody>
          <a:bodyPr/>
          <a:lstStyle/>
          <a:p>
            <a:r>
              <a:rPr lang="en-US">
                <a:solidFill>
                  <a:prstClr val="black"/>
                </a:solidFill>
              </a:rPr>
              <a:t>DRAFT</a:t>
            </a:r>
          </a:p>
        </p:txBody>
      </p:sp>
      <p:sp>
        <p:nvSpPr>
          <p:cNvPr id="7" name="Slide Number Placeholder 6"/>
          <p:cNvSpPr>
            <a:spLocks noGrp="1"/>
          </p:cNvSpPr>
          <p:nvPr>
            <p:ph type="sldNum" sz="quarter" idx="12"/>
          </p:nvPr>
        </p:nvSpPr>
        <p:spPr>
          <a:xfrm>
            <a:off x="11375717" y="5648960"/>
            <a:ext cx="731520" cy="396240"/>
          </a:xfrm>
          <a:prstGeom prst="bracketPair">
            <a:avLst>
              <a:gd name="adj" fmla="val 17949"/>
            </a:avLst>
          </a:prstGeom>
        </p:spPr>
        <p:txBody>
          <a:bodyPr/>
          <a:lstStyle/>
          <a:p>
            <a:fld id="{0257C58A-FBAD-4831-B96D-A1D876464AB6}" type="slidenum">
              <a:rPr lang="en-US" smtClean="0"/>
              <a:t>‹#›</a:t>
            </a:fld>
            <a:endParaRPr lang="en-US"/>
          </a:p>
        </p:txBody>
      </p:sp>
      <p:sp>
        <p:nvSpPr>
          <p:cNvPr id="9" name="Content Placeholder 8"/>
          <p:cNvSpPr>
            <a:spLocks noGrp="1"/>
          </p:cNvSpPr>
          <p:nvPr>
            <p:ph sz="quarter" idx="13"/>
          </p:nvPr>
        </p:nvSpPr>
        <p:spPr>
          <a:xfrm>
            <a:off x="406400" y="990600"/>
            <a:ext cx="10363200" cy="433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451020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en-US"/>
              <a:t>Click to edit Master title style</a:t>
            </a:r>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rot="16200000">
            <a:off x="10474869" y="1584960"/>
            <a:ext cx="2438399" cy="487680"/>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1"/>
          </p:nvPr>
        </p:nvSpPr>
        <p:spPr>
          <a:xfrm>
            <a:off x="11375717" y="5648960"/>
            <a:ext cx="731520" cy="396240"/>
          </a:xfrm>
          <a:prstGeom prst="bracketPair">
            <a:avLst>
              <a:gd name="adj" fmla="val 17949"/>
            </a:avLst>
          </a:prstGeom>
        </p:spPr>
        <p:txBody>
          <a:bodyPr/>
          <a:lstStyle/>
          <a:p>
            <a:fld id="{0257C58A-FBAD-4831-B96D-A1D876464AB6}" type="slidenum">
              <a:rPr lang="en-US" smtClean="0"/>
              <a:t>‹#›</a:t>
            </a:fld>
            <a:endParaRPr lang="en-US"/>
          </a:p>
        </p:txBody>
      </p:sp>
      <p:sp>
        <p:nvSpPr>
          <p:cNvPr id="10" name="Footer Placeholder 9"/>
          <p:cNvSpPr>
            <a:spLocks noGrp="1"/>
          </p:cNvSpPr>
          <p:nvPr>
            <p:ph type="ftr" sz="quarter" idx="12"/>
          </p:nvPr>
        </p:nvSpPr>
        <p:spPr>
          <a:xfrm rot="16200000">
            <a:off x="10510428" y="3987800"/>
            <a:ext cx="2367281" cy="487680"/>
          </a:xfrm>
          <a:prstGeom prst="rect">
            <a:avLst/>
          </a:prstGeom>
        </p:spPr>
        <p:txBody>
          <a:bodyPr/>
          <a:lstStyle/>
          <a:p>
            <a:r>
              <a:rPr lang="en-US">
                <a:solidFill>
                  <a:prstClr val="black"/>
                </a:solidFill>
              </a:rPr>
              <a:t>DRAFT</a:t>
            </a:r>
          </a:p>
        </p:txBody>
      </p:sp>
    </p:spTree>
    <p:extLst>
      <p:ext uri="{BB962C8B-B14F-4D97-AF65-F5344CB8AC3E}">
        <p14:creationId xmlns:p14="http://schemas.microsoft.com/office/powerpoint/2010/main" val="255213970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799" y="1219200"/>
            <a:ext cx="10888037" cy="5181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p:nvSpPr>
        <p:spPr>
          <a:xfrm rot="16200000">
            <a:off x="5638800" y="-5638800"/>
            <a:ext cx="914400" cy="12192000"/>
          </a:xfrm>
          <a:prstGeom prst="rect">
            <a:avLst/>
          </a:prstGeom>
          <a:solidFill>
            <a:srgbClr val="000D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8" name="Rectangle 7"/>
          <p:cNvSpPr/>
          <p:nvPr/>
        </p:nvSpPr>
        <p:spPr>
          <a:xfrm>
            <a:off x="11277600" y="5486400"/>
            <a:ext cx="9144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pic>
        <p:nvPicPr>
          <p:cNvPr id="5" name="Picture 4"/>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9248" y="6469402"/>
            <a:ext cx="3883152" cy="388598"/>
          </a:xfrm>
          <a:prstGeom prst="rect">
            <a:avLst/>
          </a:prstGeom>
        </p:spPr>
      </p:pic>
      <p:sp>
        <p:nvSpPr>
          <p:cNvPr id="2" name="Title Placeholder 1"/>
          <p:cNvSpPr>
            <a:spLocks noGrp="1"/>
          </p:cNvSpPr>
          <p:nvPr>
            <p:ph type="title"/>
          </p:nvPr>
        </p:nvSpPr>
        <p:spPr>
          <a:xfrm>
            <a:off x="0" y="26893"/>
            <a:ext cx="12192000" cy="887508"/>
          </a:xfrm>
          <a:prstGeom prst="rect">
            <a:avLst/>
          </a:prstGeom>
        </p:spPr>
        <p:txBody>
          <a:bodyPr vert="horz" lIns="91440" tIns="45720" rIns="91440" bIns="45720" rtlCol="0" anchor="ctr">
            <a:noAutofit/>
          </a:bodyPr>
          <a:lstStyle/>
          <a:p>
            <a:r>
              <a:rPr lang="en-US"/>
              <a:t>Click to edit Master title style</a:t>
            </a:r>
          </a:p>
        </p:txBody>
      </p:sp>
      <p:sp>
        <p:nvSpPr>
          <p:cNvPr id="10" name="Slide Number Placeholder 6"/>
          <p:cNvSpPr>
            <a:spLocks noGrp="1"/>
          </p:cNvSpPr>
          <p:nvPr>
            <p:ph type="sldNum" sz="quarter" idx="4"/>
          </p:nvPr>
        </p:nvSpPr>
        <p:spPr>
          <a:xfrm>
            <a:off x="11375717" y="5648960"/>
            <a:ext cx="731520" cy="396240"/>
          </a:xfrm>
          <a:prstGeom prst="bracketPair">
            <a:avLst>
              <a:gd name="adj" fmla="val 17949"/>
            </a:avLst>
          </a:prstGeom>
        </p:spPr>
        <p:txBody>
          <a:bodyPr/>
          <a:lstStyle>
            <a:lvl1pPr algn="ctr">
              <a:defRPr/>
            </a:lvl1pPr>
          </a:lstStyle>
          <a:p>
            <a:fld id="{0257C58A-FBAD-4831-B96D-A1D876464AB6}" type="slidenum">
              <a:rPr lang="en-US" smtClean="0"/>
              <a:t>‹#›</a:t>
            </a:fld>
            <a:endParaRPr lang="en-US"/>
          </a:p>
        </p:txBody>
      </p:sp>
    </p:spTree>
    <p:extLst>
      <p:ext uri="{BB962C8B-B14F-4D97-AF65-F5344CB8AC3E}">
        <p14:creationId xmlns:p14="http://schemas.microsoft.com/office/powerpoint/2010/main" val="19328473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ransition/>
  <p:hf hdr="0" dt="0"/>
  <p:txStyles>
    <p:titleStyle>
      <a:lvl1pPr algn="ctr" defTabSz="914400" rtl="0" eaLnBrk="1" latinLnBrk="0" hangingPunct="1">
        <a:spcBef>
          <a:spcPct val="0"/>
        </a:spcBef>
        <a:buNone/>
        <a:defRPr sz="4600" kern="1200" cap="none" spc="-100" baseline="0">
          <a:ln>
            <a:noFill/>
          </a:ln>
          <a:solidFill>
            <a:schemeClr val="bg1"/>
          </a:solidFill>
          <a:effectLst/>
          <a:latin typeface="+mj-lt"/>
          <a:ea typeface="+mj-ea"/>
          <a:cs typeface="+mj-cs"/>
        </a:defRPr>
      </a:lvl1pPr>
    </p:titleStyle>
    <p:bodyStyle>
      <a:lvl1pPr marL="342900" indent="-228600" algn="l" defTabSz="914400" rtl="0" eaLnBrk="1" latinLnBrk="0" hangingPunct="1">
        <a:spcBef>
          <a:spcPct val="20000"/>
        </a:spcBef>
        <a:buClrTx/>
        <a:buFont typeface="Arial" pitchFamily="34" charset="0"/>
        <a:buChar char="•"/>
        <a:defRPr sz="4000" kern="1200">
          <a:solidFill>
            <a:schemeClr val="tx1"/>
          </a:solidFill>
          <a:latin typeface="+mn-lt"/>
          <a:ea typeface="+mn-ea"/>
          <a:cs typeface="+mn-cs"/>
        </a:defRPr>
      </a:lvl1pPr>
      <a:lvl2pPr marL="640080" indent="-228600" algn="l" defTabSz="914400" rtl="0" eaLnBrk="1" latinLnBrk="0" hangingPunct="1">
        <a:spcBef>
          <a:spcPct val="20000"/>
        </a:spcBef>
        <a:buClrTx/>
        <a:buFont typeface="Arial" pitchFamily="34" charset="0"/>
        <a:buChar char="•"/>
        <a:defRPr sz="4000" kern="1200">
          <a:solidFill>
            <a:schemeClr val="tx1"/>
          </a:solidFill>
          <a:latin typeface="+mn-lt"/>
          <a:ea typeface="+mn-ea"/>
          <a:cs typeface="+mn-cs"/>
        </a:defRPr>
      </a:lvl2pPr>
      <a:lvl3pPr marL="1005840" indent="-228600" algn="l" defTabSz="914400" rtl="0" eaLnBrk="1" latinLnBrk="0" hangingPunct="1">
        <a:spcBef>
          <a:spcPct val="20000"/>
        </a:spcBef>
        <a:buClrTx/>
        <a:buFont typeface="Arial" pitchFamily="34" charset="0"/>
        <a:buChar char="•"/>
        <a:defRPr sz="3600" kern="1200">
          <a:solidFill>
            <a:schemeClr val="tx1"/>
          </a:solidFill>
          <a:latin typeface="+mn-lt"/>
          <a:ea typeface="+mn-ea"/>
          <a:cs typeface="+mn-cs"/>
        </a:defRPr>
      </a:lvl3pPr>
      <a:lvl4pPr marL="1280160" indent="-228600" algn="l" defTabSz="914400" rtl="0" eaLnBrk="1" latinLnBrk="0" hangingPunct="1">
        <a:spcBef>
          <a:spcPct val="20000"/>
        </a:spcBef>
        <a:buClrTx/>
        <a:buFont typeface="Arial" pitchFamily="34" charset="0"/>
        <a:buChar char="•"/>
        <a:defRPr sz="3200" kern="1200">
          <a:solidFill>
            <a:schemeClr val="tx1"/>
          </a:solidFill>
          <a:latin typeface="+mn-lt"/>
          <a:ea typeface="+mn-ea"/>
          <a:cs typeface="+mn-cs"/>
        </a:defRPr>
      </a:lvl4pPr>
      <a:lvl5pPr marL="1554480" indent="-228600" algn="l" defTabSz="914400" rtl="0" eaLnBrk="1" latinLnBrk="0" hangingPunct="1">
        <a:spcBef>
          <a:spcPct val="20000"/>
        </a:spcBef>
        <a:buClrTx/>
        <a:buFont typeface="Arial" pitchFamily="34" charset="0"/>
        <a:buChar char="•"/>
        <a:defRPr sz="28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46612" y="1517716"/>
            <a:ext cx="10972800" cy="4130610"/>
          </a:xfrm>
        </p:spPr>
        <p:txBody>
          <a:bodyPr/>
          <a:lstStyle/>
          <a:p>
            <a:r>
              <a:rPr lang="en-US" sz="4800" dirty="0"/>
              <a:t> Important Research Security Requirements:</a:t>
            </a:r>
            <a:br>
              <a:rPr lang="en-US" sz="4800" dirty="0"/>
            </a:br>
            <a:r>
              <a:rPr lang="en-US" sz="4800" dirty="0"/>
              <a:t>Current &amp; Pending (Other) Support and </a:t>
            </a:r>
            <a:r>
              <a:rPr lang="en-US" sz="4800" dirty="0" err="1"/>
              <a:t>Biosketch</a:t>
            </a:r>
            <a:r>
              <a:rPr lang="en-US" sz="4800" dirty="0"/>
              <a:t> Disclosures</a:t>
            </a:r>
            <a:br>
              <a:rPr lang="en-US" sz="4800" dirty="0"/>
            </a:br>
            <a:r>
              <a:rPr lang="en-US" sz="3600" dirty="0"/>
              <a:t> </a:t>
            </a:r>
            <a:endParaRPr lang="en-US" sz="4800" dirty="0"/>
          </a:p>
        </p:txBody>
      </p:sp>
      <p:sp>
        <p:nvSpPr>
          <p:cNvPr id="2" name="TextBox 1">
            <a:extLst>
              <a:ext uri="{FF2B5EF4-FFF2-40B4-BE49-F238E27FC236}">
                <a16:creationId xmlns:a16="http://schemas.microsoft.com/office/drawing/2014/main" id="{368B82F8-AEBC-A776-4008-C926D6159F67}"/>
              </a:ext>
            </a:extLst>
          </p:cNvPr>
          <p:cNvSpPr txBox="1"/>
          <p:nvPr/>
        </p:nvSpPr>
        <p:spPr>
          <a:xfrm>
            <a:off x="10299032" y="6400800"/>
            <a:ext cx="1572126" cy="369332"/>
          </a:xfrm>
          <a:prstGeom prst="rect">
            <a:avLst/>
          </a:prstGeom>
          <a:noFill/>
        </p:spPr>
        <p:txBody>
          <a:bodyPr wrap="square" rtlCol="0">
            <a:spAutoFit/>
          </a:bodyPr>
          <a:lstStyle/>
          <a:p>
            <a:r>
              <a:rPr lang="en-US" b="1" dirty="0"/>
              <a:t>April 2026</a:t>
            </a:r>
          </a:p>
        </p:txBody>
      </p:sp>
    </p:spTree>
    <p:extLst>
      <p:ext uri="{BB962C8B-B14F-4D97-AF65-F5344CB8AC3E}">
        <p14:creationId xmlns:p14="http://schemas.microsoft.com/office/powerpoint/2010/main" val="249720033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38778B5-8C7A-A9FC-AF4E-4D61B80C93FC}"/>
              </a:ext>
            </a:extLst>
          </p:cNvPr>
          <p:cNvSpPr>
            <a:spLocks noGrp="1"/>
          </p:cNvSpPr>
          <p:nvPr>
            <p:ph type="title"/>
          </p:nvPr>
        </p:nvSpPr>
        <p:spPr>
          <a:xfrm>
            <a:off x="0" y="13446"/>
            <a:ext cx="12192000" cy="887508"/>
          </a:xfrm>
        </p:spPr>
        <p:txBody>
          <a:bodyPr/>
          <a:lstStyle/>
          <a:p>
            <a:r>
              <a:rPr lang="en-US">
                <a:solidFill>
                  <a:srgbClr val="FF0000"/>
                </a:solidFill>
              </a:rPr>
              <a:t> </a:t>
            </a:r>
            <a:r>
              <a:rPr lang="en-US"/>
              <a:t>3.</a:t>
            </a:r>
            <a:r>
              <a:rPr lang="en-US">
                <a:solidFill>
                  <a:srgbClr val="FF0000"/>
                </a:solidFill>
              </a:rPr>
              <a:t> </a:t>
            </a:r>
            <a:r>
              <a:rPr lang="en-US"/>
              <a:t>Certain gifts  </a:t>
            </a:r>
          </a:p>
        </p:txBody>
      </p:sp>
      <p:sp>
        <p:nvSpPr>
          <p:cNvPr id="7" name="Content Placeholder 6">
            <a:extLst>
              <a:ext uri="{FF2B5EF4-FFF2-40B4-BE49-F238E27FC236}">
                <a16:creationId xmlns:a16="http://schemas.microsoft.com/office/drawing/2014/main" id="{09E4F990-B252-0F21-D4ED-8E7C2135BFDD}"/>
              </a:ext>
            </a:extLst>
          </p:cNvPr>
          <p:cNvSpPr>
            <a:spLocks noGrp="1"/>
          </p:cNvSpPr>
          <p:nvPr>
            <p:ph idx="1"/>
          </p:nvPr>
        </p:nvSpPr>
        <p:spPr/>
        <p:txBody>
          <a:bodyPr>
            <a:normAutofit fontScale="85000" lnSpcReduction="20000"/>
          </a:bodyPr>
          <a:lstStyle/>
          <a:p>
            <a:r>
              <a:rPr lang="en-US" dirty="0"/>
              <a:t>Gifts are resources provided with no expectation of anything (e.g., time, services, specific research activities, money, etc.) in return. </a:t>
            </a:r>
          </a:p>
          <a:p>
            <a:r>
              <a:rPr lang="en-US" dirty="0"/>
              <a:t>As a result, if a gift’s terms include, e.g., specific research aims and objectives, intellectual property rights, require a time commitment or activity, or require reporting on</a:t>
            </a:r>
            <a:r>
              <a:rPr lang="en-US" dirty="0">
                <a:solidFill>
                  <a:srgbClr val="FF0000"/>
                </a:solidFill>
              </a:rPr>
              <a:t> </a:t>
            </a:r>
            <a:r>
              <a:rPr lang="en-US" dirty="0"/>
              <a:t>progress, then the gift must be disclosed in CPOS.  </a:t>
            </a:r>
          </a:p>
          <a:p>
            <a:r>
              <a:rPr lang="en-US" dirty="0"/>
              <a:t>Monetary donations given to institutions or directly to senior/key personnel that support research activities related to an individual must be disclosed in CPOS.</a:t>
            </a:r>
          </a:p>
          <a:p>
            <a:r>
              <a:rPr lang="en-US" dirty="0"/>
              <a:t>If you have questions about a particular gift, we strongly recommend erring on the side of disclosure.</a:t>
            </a:r>
          </a:p>
        </p:txBody>
      </p:sp>
      <p:sp>
        <p:nvSpPr>
          <p:cNvPr id="2" name="Slide Number Placeholder 1">
            <a:extLst>
              <a:ext uri="{FF2B5EF4-FFF2-40B4-BE49-F238E27FC236}">
                <a16:creationId xmlns:a16="http://schemas.microsoft.com/office/drawing/2014/main" id="{2A4C4496-3927-63C6-27E3-A3FD9101DBF0}"/>
              </a:ext>
            </a:extLst>
          </p:cNvPr>
          <p:cNvSpPr>
            <a:spLocks noGrp="1"/>
          </p:cNvSpPr>
          <p:nvPr>
            <p:ph type="sldNum" sz="quarter" idx="12"/>
          </p:nvPr>
        </p:nvSpPr>
        <p:spPr/>
        <p:txBody>
          <a:bodyPr/>
          <a:lstStyle/>
          <a:p>
            <a:r>
              <a:rPr lang="en-US"/>
              <a:t>[ </a:t>
            </a:r>
            <a:fld id="{0257C58A-FBAD-4831-B96D-A1D876464AB6}" type="slidenum">
              <a:rPr lang="en-US" smtClean="0"/>
              <a:t>10</a:t>
            </a:fld>
            <a:r>
              <a:rPr lang="en-US"/>
              <a:t> ]</a:t>
            </a:r>
          </a:p>
        </p:txBody>
      </p:sp>
    </p:spTree>
    <p:extLst>
      <p:ext uri="{BB962C8B-B14F-4D97-AF65-F5344CB8AC3E}">
        <p14:creationId xmlns:p14="http://schemas.microsoft.com/office/powerpoint/2010/main" val="36201960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3D959-025C-060B-117E-A1BBB4FD4540}"/>
              </a:ext>
            </a:extLst>
          </p:cNvPr>
          <p:cNvSpPr>
            <a:spLocks noGrp="1"/>
          </p:cNvSpPr>
          <p:nvPr>
            <p:ph type="title"/>
          </p:nvPr>
        </p:nvSpPr>
        <p:spPr/>
        <p:txBody>
          <a:bodyPr/>
          <a:lstStyle/>
          <a:p>
            <a:r>
              <a:rPr lang="en-US"/>
              <a:t>4. Professional Affiliations and 5. Appointments</a:t>
            </a:r>
          </a:p>
        </p:txBody>
      </p:sp>
      <p:sp>
        <p:nvSpPr>
          <p:cNvPr id="3" name="Content Placeholder 2">
            <a:extLst>
              <a:ext uri="{FF2B5EF4-FFF2-40B4-BE49-F238E27FC236}">
                <a16:creationId xmlns:a16="http://schemas.microsoft.com/office/drawing/2014/main" id="{8EC554DC-5BC3-E973-1635-9B3F1DA18C1B}"/>
              </a:ext>
            </a:extLst>
          </p:cNvPr>
          <p:cNvSpPr>
            <a:spLocks noGrp="1"/>
          </p:cNvSpPr>
          <p:nvPr>
            <p:ph idx="1"/>
          </p:nvPr>
        </p:nvSpPr>
        <p:spPr/>
        <p:txBody>
          <a:bodyPr/>
          <a:lstStyle/>
          <a:p>
            <a:r>
              <a:rPr lang="en-US" dirty="0"/>
              <a:t>All professional affiliations within</a:t>
            </a:r>
            <a:r>
              <a:rPr lang="en-US" dirty="0">
                <a:solidFill>
                  <a:srgbClr val="FF0000"/>
                </a:solidFill>
              </a:rPr>
              <a:t> </a:t>
            </a:r>
            <a:r>
              <a:rPr lang="en-US" dirty="0"/>
              <a:t>the past 3 years must be disclosed in the biographical sketch, e.g., service as a journal editor or peer reviewer.</a:t>
            </a:r>
          </a:p>
          <a:p>
            <a:r>
              <a:rPr lang="en-US" dirty="0"/>
              <a:t>All academic appointments must be included in the biographical sketch, even if unpaid or honorary, across the entire career.</a:t>
            </a:r>
          </a:p>
          <a:p>
            <a:r>
              <a:rPr lang="en-US" dirty="0"/>
              <a:t>All participation in Foreign Talent Recruitment Programs must be disclosed. See next slide.</a:t>
            </a:r>
          </a:p>
        </p:txBody>
      </p:sp>
      <p:sp>
        <p:nvSpPr>
          <p:cNvPr id="4" name="Slide Number Placeholder 3">
            <a:extLst>
              <a:ext uri="{FF2B5EF4-FFF2-40B4-BE49-F238E27FC236}">
                <a16:creationId xmlns:a16="http://schemas.microsoft.com/office/drawing/2014/main" id="{021EDAFC-7520-D346-CE05-83603282F99D}"/>
              </a:ext>
            </a:extLst>
          </p:cNvPr>
          <p:cNvSpPr>
            <a:spLocks noGrp="1"/>
          </p:cNvSpPr>
          <p:nvPr>
            <p:ph type="sldNum" sz="quarter" idx="12"/>
          </p:nvPr>
        </p:nvSpPr>
        <p:spPr/>
        <p:txBody>
          <a:bodyPr/>
          <a:lstStyle/>
          <a:p>
            <a:r>
              <a:rPr lang="en-US"/>
              <a:t>[ </a:t>
            </a:r>
            <a:fld id="{0257C58A-FBAD-4831-B96D-A1D876464AB6}" type="slidenum">
              <a:rPr lang="en-US" smtClean="0"/>
              <a:t>11</a:t>
            </a:fld>
            <a:r>
              <a:rPr lang="en-US"/>
              <a:t> ]</a:t>
            </a:r>
          </a:p>
        </p:txBody>
      </p:sp>
    </p:spTree>
    <p:extLst>
      <p:ext uri="{BB962C8B-B14F-4D97-AF65-F5344CB8AC3E}">
        <p14:creationId xmlns:p14="http://schemas.microsoft.com/office/powerpoint/2010/main" val="121247415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BA7EC-C4F5-CBF4-4847-8CC03F9FFC55}"/>
              </a:ext>
            </a:extLst>
          </p:cNvPr>
          <p:cNvSpPr>
            <a:spLocks noGrp="1"/>
          </p:cNvSpPr>
          <p:nvPr>
            <p:ph type="title"/>
          </p:nvPr>
        </p:nvSpPr>
        <p:spPr/>
        <p:txBody>
          <a:bodyPr/>
          <a:lstStyle/>
          <a:p>
            <a:r>
              <a:rPr lang="en-US" sz="4000"/>
              <a:t>Foreign Talent Recruitment Programs (FTRPs)</a:t>
            </a:r>
            <a:endParaRPr lang="en-US"/>
          </a:p>
        </p:txBody>
      </p:sp>
      <p:sp>
        <p:nvSpPr>
          <p:cNvPr id="3" name="Content Placeholder 2">
            <a:extLst>
              <a:ext uri="{FF2B5EF4-FFF2-40B4-BE49-F238E27FC236}">
                <a16:creationId xmlns:a16="http://schemas.microsoft.com/office/drawing/2014/main" id="{AD6F9E66-6242-F79C-7697-F6364F28B098}"/>
              </a:ext>
            </a:extLst>
          </p:cNvPr>
          <p:cNvSpPr>
            <a:spLocks noGrp="1"/>
          </p:cNvSpPr>
          <p:nvPr>
            <p:ph idx="1"/>
          </p:nvPr>
        </p:nvSpPr>
        <p:spPr/>
        <p:txBody>
          <a:bodyPr>
            <a:normAutofit fontScale="77500" lnSpcReduction="20000"/>
          </a:bodyPr>
          <a:lstStyle/>
          <a:p>
            <a:r>
              <a:rPr lang="en-US" dirty="0"/>
              <a:t>FTRPs are efforts organized, managed, or funded by a foreign government, or a foreign government instrumentality or entity, to recruit U.S. based science and technology professionals or students to support the other country’s research and development.</a:t>
            </a:r>
          </a:p>
          <a:p>
            <a:pPr lvl="1"/>
            <a:r>
              <a:rPr lang="en-US" dirty="0"/>
              <a:t>Many FTRPs incentivize individuals to relocate physically to the foreign state. </a:t>
            </a:r>
          </a:p>
          <a:p>
            <a:pPr lvl="1"/>
            <a:r>
              <a:rPr lang="en-US" dirty="0"/>
              <a:t>Some programs allow for continued employment at United States research facilities or receipt of Federal research funds while concurrently working at a foreign institution.</a:t>
            </a:r>
          </a:p>
          <a:p>
            <a:pPr lvl="1"/>
            <a:r>
              <a:rPr lang="en-US" dirty="0">
                <a:solidFill>
                  <a:srgbClr val="FF0000"/>
                </a:solidFill>
              </a:rPr>
              <a:t>May involve any country.</a:t>
            </a:r>
          </a:p>
          <a:p>
            <a:r>
              <a:rPr lang="en-US" dirty="0"/>
              <a:t>All participation in FTRPs must be disclosed in either CPOS or </a:t>
            </a:r>
            <a:r>
              <a:rPr lang="en-US" dirty="0" err="1"/>
              <a:t>Biosketch</a:t>
            </a:r>
            <a:r>
              <a:rPr lang="en-US" dirty="0"/>
              <a:t>, whichever is most appropriate.</a:t>
            </a:r>
          </a:p>
          <a:p>
            <a:pPr marL="411480" lvl="1" indent="0">
              <a:buNone/>
            </a:pPr>
            <a:endParaRPr lang="en-US" dirty="0"/>
          </a:p>
        </p:txBody>
      </p:sp>
      <p:sp>
        <p:nvSpPr>
          <p:cNvPr id="4" name="Slide Number Placeholder 3">
            <a:extLst>
              <a:ext uri="{FF2B5EF4-FFF2-40B4-BE49-F238E27FC236}">
                <a16:creationId xmlns:a16="http://schemas.microsoft.com/office/drawing/2014/main" id="{86692A06-DA4F-44B7-9E12-2E0B9F2022D7}"/>
              </a:ext>
            </a:extLst>
          </p:cNvPr>
          <p:cNvSpPr>
            <a:spLocks noGrp="1"/>
          </p:cNvSpPr>
          <p:nvPr>
            <p:ph type="sldNum" sz="quarter" idx="12"/>
          </p:nvPr>
        </p:nvSpPr>
        <p:spPr/>
        <p:txBody>
          <a:bodyPr/>
          <a:lstStyle/>
          <a:p>
            <a:r>
              <a:rPr lang="en-US"/>
              <a:t>[ </a:t>
            </a:r>
            <a:fld id="{0257C58A-FBAD-4831-B96D-A1D876464AB6}" type="slidenum">
              <a:rPr lang="en-US" smtClean="0"/>
              <a:t>12</a:t>
            </a:fld>
            <a:r>
              <a:rPr lang="en-US"/>
              <a:t> ]</a:t>
            </a:r>
          </a:p>
        </p:txBody>
      </p:sp>
    </p:spTree>
    <p:extLst>
      <p:ext uri="{BB962C8B-B14F-4D97-AF65-F5344CB8AC3E}">
        <p14:creationId xmlns:p14="http://schemas.microsoft.com/office/powerpoint/2010/main" val="126396999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3D90-B8BF-F700-74A0-C640BE4E25C2}"/>
              </a:ext>
            </a:extLst>
          </p:cNvPr>
          <p:cNvSpPr>
            <a:spLocks noGrp="1"/>
          </p:cNvSpPr>
          <p:nvPr>
            <p:ph type="title"/>
          </p:nvPr>
        </p:nvSpPr>
        <p:spPr/>
        <p:txBody>
          <a:bodyPr/>
          <a:lstStyle/>
          <a:p>
            <a:r>
              <a:rPr lang="en-US"/>
              <a:t>“Malign” FTRP Participation is Prohibited</a:t>
            </a:r>
          </a:p>
        </p:txBody>
      </p:sp>
      <p:sp>
        <p:nvSpPr>
          <p:cNvPr id="3" name="Content Placeholder 2">
            <a:extLst>
              <a:ext uri="{FF2B5EF4-FFF2-40B4-BE49-F238E27FC236}">
                <a16:creationId xmlns:a16="http://schemas.microsoft.com/office/drawing/2014/main" id="{9412FEB1-E1FB-66C1-8B70-C79368BE8A1D}"/>
              </a:ext>
            </a:extLst>
          </p:cNvPr>
          <p:cNvSpPr>
            <a:spLocks noGrp="1"/>
          </p:cNvSpPr>
          <p:nvPr>
            <p:ph idx="1"/>
          </p:nvPr>
        </p:nvSpPr>
        <p:spPr/>
        <p:txBody>
          <a:bodyPr>
            <a:normAutofit fontScale="85000" lnSpcReduction="20000"/>
          </a:bodyPr>
          <a:lstStyle/>
          <a:p>
            <a:r>
              <a:rPr lang="en-US"/>
              <a:t>Malign FTRPs are a subset of FTRPs that meet the following 3 requirements:</a:t>
            </a:r>
          </a:p>
          <a:p>
            <a:pPr marL="1154430" lvl="1" indent="-742950">
              <a:buFont typeface="+mj-lt"/>
              <a:buAutoNum type="arabicPeriod"/>
            </a:pPr>
            <a:r>
              <a:rPr lang="en-US"/>
              <a:t>Involve a Foreign Country of Concern as defined above; and</a:t>
            </a:r>
          </a:p>
          <a:p>
            <a:pPr marL="1154430" lvl="1" indent="-742950">
              <a:buFont typeface="+mj-lt"/>
              <a:buAutoNum type="arabicPeriod"/>
            </a:pPr>
            <a:r>
              <a:rPr lang="en-US"/>
              <a:t>Involve compensation of any kind (not just cash) to the researcher; and</a:t>
            </a:r>
          </a:p>
          <a:p>
            <a:pPr marL="1154430" lvl="1" indent="-742950">
              <a:buFont typeface="+mj-lt"/>
              <a:buAutoNum type="arabicPeriod"/>
            </a:pPr>
            <a:r>
              <a:rPr lang="en-US"/>
              <a:t>Impose certain requirements or obligations on the researcher that are inconsistent with federal and University policy, such as one-sided intellectual property requirements, excessive time commitments, or inappropriate confidentiality requirements.</a:t>
            </a:r>
          </a:p>
          <a:p>
            <a:r>
              <a:rPr lang="en-US"/>
              <a:t>Under federal law, individuals who participate in malign FTRPs are </a:t>
            </a:r>
            <a:r>
              <a:rPr lang="en-US">
                <a:solidFill>
                  <a:srgbClr val="FF0000"/>
                </a:solidFill>
              </a:rPr>
              <a:t>ineligible</a:t>
            </a:r>
            <a:r>
              <a:rPr lang="en-US"/>
              <a:t> to serve as senior/key personnel on federal awards.</a:t>
            </a:r>
          </a:p>
          <a:p>
            <a:endParaRPr lang="en-US"/>
          </a:p>
        </p:txBody>
      </p:sp>
      <p:sp>
        <p:nvSpPr>
          <p:cNvPr id="4" name="Slide Number Placeholder 3">
            <a:extLst>
              <a:ext uri="{FF2B5EF4-FFF2-40B4-BE49-F238E27FC236}">
                <a16:creationId xmlns:a16="http://schemas.microsoft.com/office/drawing/2014/main" id="{A86E1D55-1E4B-DC1E-7928-0C3BA7F6D900}"/>
              </a:ext>
            </a:extLst>
          </p:cNvPr>
          <p:cNvSpPr>
            <a:spLocks noGrp="1"/>
          </p:cNvSpPr>
          <p:nvPr>
            <p:ph type="sldNum" sz="quarter" idx="12"/>
          </p:nvPr>
        </p:nvSpPr>
        <p:spPr/>
        <p:txBody>
          <a:bodyPr/>
          <a:lstStyle/>
          <a:p>
            <a:r>
              <a:rPr lang="en-US"/>
              <a:t>[ </a:t>
            </a:r>
            <a:fld id="{0257C58A-FBAD-4831-B96D-A1D876464AB6}" type="slidenum">
              <a:rPr lang="en-US" smtClean="0"/>
              <a:t>13</a:t>
            </a:fld>
            <a:r>
              <a:rPr lang="en-US"/>
              <a:t> ]</a:t>
            </a:r>
          </a:p>
        </p:txBody>
      </p:sp>
    </p:spTree>
    <p:extLst>
      <p:ext uri="{BB962C8B-B14F-4D97-AF65-F5344CB8AC3E}">
        <p14:creationId xmlns:p14="http://schemas.microsoft.com/office/powerpoint/2010/main" val="389853771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37935-CA47-F266-C3C2-47634EF944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5B13C0-DF2B-3730-D141-0AB7B852EFBE}"/>
              </a:ext>
            </a:extLst>
          </p:cNvPr>
          <p:cNvSpPr>
            <a:spLocks noGrp="1"/>
          </p:cNvSpPr>
          <p:nvPr>
            <p:ph type="title"/>
          </p:nvPr>
        </p:nvSpPr>
        <p:spPr/>
        <p:txBody>
          <a:bodyPr/>
          <a:lstStyle/>
          <a:p>
            <a:r>
              <a:rPr lang="en-US"/>
              <a:t>How Funding Agencies Use Disclosed Information</a:t>
            </a:r>
          </a:p>
        </p:txBody>
      </p:sp>
      <p:sp>
        <p:nvSpPr>
          <p:cNvPr id="3" name="Content Placeholder 2">
            <a:extLst>
              <a:ext uri="{FF2B5EF4-FFF2-40B4-BE49-F238E27FC236}">
                <a16:creationId xmlns:a16="http://schemas.microsoft.com/office/drawing/2014/main" id="{2EE202F0-450D-D0EE-8A00-C300BD67AC85}"/>
              </a:ext>
            </a:extLst>
          </p:cNvPr>
          <p:cNvSpPr>
            <a:spLocks noGrp="1"/>
          </p:cNvSpPr>
          <p:nvPr>
            <p:ph idx="1"/>
          </p:nvPr>
        </p:nvSpPr>
        <p:spPr/>
        <p:txBody>
          <a:bodyPr>
            <a:normAutofit fontScale="92500" lnSpcReduction="10000"/>
          </a:bodyPr>
          <a:lstStyle/>
          <a:p>
            <a:r>
              <a:rPr lang="en-US"/>
              <a:t>Assess potential budgetary, scientific or commitment overlap, which is prohibited.</a:t>
            </a:r>
          </a:p>
          <a:p>
            <a:r>
              <a:rPr lang="en-US"/>
              <a:t>Identify potential conflicts of commitment.</a:t>
            </a:r>
          </a:p>
          <a:p>
            <a:r>
              <a:rPr lang="en-US"/>
              <a:t>Assess research security risk. </a:t>
            </a:r>
          </a:p>
          <a:p>
            <a:pPr lvl="1"/>
            <a:r>
              <a:rPr lang="en-US"/>
              <a:t>Agencies may compare researcher disclosures to publicly available information, e.g., scientific literature, U.S. Patent and Trademark Office data, and other information.</a:t>
            </a:r>
          </a:p>
          <a:p>
            <a:pPr lvl="1"/>
            <a:r>
              <a:rPr lang="en-US"/>
              <a:t>Inconsistencies will prompt follow-up inquiries</a:t>
            </a:r>
          </a:p>
          <a:p>
            <a:pPr lvl="1"/>
            <a:r>
              <a:rPr lang="en-US"/>
              <a:t>Identified risks may jeopardize funding and/or require mitigation plans.</a:t>
            </a:r>
          </a:p>
        </p:txBody>
      </p:sp>
      <p:sp>
        <p:nvSpPr>
          <p:cNvPr id="4" name="Slide Number Placeholder 3">
            <a:extLst>
              <a:ext uri="{FF2B5EF4-FFF2-40B4-BE49-F238E27FC236}">
                <a16:creationId xmlns:a16="http://schemas.microsoft.com/office/drawing/2014/main" id="{01DD1D6F-F36D-B3EF-3F53-FC318FDB64D8}"/>
              </a:ext>
            </a:extLst>
          </p:cNvPr>
          <p:cNvSpPr>
            <a:spLocks noGrp="1"/>
          </p:cNvSpPr>
          <p:nvPr>
            <p:ph type="sldNum" sz="quarter" idx="12"/>
          </p:nvPr>
        </p:nvSpPr>
        <p:spPr/>
        <p:txBody>
          <a:bodyPr/>
          <a:lstStyle/>
          <a:p>
            <a:r>
              <a:rPr lang="en-US"/>
              <a:t>[ </a:t>
            </a:r>
            <a:fld id="{0257C58A-FBAD-4831-B96D-A1D876464AB6}" type="slidenum">
              <a:rPr lang="en-US" smtClean="0"/>
              <a:t>14</a:t>
            </a:fld>
            <a:r>
              <a:rPr lang="en-US"/>
              <a:t> ]</a:t>
            </a:r>
          </a:p>
        </p:txBody>
      </p:sp>
    </p:spTree>
    <p:extLst>
      <p:ext uri="{BB962C8B-B14F-4D97-AF65-F5344CB8AC3E}">
        <p14:creationId xmlns:p14="http://schemas.microsoft.com/office/powerpoint/2010/main" val="31747670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F4EDF-CCD7-57D5-018E-0276D0E43180}"/>
              </a:ext>
            </a:extLst>
          </p:cNvPr>
          <p:cNvSpPr>
            <a:spLocks noGrp="1"/>
          </p:cNvSpPr>
          <p:nvPr>
            <p:ph type="title"/>
          </p:nvPr>
        </p:nvSpPr>
        <p:spPr/>
        <p:txBody>
          <a:bodyPr/>
          <a:lstStyle/>
          <a:p>
            <a:r>
              <a:rPr lang="en-US"/>
              <a:t>Key Takeaways</a:t>
            </a:r>
          </a:p>
        </p:txBody>
      </p:sp>
      <p:sp>
        <p:nvSpPr>
          <p:cNvPr id="4" name="Content Placeholder 3">
            <a:extLst>
              <a:ext uri="{FF2B5EF4-FFF2-40B4-BE49-F238E27FC236}">
                <a16:creationId xmlns:a16="http://schemas.microsoft.com/office/drawing/2014/main" id="{CB6E8854-E0AA-29F4-9E7B-2007471DBC63}"/>
              </a:ext>
            </a:extLst>
          </p:cNvPr>
          <p:cNvSpPr>
            <a:spLocks noGrp="1"/>
          </p:cNvSpPr>
          <p:nvPr>
            <p:ph idx="1"/>
          </p:nvPr>
        </p:nvSpPr>
        <p:spPr/>
        <p:txBody>
          <a:bodyPr/>
          <a:lstStyle/>
          <a:p>
            <a:pPr marL="857250" indent="-742950">
              <a:buFont typeface="+mj-lt"/>
              <a:buAutoNum type="arabicPeriod"/>
            </a:pPr>
            <a:r>
              <a:rPr lang="en-US" dirty="0"/>
              <a:t>If an activity may involve a FCOC, seek guidance before moving forward so you are aware of the risks.  </a:t>
            </a:r>
          </a:p>
          <a:p>
            <a:pPr marL="857250" indent="-742950">
              <a:buFont typeface="+mj-lt"/>
              <a:buAutoNum type="arabicPeriod"/>
            </a:pPr>
            <a:r>
              <a:rPr lang="en-US" dirty="0"/>
              <a:t>If you are not sure whether to include something in your </a:t>
            </a:r>
            <a:r>
              <a:rPr lang="en-US" dirty="0" err="1"/>
              <a:t>biosketch</a:t>
            </a:r>
            <a:r>
              <a:rPr lang="en-US" dirty="0"/>
              <a:t> or CPOS, err on the side of disclosure.</a:t>
            </a:r>
          </a:p>
          <a:p>
            <a:pPr marL="114300" indent="0">
              <a:buNone/>
            </a:pPr>
            <a:r>
              <a:rPr lang="en-US" dirty="0"/>
              <a:t>Download these slides for reference and visit the Research Security website for more information.</a:t>
            </a:r>
          </a:p>
          <a:p>
            <a:pPr marL="857250" indent="-742950">
              <a:buFont typeface="+mj-lt"/>
              <a:buAutoNum type="arabicPeriod"/>
            </a:pPr>
            <a:endParaRPr lang="en-US" dirty="0"/>
          </a:p>
        </p:txBody>
      </p:sp>
      <p:sp>
        <p:nvSpPr>
          <p:cNvPr id="5" name="Slide Number Placeholder 4">
            <a:extLst>
              <a:ext uri="{FF2B5EF4-FFF2-40B4-BE49-F238E27FC236}">
                <a16:creationId xmlns:a16="http://schemas.microsoft.com/office/drawing/2014/main" id="{B34E6E62-6779-AF1D-647D-2330DABBD1A8}"/>
              </a:ext>
            </a:extLst>
          </p:cNvPr>
          <p:cNvSpPr>
            <a:spLocks noGrp="1"/>
          </p:cNvSpPr>
          <p:nvPr>
            <p:ph type="sldNum" sz="quarter" idx="12"/>
          </p:nvPr>
        </p:nvSpPr>
        <p:spPr/>
        <p:txBody>
          <a:bodyPr/>
          <a:lstStyle/>
          <a:p>
            <a:r>
              <a:rPr lang="en-US"/>
              <a:t>[ </a:t>
            </a:r>
            <a:fld id="{0257C58A-FBAD-4831-B96D-A1D876464AB6}" type="slidenum">
              <a:rPr lang="en-US" smtClean="0"/>
              <a:t>15</a:t>
            </a:fld>
            <a:r>
              <a:rPr lang="en-US"/>
              <a:t> ]</a:t>
            </a:r>
          </a:p>
        </p:txBody>
      </p:sp>
      <p:sp>
        <p:nvSpPr>
          <p:cNvPr id="6" name="AutoShape 2" descr="Generated image">
            <a:extLst>
              <a:ext uri="{FF2B5EF4-FFF2-40B4-BE49-F238E27FC236}">
                <a16:creationId xmlns:a16="http://schemas.microsoft.com/office/drawing/2014/main" id="{AAD82520-0D84-EB59-EC0B-B0C7FF9ED8C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4">
            <a:extLst>
              <a:ext uri="{FF2B5EF4-FFF2-40B4-BE49-F238E27FC236}">
                <a16:creationId xmlns:a16="http://schemas.microsoft.com/office/drawing/2014/main" id="{C3054ABB-716E-0C78-F584-1FC3F62951A4}"/>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988188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E7D8619-5DED-6AE1-FAB5-8773E4C55134}"/>
              </a:ext>
            </a:extLst>
          </p:cNvPr>
          <p:cNvSpPr>
            <a:spLocks noGrp="1"/>
          </p:cNvSpPr>
          <p:nvPr>
            <p:ph type="title"/>
          </p:nvPr>
        </p:nvSpPr>
        <p:spPr/>
        <p:txBody>
          <a:bodyPr anchor="ctr">
            <a:normAutofit/>
          </a:bodyPr>
          <a:lstStyle/>
          <a:p>
            <a:r>
              <a:rPr lang="en-US"/>
              <a:t>https://research.columbia.edu/science-security</a:t>
            </a:r>
          </a:p>
        </p:txBody>
      </p:sp>
      <p:pic>
        <p:nvPicPr>
          <p:cNvPr id="15" name="Content Placeholder 14">
            <a:extLst>
              <a:ext uri="{FF2B5EF4-FFF2-40B4-BE49-F238E27FC236}">
                <a16:creationId xmlns:a16="http://schemas.microsoft.com/office/drawing/2014/main" id="{B81BE8FB-DBB9-2E65-D666-6FDD306D02C6}"/>
              </a:ext>
            </a:extLst>
          </p:cNvPr>
          <p:cNvPicPr>
            <a:picLocks noGrp="1" noChangeAspect="1"/>
          </p:cNvPicPr>
          <p:nvPr>
            <p:ph sz="half" idx="1"/>
          </p:nvPr>
        </p:nvPicPr>
        <p:blipFill>
          <a:blip r:embed="rId3"/>
          <a:stretch>
            <a:fillRect/>
          </a:stretch>
        </p:blipFill>
        <p:spPr>
          <a:xfrm>
            <a:off x="710886" y="1536700"/>
            <a:ext cx="4674228" cy="4589463"/>
          </a:xfrm>
          <a:prstGeom prst="rect">
            <a:avLst/>
          </a:prstGeom>
        </p:spPr>
      </p:pic>
      <p:pic>
        <p:nvPicPr>
          <p:cNvPr id="17" name="Content Placeholder 16">
            <a:extLst>
              <a:ext uri="{FF2B5EF4-FFF2-40B4-BE49-F238E27FC236}">
                <a16:creationId xmlns:a16="http://schemas.microsoft.com/office/drawing/2014/main" id="{EC49E9AA-961A-4E16-D622-799271C81C18}"/>
              </a:ext>
            </a:extLst>
          </p:cNvPr>
          <p:cNvPicPr>
            <a:picLocks noGrp="1" noChangeAspect="1"/>
          </p:cNvPicPr>
          <p:nvPr>
            <p:ph sz="half" idx="2"/>
          </p:nvPr>
        </p:nvPicPr>
        <p:blipFill>
          <a:blip r:embed="rId4"/>
          <a:stretch>
            <a:fillRect/>
          </a:stretch>
        </p:blipFill>
        <p:spPr>
          <a:xfrm>
            <a:off x="5892800" y="1631970"/>
            <a:ext cx="4876800" cy="4398923"/>
          </a:xfrm>
          <a:prstGeom prst="rect">
            <a:avLst/>
          </a:prstGeom>
        </p:spPr>
      </p:pic>
      <p:sp>
        <p:nvSpPr>
          <p:cNvPr id="2" name="Slide Number Placeholder 1">
            <a:extLst>
              <a:ext uri="{FF2B5EF4-FFF2-40B4-BE49-F238E27FC236}">
                <a16:creationId xmlns:a16="http://schemas.microsoft.com/office/drawing/2014/main" id="{3520C4EB-8FFB-D9C5-E6D2-263CFB0CCCD3}"/>
              </a:ext>
            </a:extLst>
          </p:cNvPr>
          <p:cNvSpPr>
            <a:spLocks noGrp="1"/>
          </p:cNvSpPr>
          <p:nvPr>
            <p:ph type="sldNum" sz="quarter" idx="12"/>
          </p:nvPr>
        </p:nvSpPr>
        <p:spPr/>
        <p:txBody>
          <a:bodyPr/>
          <a:lstStyle/>
          <a:p>
            <a:r>
              <a:rPr lang="en-US"/>
              <a:t>[ </a:t>
            </a:r>
            <a:fld id="{0257C58A-FBAD-4831-B96D-A1D876464AB6}" type="slidenum">
              <a:rPr lang="en-US" smtClean="0"/>
              <a:t>16</a:t>
            </a:fld>
            <a:r>
              <a:rPr lang="en-US"/>
              <a:t> ]</a:t>
            </a:r>
          </a:p>
        </p:txBody>
      </p:sp>
    </p:spTree>
    <p:extLst>
      <p:ext uri="{BB962C8B-B14F-4D97-AF65-F5344CB8AC3E}">
        <p14:creationId xmlns:p14="http://schemas.microsoft.com/office/powerpoint/2010/main" val="60295736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4FDE52A-3A8F-E0BF-2474-D06CF7EE0B6E}"/>
              </a:ext>
            </a:extLst>
          </p:cNvPr>
          <p:cNvSpPr>
            <a:spLocks noGrp="1"/>
          </p:cNvSpPr>
          <p:nvPr>
            <p:ph type="title"/>
          </p:nvPr>
        </p:nvSpPr>
        <p:spPr/>
        <p:txBody>
          <a:bodyPr/>
          <a:lstStyle/>
          <a:p>
            <a:r>
              <a:rPr lang="en-US"/>
              <a:t>Questions</a:t>
            </a:r>
          </a:p>
        </p:txBody>
      </p:sp>
      <p:sp>
        <p:nvSpPr>
          <p:cNvPr id="10" name="Content Placeholder 9">
            <a:extLst>
              <a:ext uri="{FF2B5EF4-FFF2-40B4-BE49-F238E27FC236}">
                <a16:creationId xmlns:a16="http://schemas.microsoft.com/office/drawing/2014/main" id="{BD928EAC-26D2-7A85-E7C8-23246D048DDF}"/>
              </a:ext>
            </a:extLst>
          </p:cNvPr>
          <p:cNvSpPr>
            <a:spLocks noGrp="1"/>
          </p:cNvSpPr>
          <p:nvPr>
            <p:ph idx="1"/>
          </p:nvPr>
        </p:nvSpPr>
        <p:spPr/>
        <p:txBody>
          <a:bodyPr/>
          <a:lstStyle/>
          <a:p>
            <a:r>
              <a:rPr lang="en-US" dirty="0"/>
              <a:t>For questions about a potential international engagement, please contact the Office of Research Compliance and Training at </a:t>
            </a:r>
            <a:r>
              <a:rPr lang="en-US" dirty="0" err="1"/>
              <a:t>research-compliance@columbia.edu</a:t>
            </a:r>
            <a:r>
              <a:rPr lang="en-US" dirty="0"/>
              <a:t>.</a:t>
            </a:r>
          </a:p>
          <a:p>
            <a:r>
              <a:rPr lang="en-US" dirty="0"/>
              <a:t>For questions about current and pending (other) support or </a:t>
            </a:r>
            <a:r>
              <a:rPr lang="en-US" dirty="0" err="1"/>
              <a:t>biosketch</a:t>
            </a:r>
            <a:r>
              <a:rPr lang="en-US" dirty="0"/>
              <a:t> disclosures, contact your Sponsored Projects Administration project officer.</a:t>
            </a:r>
          </a:p>
          <a:p>
            <a:r>
              <a:rPr lang="en-US" dirty="0"/>
              <a:t>Click below to download these slides.</a:t>
            </a:r>
          </a:p>
          <a:p>
            <a:endParaRPr lang="en-US" dirty="0"/>
          </a:p>
          <a:p>
            <a:endParaRPr lang="en-US" dirty="0"/>
          </a:p>
        </p:txBody>
      </p:sp>
      <p:sp>
        <p:nvSpPr>
          <p:cNvPr id="2" name="Slide Number Placeholder 1">
            <a:extLst>
              <a:ext uri="{FF2B5EF4-FFF2-40B4-BE49-F238E27FC236}">
                <a16:creationId xmlns:a16="http://schemas.microsoft.com/office/drawing/2014/main" id="{4F12AB82-CC2B-F9D9-E34A-B5E325783105}"/>
              </a:ext>
            </a:extLst>
          </p:cNvPr>
          <p:cNvSpPr>
            <a:spLocks noGrp="1"/>
          </p:cNvSpPr>
          <p:nvPr>
            <p:ph type="sldNum" sz="quarter" idx="12"/>
          </p:nvPr>
        </p:nvSpPr>
        <p:spPr/>
        <p:txBody>
          <a:bodyPr/>
          <a:lstStyle/>
          <a:p>
            <a:r>
              <a:rPr lang="en-US"/>
              <a:t>[ </a:t>
            </a:r>
            <a:fld id="{0257C58A-FBAD-4831-B96D-A1D876464AB6}" type="slidenum">
              <a:rPr lang="en-US" smtClean="0"/>
              <a:t>17</a:t>
            </a:fld>
            <a:r>
              <a:rPr lang="en-US"/>
              <a:t> ]</a:t>
            </a:r>
          </a:p>
        </p:txBody>
      </p:sp>
    </p:spTree>
    <p:extLst>
      <p:ext uri="{BB962C8B-B14F-4D97-AF65-F5344CB8AC3E}">
        <p14:creationId xmlns:p14="http://schemas.microsoft.com/office/powerpoint/2010/main" val="227386000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a:t>Columbia University Mission</a:t>
            </a:r>
          </a:p>
        </p:txBody>
      </p:sp>
      <p:sp>
        <p:nvSpPr>
          <p:cNvPr id="3" name="Content Placeholder 2"/>
          <p:cNvSpPr>
            <a:spLocks noGrp="1"/>
          </p:cNvSpPr>
          <p:nvPr>
            <p:ph idx="1"/>
          </p:nvPr>
        </p:nvSpPr>
        <p:spPr/>
        <p:txBody>
          <a:bodyPr>
            <a:normAutofit fontScale="92500" lnSpcReduction="20000"/>
          </a:bodyPr>
          <a:lstStyle/>
          <a:p>
            <a:pPr marL="114300" indent="0">
              <a:buNone/>
            </a:pPr>
            <a:r>
              <a:rPr lang="en-US" sz="3900"/>
              <a:t>“Columbia University …  seeks to attract a diverse and international faculty and student body, to support research and teaching on global issues, and to create academic relationships with many countries and regions. It expects all areas of the University to advance knowledge and learning at the highest level and to convey the products of its efforts to the world.”</a:t>
            </a:r>
          </a:p>
          <a:p>
            <a:pPr marL="114300" indent="0">
              <a:buNone/>
            </a:pPr>
            <a:endParaRPr lang="en-US" sz="2800"/>
          </a:p>
          <a:p>
            <a:pPr marL="114300" indent="0">
              <a:buNone/>
            </a:pPr>
            <a:endParaRPr lang="en-US" sz="2800"/>
          </a:p>
          <a:p>
            <a:pPr marL="114300" indent="0">
              <a:buNone/>
            </a:pPr>
            <a:endParaRPr lang="en-US" sz="2800"/>
          </a:p>
          <a:p>
            <a:pPr marL="114300" indent="0">
              <a:buNone/>
            </a:pPr>
            <a:r>
              <a:rPr lang="en-US" sz="2800"/>
              <a:t>https://www.columbia.edu/content/about-columbia</a:t>
            </a:r>
          </a:p>
        </p:txBody>
      </p:sp>
      <p:sp>
        <p:nvSpPr>
          <p:cNvPr id="4" name="Slide Number Placeholder 3">
            <a:extLst>
              <a:ext uri="{FF2B5EF4-FFF2-40B4-BE49-F238E27FC236}">
                <a16:creationId xmlns:a16="http://schemas.microsoft.com/office/drawing/2014/main" id="{5F4B3EA6-C91E-9396-D55B-A61514765192}"/>
              </a:ext>
            </a:extLst>
          </p:cNvPr>
          <p:cNvSpPr>
            <a:spLocks noGrp="1"/>
          </p:cNvSpPr>
          <p:nvPr>
            <p:ph type="sldNum" sz="quarter" idx="12"/>
          </p:nvPr>
        </p:nvSpPr>
        <p:spPr/>
        <p:txBody>
          <a:bodyPr/>
          <a:lstStyle/>
          <a:p>
            <a:r>
              <a:rPr lang="en-US"/>
              <a:t>[ </a:t>
            </a:r>
            <a:fld id="{0257C58A-FBAD-4831-B96D-A1D876464AB6}" type="slidenum">
              <a:rPr lang="en-US" smtClean="0"/>
              <a:t>2</a:t>
            </a:fld>
            <a:r>
              <a:rPr lang="en-US"/>
              <a:t> ]</a:t>
            </a:r>
          </a:p>
        </p:txBody>
      </p:sp>
    </p:spTree>
    <p:extLst>
      <p:ext uri="{BB962C8B-B14F-4D97-AF65-F5344CB8AC3E}">
        <p14:creationId xmlns:p14="http://schemas.microsoft.com/office/powerpoint/2010/main" val="145846297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E50C1-483A-D566-7168-63748F1FE1E6}"/>
              </a:ext>
            </a:extLst>
          </p:cNvPr>
          <p:cNvSpPr>
            <a:spLocks noGrp="1"/>
          </p:cNvSpPr>
          <p:nvPr>
            <p:ph type="title"/>
          </p:nvPr>
        </p:nvSpPr>
        <p:spPr/>
        <p:txBody>
          <a:bodyPr/>
          <a:lstStyle/>
          <a:p>
            <a:r>
              <a:rPr lang="en-US"/>
              <a:t>Research Security</a:t>
            </a:r>
          </a:p>
        </p:txBody>
      </p:sp>
      <p:sp>
        <p:nvSpPr>
          <p:cNvPr id="3" name="Content Placeholder 2">
            <a:extLst>
              <a:ext uri="{FF2B5EF4-FFF2-40B4-BE49-F238E27FC236}">
                <a16:creationId xmlns:a16="http://schemas.microsoft.com/office/drawing/2014/main" id="{ECCA90FD-BA54-C926-50F5-6844EDF288AC}"/>
              </a:ext>
            </a:extLst>
          </p:cNvPr>
          <p:cNvSpPr>
            <a:spLocks noGrp="1"/>
          </p:cNvSpPr>
          <p:nvPr>
            <p:ph idx="1"/>
          </p:nvPr>
        </p:nvSpPr>
        <p:spPr/>
        <p:txBody>
          <a:bodyPr>
            <a:normAutofit fontScale="77500" lnSpcReduction="20000"/>
          </a:bodyPr>
          <a:lstStyle/>
          <a:p>
            <a:pPr marL="114300" indent="0">
              <a:buNone/>
            </a:pPr>
            <a:r>
              <a:rPr lang="en-US"/>
              <a:t>“[S]afeguarding the research enterprise against behaviors aimed at misappropriating research and development to the detriment of national or economic security, related violations of research integrity, and foreign government interference.”</a:t>
            </a:r>
          </a:p>
          <a:p>
            <a:pPr marL="411480" lvl="1" indent="0">
              <a:buNone/>
            </a:pPr>
            <a:r>
              <a:rPr lang="en-US" sz="2400"/>
              <a:t>Guidance for Implementing National Security Presidential Memorandum (NSPM) 33 on National Security Strategy for United States Government-Supported Research and Development (2022)</a:t>
            </a:r>
          </a:p>
          <a:p>
            <a:pPr marL="114300" indent="0">
              <a:buNone/>
            </a:pPr>
            <a:r>
              <a:rPr lang="en-US"/>
              <a:t> </a:t>
            </a:r>
          </a:p>
          <a:p>
            <a:pPr marL="114300" indent="0">
              <a:buNone/>
            </a:pPr>
            <a:r>
              <a:rPr lang="en-US"/>
              <a:t>“Importantly, federal research agencies should implement research security policies in a way that treats everyone equally under law, without xenophobia, prejudice, or discrimination…. The law also requires that research security activities be carried out in a manner that does not target, stigmatize, or discriminate against individuals on the basis of race, ethnicity, or national origin.”</a:t>
            </a:r>
          </a:p>
          <a:p>
            <a:pPr marL="411480" lvl="1" indent="0">
              <a:buNone/>
            </a:pPr>
            <a:r>
              <a:rPr lang="en-US" sz="2500"/>
              <a:t>Guidelines for Research Security Programs at Covered Institutions issued by White House Office of Science and Technology Policy (July 9, 2024)</a:t>
            </a:r>
          </a:p>
          <a:p>
            <a:pPr marL="114300" indent="0">
              <a:buNone/>
            </a:pPr>
            <a:endParaRPr lang="en-US"/>
          </a:p>
        </p:txBody>
      </p:sp>
      <p:sp>
        <p:nvSpPr>
          <p:cNvPr id="4" name="Slide Number Placeholder 3">
            <a:extLst>
              <a:ext uri="{FF2B5EF4-FFF2-40B4-BE49-F238E27FC236}">
                <a16:creationId xmlns:a16="http://schemas.microsoft.com/office/drawing/2014/main" id="{BD816AF3-A389-ACE5-207D-5469C4EF27E6}"/>
              </a:ext>
            </a:extLst>
          </p:cNvPr>
          <p:cNvSpPr>
            <a:spLocks noGrp="1"/>
          </p:cNvSpPr>
          <p:nvPr>
            <p:ph type="sldNum" sz="quarter" idx="12"/>
          </p:nvPr>
        </p:nvSpPr>
        <p:spPr/>
        <p:txBody>
          <a:bodyPr/>
          <a:lstStyle/>
          <a:p>
            <a:r>
              <a:rPr lang="en-US"/>
              <a:t>[ </a:t>
            </a:r>
            <a:fld id="{0257C58A-FBAD-4831-B96D-A1D876464AB6}" type="slidenum">
              <a:rPr lang="en-US" smtClean="0"/>
              <a:t>3</a:t>
            </a:fld>
            <a:r>
              <a:rPr lang="en-US"/>
              <a:t> ]</a:t>
            </a:r>
          </a:p>
        </p:txBody>
      </p:sp>
    </p:spTree>
    <p:extLst>
      <p:ext uri="{BB962C8B-B14F-4D97-AF65-F5344CB8AC3E}">
        <p14:creationId xmlns:p14="http://schemas.microsoft.com/office/powerpoint/2010/main" val="356873194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49C80-64BA-375A-FCA0-52F566E89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0785C-0C1A-1A2E-0F9A-5B44146F46A4}"/>
              </a:ext>
            </a:extLst>
          </p:cNvPr>
          <p:cNvSpPr>
            <a:spLocks noGrp="1"/>
          </p:cNvSpPr>
          <p:nvPr>
            <p:ph type="title"/>
          </p:nvPr>
        </p:nvSpPr>
        <p:spPr/>
        <p:txBody>
          <a:bodyPr/>
          <a:lstStyle/>
          <a:p>
            <a:r>
              <a:rPr lang="en-US"/>
              <a:t>Foreign Countries of Concern (FCOCs)</a:t>
            </a:r>
          </a:p>
        </p:txBody>
      </p:sp>
      <p:sp>
        <p:nvSpPr>
          <p:cNvPr id="3" name="Content Placeholder 2">
            <a:extLst>
              <a:ext uri="{FF2B5EF4-FFF2-40B4-BE49-F238E27FC236}">
                <a16:creationId xmlns:a16="http://schemas.microsoft.com/office/drawing/2014/main" id="{B8A5BBC4-4FEE-71A3-1DEA-B5C371CC365E}"/>
              </a:ext>
            </a:extLst>
          </p:cNvPr>
          <p:cNvSpPr>
            <a:spLocks noGrp="1"/>
          </p:cNvSpPr>
          <p:nvPr>
            <p:ph idx="1"/>
          </p:nvPr>
        </p:nvSpPr>
        <p:spPr/>
        <p:txBody>
          <a:bodyPr>
            <a:normAutofit lnSpcReduction="10000"/>
          </a:bodyPr>
          <a:lstStyle/>
          <a:p>
            <a:r>
              <a:rPr lang="en-US" dirty="0"/>
              <a:t>Research security risk is higher for activities involving FCOCs:</a:t>
            </a:r>
          </a:p>
          <a:p>
            <a:pPr lvl="2"/>
            <a:r>
              <a:rPr lang="en-US" dirty="0">
                <a:solidFill>
                  <a:srgbClr val="FF0000"/>
                </a:solidFill>
              </a:rPr>
              <a:t>China (including Hong Kong and Macau)</a:t>
            </a:r>
          </a:p>
          <a:p>
            <a:pPr lvl="2"/>
            <a:r>
              <a:rPr lang="en-US" dirty="0">
                <a:solidFill>
                  <a:srgbClr val="FF0000"/>
                </a:solidFill>
              </a:rPr>
              <a:t>Iran</a:t>
            </a:r>
          </a:p>
          <a:p>
            <a:pPr lvl="2"/>
            <a:r>
              <a:rPr lang="en-US" dirty="0">
                <a:solidFill>
                  <a:srgbClr val="FF0000"/>
                </a:solidFill>
              </a:rPr>
              <a:t>North Korea</a:t>
            </a:r>
          </a:p>
          <a:p>
            <a:pPr lvl="2"/>
            <a:r>
              <a:rPr lang="en-US" dirty="0">
                <a:solidFill>
                  <a:srgbClr val="FF0000"/>
                </a:solidFill>
              </a:rPr>
              <a:t>Russia</a:t>
            </a:r>
          </a:p>
          <a:p>
            <a:r>
              <a:rPr lang="en-US" dirty="0"/>
              <a:t>Seek guidance from Research Compliance &amp; Training before collaborating with entities or individuals in FCOCs so you are aware of the risks.</a:t>
            </a:r>
          </a:p>
          <a:p>
            <a:endParaRPr lang="en-US" dirty="0"/>
          </a:p>
          <a:p>
            <a:endParaRPr lang="en-US" dirty="0"/>
          </a:p>
        </p:txBody>
      </p:sp>
      <p:sp>
        <p:nvSpPr>
          <p:cNvPr id="4" name="Slide Number Placeholder 3">
            <a:extLst>
              <a:ext uri="{FF2B5EF4-FFF2-40B4-BE49-F238E27FC236}">
                <a16:creationId xmlns:a16="http://schemas.microsoft.com/office/drawing/2014/main" id="{0413E67D-7A2C-C4AC-AB08-D16395D61F90}"/>
              </a:ext>
            </a:extLst>
          </p:cNvPr>
          <p:cNvSpPr>
            <a:spLocks noGrp="1"/>
          </p:cNvSpPr>
          <p:nvPr>
            <p:ph type="sldNum" sz="quarter" idx="12"/>
          </p:nvPr>
        </p:nvSpPr>
        <p:spPr/>
        <p:txBody>
          <a:bodyPr/>
          <a:lstStyle/>
          <a:p>
            <a:r>
              <a:rPr lang="en-US"/>
              <a:t>[ </a:t>
            </a:r>
            <a:fld id="{0257C58A-FBAD-4831-B96D-A1D876464AB6}" type="slidenum">
              <a:rPr lang="en-US" smtClean="0"/>
              <a:t>4</a:t>
            </a:fld>
            <a:r>
              <a:rPr lang="en-US"/>
              <a:t> ]</a:t>
            </a:r>
          </a:p>
        </p:txBody>
      </p:sp>
    </p:spTree>
    <p:extLst>
      <p:ext uri="{BB962C8B-B14F-4D97-AF65-F5344CB8AC3E}">
        <p14:creationId xmlns:p14="http://schemas.microsoft.com/office/powerpoint/2010/main" val="385394741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E7094-3F61-BFC5-8591-7079C2633D86}"/>
              </a:ext>
            </a:extLst>
          </p:cNvPr>
          <p:cNvSpPr>
            <a:spLocks noGrp="1"/>
          </p:cNvSpPr>
          <p:nvPr>
            <p:ph type="title"/>
          </p:nvPr>
        </p:nvSpPr>
        <p:spPr/>
        <p:txBody>
          <a:bodyPr/>
          <a:lstStyle/>
          <a:p>
            <a:r>
              <a:rPr lang="en-US"/>
              <a:t>Disclosure is Fundamental to Research Security</a:t>
            </a:r>
          </a:p>
        </p:txBody>
      </p:sp>
      <p:sp>
        <p:nvSpPr>
          <p:cNvPr id="3" name="Content Placeholder 2">
            <a:extLst>
              <a:ext uri="{FF2B5EF4-FFF2-40B4-BE49-F238E27FC236}">
                <a16:creationId xmlns:a16="http://schemas.microsoft.com/office/drawing/2014/main" id="{E39C5D1E-D863-1A7A-B985-2C84476C0963}"/>
              </a:ext>
            </a:extLst>
          </p:cNvPr>
          <p:cNvSpPr>
            <a:spLocks noGrp="1"/>
          </p:cNvSpPr>
          <p:nvPr>
            <p:ph idx="1"/>
          </p:nvPr>
        </p:nvSpPr>
        <p:spPr/>
        <p:txBody>
          <a:bodyPr>
            <a:normAutofit/>
          </a:bodyPr>
          <a:lstStyle/>
          <a:p>
            <a:r>
              <a:rPr lang="en-US" dirty="0"/>
              <a:t>Accuracy and completeness of Current &amp; Pending  (Other) Support (CPOS) and Biographical Sketch disclosures is a federal focus area. </a:t>
            </a:r>
          </a:p>
          <a:p>
            <a:r>
              <a:rPr lang="en-US" dirty="0"/>
              <a:t>Federal agencies use such disclosures to, among other things, assess research security risk.</a:t>
            </a:r>
          </a:p>
          <a:p>
            <a:r>
              <a:rPr lang="en-US" dirty="0"/>
              <a:t>When uncertain, err on the side of disclosure; if you need help, contact SPA for help.</a:t>
            </a:r>
          </a:p>
          <a:p>
            <a:endParaRPr lang="en-US" dirty="0"/>
          </a:p>
        </p:txBody>
      </p:sp>
      <p:sp>
        <p:nvSpPr>
          <p:cNvPr id="4" name="Slide Number Placeholder 3">
            <a:extLst>
              <a:ext uri="{FF2B5EF4-FFF2-40B4-BE49-F238E27FC236}">
                <a16:creationId xmlns:a16="http://schemas.microsoft.com/office/drawing/2014/main" id="{98E57CF9-1AA7-20EF-A579-7BD787A0B225}"/>
              </a:ext>
            </a:extLst>
          </p:cNvPr>
          <p:cNvSpPr>
            <a:spLocks noGrp="1"/>
          </p:cNvSpPr>
          <p:nvPr>
            <p:ph type="sldNum" sz="quarter" idx="12"/>
          </p:nvPr>
        </p:nvSpPr>
        <p:spPr/>
        <p:txBody>
          <a:bodyPr/>
          <a:lstStyle/>
          <a:p>
            <a:r>
              <a:rPr lang="en-US"/>
              <a:t>[ </a:t>
            </a:r>
            <a:fld id="{0257C58A-FBAD-4831-B96D-A1D876464AB6}" type="slidenum">
              <a:rPr lang="en-US" smtClean="0"/>
              <a:t>5</a:t>
            </a:fld>
            <a:r>
              <a:rPr lang="en-US"/>
              <a:t> ]</a:t>
            </a:r>
          </a:p>
        </p:txBody>
      </p:sp>
    </p:spTree>
    <p:extLst>
      <p:ext uri="{BB962C8B-B14F-4D97-AF65-F5344CB8AC3E}">
        <p14:creationId xmlns:p14="http://schemas.microsoft.com/office/powerpoint/2010/main" val="287338677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B7A29-F725-CE75-95B0-3CC18945C24E}"/>
              </a:ext>
            </a:extLst>
          </p:cNvPr>
          <p:cNvSpPr>
            <a:spLocks noGrp="1"/>
          </p:cNvSpPr>
          <p:nvPr>
            <p:ph type="title"/>
          </p:nvPr>
        </p:nvSpPr>
        <p:spPr/>
        <p:txBody>
          <a:bodyPr/>
          <a:lstStyle/>
          <a:p>
            <a:r>
              <a:rPr lang="en-US"/>
              <a:t>Researchers Must Certify to Accurate Disclosures</a:t>
            </a:r>
          </a:p>
        </p:txBody>
      </p:sp>
      <p:sp>
        <p:nvSpPr>
          <p:cNvPr id="3" name="Content Placeholder 2">
            <a:extLst>
              <a:ext uri="{FF2B5EF4-FFF2-40B4-BE49-F238E27FC236}">
                <a16:creationId xmlns:a16="http://schemas.microsoft.com/office/drawing/2014/main" id="{9C961741-C52A-5A7C-E487-3F86569FB71E}"/>
              </a:ext>
            </a:extLst>
          </p:cNvPr>
          <p:cNvSpPr>
            <a:spLocks noGrp="1"/>
          </p:cNvSpPr>
          <p:nvPr>
            <p:ph idx="1"/>
          </p:nvPr>
        </p:nvSpPr>
        <p:spPr/>
        <p:txBody>
          <a:bodyPr>
            <a:normAutofit fontScale="92500" lnSpcReduction="10000"/>
          </a:bodyPr>
          <a:lstStyle/>
          <a:p>
            <a:r>
              <a:rPr lang="en-US" dirty="0"/>
              <a:t>“</a:t>
            </a:r>
            <a:r>
              <a:rPr lang="en-US" i="1" dirty="0"/>
              <a:t>I certify that the information provided is </a:t>
            </a:r>
            <a:r>
              <a:rPr lang="en-US" i="1" dirty="0">
                <a:solidFill>
                  <a:srgbClr val="FF0000"/>
                </a:solidFill>
              </a:rPr>
              <a:t>current, accurate, and complete</a:t>
            </a:r>
            <a:r>
              <a:rPr lang="en-US" i="1" dirty="0"/>
              <a:t>…. I also certify that, at the time of submission, I am not a party in a </a:t>
            </a:r>
            <a:r>
              <a:rPr lang="en-US" i="1" u="sng" dirty="0"/>
              <a:t>malign foreign talent recruitment program</a:t>
            </a:r>
            <a:r>
              <a:rPr lang="en-US" i="1" dirty="0"/>
              <a:t>.”</a:t>
            </a:r>
            <a:endParaRPr lang="en-US" dirty="0"/>
          </a:p>
          <a:p>
            <a:r>
              <a:rPr lang="en-US" dirty="0"/>
              <a:t>Knowingly inaccurate certifications may have serious consequences, including</a:t>
            </a:r>
          </a:p>
          <a:p>
            <a:pPr lvl="1"/>
            <a:r>
              <a:rPr lang="en-US" dirty="0"/>
              <a:t>Heightened sponsor requirements to ensure disclosures are complete and accurate</a:t>
            </a:r>
          </a:p>
          <a:p>
            <a:pPr lvl="1"/>
            <a:r>
              <a:rPr lang="en-US" dirty="0"/>
              <a:t>Funding restrictions or de-funding</a:t>
            </a:r>
          </a:p>
          <a:p>
            <a:pPr lvl="1"/>
            <a:r>
              <a:rPr lang="en-US" dirty="0"/>
              <a:t>Civil or criminal prosecution</a:t>
            </a:r>
          </a:p>
        </p:txBody>
      </p:sp>
      <p:sp>
        <p:nvSpPr>
          <p:cNvPr id="4" name="Slide Number Placeholder 3">
            <a:extLst>
              <a:ext uri="{FF2B5EF4-FFF2-40B4-BE49-F238E27FC236}">
                <a16:creationId xmlns:a16="http://schemas.microsoft.com/office/drawing/2014/main" id="{7C3B7E53-A788-59EB-8325-1A164D5C080B}"/>
              </a:ext>
            </a:extLst>
          </p:cNvPr>
          <p:cNvSpPr>
            <a:spLocks noGrp="1"/>
          </p:cNvSpPr>
          <p:nvPr>
            <p:ph type="sldNum" sz="quarter" idx="12"/>
          </p:nvPr>
        </p:nvSpPr>
        <p:spPr/>
        <p:txBody>
          <a:bodyPr/>
          <a:lstStyle/>
          <a:p>
            <a:r>
              <a:rPr lang="en-US"/>
              <a:t>[ </a:t>
            </a:r>
            <a:fld id="{0257C58A-FBAD-4831-B96D-A1D876464AB6}" type="slidenum">
              <a:rPr lang="en-US" smtClean="0"/>
              <a:t>6</a:t>
            </a:fld>
            <a:r>
              <a:rPr lang="en-US"/>
              <a:t> ]</a:t>
            </a:r>
          </a:p>
        </p:txBody>
      </p:sp>
    </p:spTree>
    <p:extLst>
      <p:ext uri="{BB962C8B-B14F-4D97-AF65-F5344CB8AC3E}">
        <p14:creationId xmlns:p14="http://schemas.microsoft.com/office/powerpoint/2010/main" val="31352333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A25E9-95E8-612A-0E77-FBAAD7FBBD67}"/>
              </a:ext>
            </a:extLst>
          </p:cNvPr>
          <p:cNvSpPr>
            <a:spLocks noGrp="1"/>
          </p:cNvSpPr>
          <p:nvPr>
            <p:ph type="title"/>
          </p:nvPr>
        </p:nvSpPr>
        <p:spPr/>
        <p:txBody>
          <a:bodyPr/>
          <a:lstStyle/>
          <a:p>
            <a:r>
              <a:rPr lang="en-US"/>
              <a:t>What needs to be disclosed to funding agencies?</a:t>
            </a:r>
          </a:p>
        </p:txBody>
      </p:sp>
      <p:sp>
        <p:nvSpPr>
          <p:cNvPr id="3" name="Content Placeholder 2">
            <a:extLst>
              <a:ext uri="{FF2B5EF4-FFF2-40B4-BE49-F238E27FC236}">
                <a16:creationId xmlns:a16="http://schemas.microsoft.com/office/drawing/2014/main" id="{EDFF2AE1-4B98-6E1E-BF7C-76A3F60A9118}"/>
              </a:ext>
            </a:extLst>
          </p:cNvPr>
          <p:cNvSpPr>
            <a:spLocks noGrp="1"/>
          </p:cNvSpPr>
          <p:nvPr>
            <p:ph idx="1"/>
          </p:nvPr>
        </p:nvSpPr>
        <p:spPr/>
        <p:txBody>
          <a:bodyPr>
            <a:normAutofit fontScale="85000" lnSpcReduction="20000"/>
          </a:bodyPr>
          <a:lstStyle/>
          <a:p>
            <a:r>
              <a:rPr lang="en-US" dirty="0"/>
              <a:t>Disclosure obligations are broad, exceeding current awards and pending proposals, and include </a:t>
            </a:r>
          </a:p>
          <a:p>
            <a:pPr marL="1154430" lvl="1" indent="-742950">
              <a:buFont typeface="+mj-lt"/>
              <a:buAutoNum type="arabicPeriod"/>
            </a:pPr>
            <a:r>
              <a:rPr lang="en-US" dirty="0"/>
              <a:t>Certain outside consulting</a:t>
            </a:r>
          </a:p>
          <a:p>
            <a:pPr marL="1154430" lvl="1" indent="-742950">
              <a:buFont typeface="+mj-lt"/>
              <a:buAutoNum type="arabicPeriod"/>
            </a:pPr>
            <a:r>
              <a:rPr lang="en-US" dirty="0"/>
              <a:t>In-kind contributions that support research, including, e.g., space, materials, personnel, with a value of $5k or more and requiring a time commitment</a:t>
            </a:r>
          </a:p>
          <a:p>
            <a:pPr marL="1154430" lvl="1" indent="-742950">
              <a:buFont typeface="+mj-lt"/>
              <a:buAutoNum type="arabicPeriod"/>
            </a:pPr>
            <a:r>
              <a:rPr lang="en-US" dirty="0"/>
              <a:t>Certain agreements styled as gifts</a:t>
            </a:r>
          </a:p>
          <a:p>
            <a:pPr marL="1154430" lvl="1" indent="-742950">
              <a:buFont typeface="+mj-lt"/>
              <a:buAutoNum type="arabicPeriod"/>
            </a:pPr>
            <a:r>
              <a:rPr lang="en-US" dirty="0"/>
              <a:t>All professional affiliations over the past 3 years</a:t>
            </a:r>
          </a:p>
          <a:p>
            <a:pPr marL="1154430" lvl="1" indent="-742950">
              <a:buFont typeface="+mj-lt"/>
              <a:buAutoNum type="arabicPeriod"/>
            </a:pPr>
            <a:r>
              <a:rPr lang="en-US" dirty="0"/>
              <a:t>All appointments, including part-time and voluntary or honorary appointments</a:t>
            </a:r>
          </a:p>
          <a:p>
            <a:pPr marL="411480" lvl="1" indent="0">
              <a:buNone/>
            </a:pPr>
            <a:r>
              <a:rPr lang="en-US" b="1" i="1" u="sng" dirty="0"/>
              <a:t>And </a:t>
            </a:r>
            <a:r>
              <a:rPr lang="en-US" b="1" i="1" u="sng"/>
              <a:t>more!</a:t>
            </a:r>
            <a:endParaRPr lang="en-US" dirty="0"/>
          </a:p>
        </p:txBody>
      </p:sp>
      <p:sp>
        <p:nvSpPr>
          <p:cNvPr id="4" name="Slide Number Placeholder 3">
            <a:extLst>
              <a:ext uri="{FF2B5EF4-FFF2-40B4-BE49-F238E27FC236}">
                <a16:creationId xmlns:a16="http://schemas.microsoft.com/office/drawing/2014/main" id="{E5867E55-4152-AA8F-967C-29067309780E}"/>
              </a:ext>
            </a:extLst>
          </p:cNvPr>
          <p:cNvSpPr>
            <a:spLocks noGrp="1"/>
          </p:cNvSpPr>
          <p:nvPr>
            <p:ph type="sldNum" sz="quarter" idx="12"/>
          </p:nvPr>
        </p:nvSpPr>
        <p:spPr/>
        <p:txBody>
          <a:bodyPr/>
          <a:lstStyle/>
          <a:p>
            <a:r>
              <a:rPr lang="en-US"/>
              <a:t>[ </a:t>
            </a:r>
            <a:fld id="{0257C58A-FBAD-4831-B96D-A1D876464AB6}" type="slidenum">
              <a:rPr lang="en-US" smtClean="0"/>
              <a:t>7</a:t>
            </a:fld>
            <a:r>
              <a:rPr lang="en-US"/>
              <a:t> ]</a:t>
            </a:r>
          </a:p>
        </p:txBody>
      </p:sp>
    </p:spTree>
    <p:extLst>
      <p:ext uri="{BB962C8B-B14F-4D97-AF65-F5344CB8AC3E}">
        <p14:creationId xmlns:p14="http://schemas.microsoft.com/office/powerpoint/2010/main" val="284050500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9D989-FD17-9D89-DD8A-A45A5D00049E}"/>
              </a:ext>
            </a:extLst>
          </p:cNvPr>
          <p:cNvSpPr>
            <a:spLocks noGrp="1"/>
          </p:cNvSpPr>
          <p:nvPr>
            <p:ph type="title"/>
          </p:nvPr>
        </p:nvSpPr>
        <p:spPr/>
        <p:txBody>
          <a:bodyPr/>
          <a:lstStyle/>
          <a:p>
            <a:r>
              <a:rPr lang="en-US"/>
              <a:t>1. Certain Consulting  </a:t>
            </a:r>
          </a:p>
        </p:txBody>
      </p:sp>
      <p:sp>
        <p:nvSpPr>
          <p:cNvPr id="3" name="Content Placeholder 2">
            <a:extLst>
              <a:ext uri="{FF2B5EF4-FFF2-40B4-BE49-F238E27FC236}">
                <a16:creationId xmlns:a16="http://schemas.microsoft.com/office/drawing/2014/main" id="{B541593B-1116-DADD-259F-1863DF45D039}"/>
              </a:ext>
            </a:extLst>
          </p:cNvPr>
          <p:cNvSpPr>
            <a:spLocks noGrp="1"/>
          </p:cNvSpPr>
          <p:nvPr>
            <p:ph idx="1"/>
          </p:nvPr>
        </p:nvSpPr>
        <p:spPr/>
        <p:txBody>
          <a:bodyPr>
            <a:normAutofit fontScale="92500"/>
          </a:bodyPr>
          <a:lstStyle/>
          <a:p>
            <a:r>
              <a:rPr lang="en-US" dirty="0"/>
              <a:t>Consulting activities must be disclosed in CPOS when any of the following apply: </a:t>
            </a:r>
          </a:p>
          <a:p>
            <a:pPr lvl="1"/>
            <a:r>
              <a:rPr lang="en-US" dirty="0"/>
              <a:t>Requires performance of research; </a:t>
            </a:r>
          </a:p>
          <a:p>
            <a:pPr lvl="1"/>
            <a:r>
              <a:rPr lang="en-US" dirty="0"/>
              <a:t>Does not involve performing research, but is related to the consultant’s research portfolio and may have the ability to impact funding, alter time or effort commitments, or otherwise impact scientific integrity; or </a:t>
            </a:r>
          </a:p>
          <a:p>
            <a:pPr lvl="1"/>
            <a:r>
              <a:rPr lang="en-US" dirty="0"/>
              <a:t>The consulting contract requires the consultant to conceal or withhold the relationship or information about it.</a:t>
            </a:r>
          </a:p>
          <a:p>
            <a:pPr marL="411480" lvl="1" indent="0">
              <a:buNone/>
            </a:pPr>
            <a:endParaRPr lang="en-US" sz="2900" dirty="0"/>
          </a:p>
        </p:txBody>
      </p:sp>
      <p:sp>
        <p:nvSpPr>
          <p:cNvPr id="4" name="Slide Number Placeholder 3">
            <a:extLst>
              <a:ext uri="{FF2B5EF4-FFF2-40B4-BE49-F238E27FC236}">
                <a16:creationId xmlns:a16="http://schemas.microsoft.com/office/drawing/2014/main" id="{25714392-9F94-21C3-8AD8-D2DC79430C42}"/>
              </a:ext>
            </a:extLst>
          </p:cNvPr>
          <p:cNvSpPr>
            <a:spLocks noGrp="1"/>
          </p:cNvSpPr>
          <p:nvPr>
            <p:ph type="sldNum" sz="quarter" idx="12"/>
          </p:nvPr>
        </p:nvSpPr>
        <p:spPr/>
        <p:txBody>
          <a:bodyPr/>
          <a:lstStyle/>
          <a:p>
            <a:r>
              <a:rPr lang="en-US"/>
              <a:t>[ </a:t>
            </a:r>
            <a:fld id="{0257C58A-FBAD-4831-B96D-A1D876464AB6}" type="slidenum">
              <a:rPr lang="en-US" smtClean="0"/>
              <a:t>8</a:t>
            </a:fld>
            <a:r>
              <a:rPr lang="en-US"/>
              <a:t> ]</a:t>
            </a:r>
          </a:p>
        </p:txBody>
      </p:sp>
    </p:spTree>
    <p:extLst>
      <p:ext uri="{BB962C8B-B14F-4D97-AF65-F5344CB8AC3E}">
        <p14:creationId xmlns:p14="http://schemas.microsoft.com/office/powerpoint/2010/main" val="2571342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867F494-57DB-55BE-B6CA-34F99643EF2E}"/>
              </a:ext>
            </a:extLst>
          </p:cNvPr>
          <p:cNvSpPr>
            <a:spLocks noGrp="1"/>
          </p:cNvSpPr>
          <p:nvPr>
            <p:ph type="title"/>
          </p:nvPr>
        </p:nvSpPr>
        <p:spPr/>
        <p:txBody>
          <a:bodyPr/>
          <a:lstStyle/>
          <a:p>
            <a:r>
              <a:rPr lang="en-US"/>
              <a:t>2. In-kind Contributions  </a:t>
            </a:r>
          </a:p>
        </p:txBody>
      </p:sp>
      <p:sp>
        <p:nvSpPr>
          <p:cNvPr id="7" name="Content Placeholder 6">
            <a:extLst>
              <a:ext uri="{FF2B5EF4-FFF2-40B4-BE49-F238E27FC236}">
                <a16:creationId xmlns:a16="http://schemas.microsoft.com/office/drawing/2014/main" id="{9EF43621-A2DC-4F11-EBF9-12F2625E5058}"/>
              </a:ext>
            </a:extLst>
          </p:cNvPr>
          <p:cNvSpPr>
            <a:spLocks noGrp="1"/>
          </p:cNvSpPr>
          <p:nvPr>
            <p:ph idx="1"/>
          </p:nvPr>
        </p:nvSpPr>
        <p:spPr/>
        <p:txBody>
          <a:bodyPr>
            <a:normAutofit fontScale="77500" lnSpcReduction="20000"/>
          </a:bodyPr>
          <a:lstStyle/>
          <a:p>
            <a:r>
              <a:rPr lang="en-US" dirty="0"/>
              <a:t>All in-kind contributions that (1) have an estimated dollar value of $5000 or more, and (2) require a commitment of the individual’s time must be disclosed in CPOS. </a:t>
            </a:r>
          </a:p>
          <a:p>
            <a:pPr lvl="1"/>
            <a:r>
              <a:rPr lang="en-US" dirty="0"/>
              <a:t>An in-kind contribution is a non-cash contribution provided by an external entity that directly supports an individual’s research. </a:t>
            </a:r>
          </a:p>
          <a:p>
            <a:pPr lvl="1"/>
            <a:r>
              <a:rPr lang="en-US" dirty="0"/>
              <a:t>Even if the dollar value or time commitment are not specified, they still must be reasonably estimated and disclosed if they meet the above criteria. </a:t>
            </a:r>
          </a:p>
          <a:p>
            <a:pPr lvl="2"/>
            <a:r>
              <a:rPr lang="en-US" dirty="0"/>
              <a:t>Reviewing market pricing for the contribution could help estimate its dollar value. If it is typically available for free, the value could be zero.</a:t>
            </a:r>
          </a:p>
          <a:p>
            <a:pPr lvl="1"/>
            <a:r>
              <a:rPr lang="en-US" dirty="0"/>
              <a:t>Examples could include but are not limited to: laboratory space; equipment; data or data sets; supplies; goods and services; and employees or students not funded by the University.</a:t>
            </a:r>
          </a:p>
        </p:txBody>
      </p:sp>
      <p:sp>
        <p:nvSpPr>
          <p:cNvPr id="2" name="Slide Number Placeholder 1">
            <a:extLst>
              <a:ext uri="{FF2B5EF4-FFF2-40B4-BE49-F238E27FC236}">
                <a16:creationId xmlns:a16="http://schemas.microsoft.com/office/drawing/2014/main" id="{D72891E3-B749-700E-CCE4-189D657C399D}"/>
              </a:ext>
            </a:extLst>
          </p:cNvPr>
          <p:cNvSpPr>
            <a:spLocks noGrp="1"/>
          </p:cNvSpPr>
          <p:nvPr>
            <p:ph type="sldNum" sz="quarter" idx="12"/>
          </p:nvPr>
        </p:nvSpPr>
        <p:spPr/>
        <p:txBody>
          <a:bodyPr/>
          <a:lstStyle/>
          <a:p>
            <a:r>
              <a:rPr lang="en-US"/>
              <a:t>[ </a:t>
            </a:r>
            <a:fld id="{0257C58A-FBAD-4831-B96D-A1D876464AB6}" type="slidenum">
              <a:rPr lang="en-US" smtClean="0"/>
              <a:t>9</a:t>
            </a:fld>
            <a:r>
              <a:rPr lang="en-US"/>
              <a:t> ]</a:t>
            </a:r>
          </a:p>
        </p:txBody>
      </p:sp>
    </p:spTree>
    <p:extLst>
      <p:ext uri="{BB962C8B-B14F-4D97-AF65-F5344CB8AC3E}">
        <p14:creationId xmlns:p14="http://schemas.microsoft.com/office/powerpoint/2010/main" val="42913628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2631.0"/>
  <p:tag name="AS_RELEASE_DATE" val="2024.11.14"/>
  <p:tag name="AS_TITLE" val="Aspose.Slides for .NET 4.0 Client Profile"/>
  <p:tag name="AS_VERSION" val="24.1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custom Columbia 1">
      <a:dk1>
        <a:sysClr val="windowText" lastClr="000000"/>
      </a:dk1>
      <a:lt1>
        <a:sysClr val="window" lastClr="FFFFFF"/>
      </a:lt1>
      <a:dk2>
        <a:srgbClr val="3B5472"/>
      </a:dk2>
      <a:lt2>
        <a:srgbClr val="B9E0F7"/>
      </a:lt2>
      <a:accent1>
        <a:srgbClr val="FFFFFF"/>
      </a:accent1>
      <a:accent2>
        <a:srgbClr val="4F81B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Aptos Display" panose="0211000402020202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Aptos" panose="0211000402020202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2408</Words>
  <Application>Microsoft Macintosh PowerPoint</Application>
  <PresentationFormat>Widescreen</PresentationFormat>
  <Paragraphs>135</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Arial</vt:lpstr>
      <vt:lpstr>Calibri</vt:lpstr>
      <vt:lpstr>Adjacency</vt:lpstr>
      <vt:lpstr> Important Research Security Requirements: Current &amp; Pending (Other) Support and Biosketch Disclosures  </vt:lpstr>
      <vt:lpstr>Columbia University Mission</vt:lpstr>
      <vt:lpstr>Research Security</vt:lpstr>
      <vt:lpstr>Foreign Countries of Concern (FCOCs)</vt:lpstr>
      <vt:lpstr>Disclosure is Fundamental to Research Security</vt:lpstr>
      <vt:lpstr>Researchers Must Certify to Accurate Disclosures</vt:lpstr>
      <vt:lpstr>What needs to be disclosed to funding agencies?</vt:lpstr>
      <vt:lpstr>1. Certain Consulting  </vt:lpstr>
      <vt:lpstr>2. In-kind Contributions  </vt:lpstr>
      <vt:lpstr> 3. Certain gifts  </vt:lpstr>
      <vt:lpstr>4. Professional Affiliations and 5. Appointments</vt:lpstr>
      <vt:lpstr>Foreign Talent Recruitment Programs (FTRPs)</vt:lpstr>
      <vt:lpstr>“Malign” FTRP Participation is Prohibited</vt:lpstr>
      <vt:lpstr>How Funding Agencies Use Disclosed Information</vt:lpstr>
      <vt:lpstr>Key Takeaways</vt:lpstr>
      <vt:lpstr>https://research.columbia.edu/science-security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cp:lastPrinted>1601-01-01T00:00:00Z</cp:lastPrinted>
  <dcterms:created xsi:type="dcterms:W3CDTF">1601-01-01T00:00:00Z</dcterms:created>
  <dcterms:modified xsi:type="dcterms:W3CDTF">2026-04-06T21:38:26Z</dcterms:modified>
</cp:coreProperties>
</file>